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7"/>
  </p:notesMasterIdLst>
  <p:handoutMasterIdLst>
    <p:handoutMasterId r:id="rId8"/>
  </p:handoutMasterIdLst>
  <p:sldIdLst>
    <p:sldId id="280"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67"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85"/>
    <a:srgbClr val="FBB040"/>
    <a:srgbClr val="DAAA00"/>
    <a:srgbClr val="00263A"/>
    <a:srgbClr val="48D597"/>
    <a:srgbClr val="0072CE"/>
    <a:srgbClr val="F2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DF155-1EB3-416A-1337-8B0D3F2F1022}" v="133" dt="2024-09-19T18:56:57.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2000" y="168"/>
      </p:cViewPr>
      <p:guideLst>
        <p:guide orient="horz" pos="2467"/>
        <p:guide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61349E-B9EA-3948-99A4-DDC2AE271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C7E99E-1E37-A445-BC96-D56E3125E1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5022E7-2715-4745-9B00-FD3E9A9B3BF8}" type="datetimeFigureOut">
              <a:rPr lang="en-US" smtClean="0"/>
              <a:t>11/22/2024</a:t>
            </a:fld>
            <a:endParaRPr lang="en-US"/>
          </a:p>
        </p:txBody>
      </p:sp>
      <p:sp>
        <p:nvSpPr>
          <p:cNvPr id="4" name="Footer Placeholder 3">
            <a:extLst>
              <a:ext uri="{FF2B5EF4-FFF2-40B4-BE49-F238E27FC236}">
                <a16:creationId xmlns:a16="http://schemas.microsoft.com/office/drawing/2014/main" id="{EABBCCE0-54AF-1A4E-B3C4-78E4405606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024CE1-BE45-BF4F-AB45-B192EF1335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CEAF1F-8CBC-2441-ADB2-5FF9AF2AE648}" type="slidenum">
              <a:rPr lang="en-US" smtClean="0"/>
              <a:t>‹#›</a:t>
            </a:fld>
            <a:endParaRPr lang="en-US"/>
          </a:p>
        </p:txBody>
      </p:sp>
    </p:spTree>
    <p:extLst>
      <p:ext uri="{BB962C8B-B14F-4D97-AF65-F5344CB8AC3E}">
        <p14:creationId xmlns:p14="http://schemas.microsoft.com/office/powerpoint/2010/main" val="33042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14CC0-A8DF-C944-A422-9E1C0A60DEC9}" type="datetimeFigureOut">
              <a:rPr lang="en-US" smtClean="0"/>
              <a:t>11/22/2024</a:t>
            </a:fld>
            <a:endParaRPr lang="en-US"/>
          </a:p>
        </p:txBody>
      </p:sp>
      <p:sp>
        <p:nvSpPr>
          <p:cNvPr id="4" name="Slide Image Placeholder 3"/>
          <p:cNvSpPr>
            <a:spLocks noGrp="1" noRot="1" noChangeAspect="1"/>
          </p:cNvSpPr>
          <p:nvPr>
            <p:ph type="sldImg" idx="2"/>
          </p:nvPr>
        </p:nvSpPr>
        <p:spPr>
          <a:xfrm>
            <a:off x="1433513" y="1143000"/>
            <a:ext cx="3990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A4B43-2C30-E74F-BE12-2F03FEDF71D5}" type="slidenum">
              <a:rPr lang="en-US" smtClean="0"/>
              <a:t>‹#›</a:t>
            </a:fld>
            <a:endParaRPr lang="en-US"/>
          </a:p>
        </p:txBody>
      </p:sp>
    </p:spTree>
    <p:extLst>
      <p:ext uri="{BB962C8B-B14F-4D97-AF65-F5344CB8AC3E}">
        <p14:creationId xmlns:p14="http://schemas.microsoft.com/office/powerpoint/2010/main" val="82829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FA4B43-2C30-E74F-BE12-2F03FEDF71D5}" type="slidenum">
              <a:rPr lang="en-US" smtClean="0"/>
              <a:t>1</a:t>
            </a:fld>
            <a:endParaRPr lang="en-US"/>
          </a:p>
        </p:txBody>
      </p:sp>
    </p:spTree>
    <p:extLst>
      <p:ext uri="{BB962C8B-B14F-4D97-AF65-F5344CB8AC3E}">
        <p14:creationId xmlns:p14="http://schemas.microsoft.com/office/powerpoint/2010/main" val="359505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otal-expert-knowledge-base.wixanswers.com/en/article/create-a-new-contact"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total-expert-knowledge-base.wixanswers.com/en/article/sending-a-direct-email" TargetMode="External"/><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otal-expert-knowledge-base.wixanswers.com/en/article/creating-a-group"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total-expert-knowledge-base.wixanswers.com/en/article/connecting-with-a-co-marketing-partner" TargetMode="External"/><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total-expert-knowledge-base.wixanswers.com/en/article/creating-a-single-property-site-1050790"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total-expert-knowledge-base.wixanswers.com/en/article/creating-an-open-house-lead-capture-app"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DE9B0E61-AFD8-E34D-ACE7-8FAB555AE967}" type="datetime1">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64FE9-F80A-164B-855A-8F3E4EF08BEB}" type="slidenum">
              <a:rPr lang="en-US" smtClean="0"/>
              <a:t>‹#›</a:t>
            </a:fld>
            <a:endParaRPr lang="en-US"/>
          </a:p>
        </p:txBody>
      </p:sp>
      <p:sp>
        <p:nvSpPr>
          <p:cNvPr id="7" name="Rectangle 6">
            <a:extLst>
              <a:ext uri="{FF2B5EF4-FFF2-40B4-BE49-F238E27FC236}">
                <a16:creationId xmlns:a16="http://schemas.microsoft.com/office/drawing/2014/main" id="{F7B68CC4-08D0-B326-F6AB-C408CC23BD82}"/>
              </a:ext>
            </a:extLst>
          </p:cNvPr>
          <p:cNvSpPr/>
          <p:nvPr userDrawn="1"/>
        </p:nvSpPr>
        <p:spPr>
          <a:xfrm>
            <a:off x="0" y="0"/>
            <a:ext cx="10058400" cy="7772400"/>
          </a:xfrm>
          <a:prstGeom prst="rect">
            <a:avLst/>
          </a:prstGeom>
          <a:solidFill>
            <a:srgbClr val="0026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Tree>
    <p:extLst>
      <p:ext uri="{BB962C8B-B14F-4D97-AF65-F5344CB8AC3E}">
        <p14:creationId xmlns:p14="http://schemas.microsoft.com/office/powerpoint/2010/main" val="70126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5BD4-353F-AB48-B0A6-0CF2633A3B7D}" type="datetime1">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64FE9-F80A-164B-855A-8F3E4EF08BEB}" type="slidenum">
              <a:rPr lang="en-US" smtClean="0"/>
              <a:t>‹#›</a:t>
            </a:fld>
            <a:endParaRPr lang="en-US"/>
          </a:p>
        </p:txBody>
      </p:sp>
    </p:spTree>
    <p:extLst>
      <p:ext uri="{BB962C8B-B14F-4D97-AF65-F5344CB8AC3E}">
        <p14:creationId xmlns:p14="http://schemas.microsoft.com/office/powerpoint/2010/main" val="12111883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A3F5EC-E22B-5541-9EAA-0E9244B6C505}" type="datetime1">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64FE9-F80A-164B-855A-8F3E4EF08BEB}" type="slidenum">
              <a:rPr lang="en-US" smtClean="0"/>
              <a:t>‹#›</a:t>
            </a:fld>
            <a:endParaRPr lang="en-US"/>
          </a:p>
        </p:txBody>
      </p:sp>
      <p:sp>
        <p:nvSpPr>
          <p:cNvPr id="7" name="Rectangle 6">
            <a:extLst>
              <a:ext uri="{FF2B5EF4-FFF2-40B4-BE49-F238E27FC236}">
                <a16:creationId xmlns:a16="http://schemas.microsoft.com/office/drawing/2014/main" id="{BA5A660F-E32C-F38C-A5EA-F21E904C1D08}"/>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8" name="TextBox 7">
            <a:extLst>
              <a:ext uri="{FF2B5EF4-FFF2-40B4-BE49-F238E27FC236}">
                <a16:creationId xmlns:a16="http://schemas.microsoft.com/office/drawing/2014/main" id="{20986133-0E6F-1FBB-F5A4-50731A62372B}"/>
              </a:ext>
            </a:extLst>
          </p:cNvPr>
          <p:cNvSpPr txBox="1"/>
          <p:nvPr userDrawn="1"/>
        </p:nvSpPr>
        <p:spPr>
          <a:xfrm>
            <a:off x="882812" y="601577"/>
            <a:ext cx="5334745" cy="490584"/>
          </a:xfrm>
          <a:prstGeom prst="rect">
            <a:avLst/>
          </a:prstGeom>
          <a:noFill/>
        </p:spPr>
        <p:txBody>
          <a:bodyPr wrap="square" rtlCol="0">
            <a:spAutoFit/>
          </a:bodyPr>
          <a:lstStyle/>
          <a:p>
            <a:r>
              <a:rPr lang="en-US" sz="2588" kern="1200">
                <a:solidFill>
                  <a:srgbClr val="00263A"/>
                </a:solidFill>
                <a:effectLst/>
                <a:latin typeface="DM Serif Display" pitchFamily="2" charset="0"/>
                <a:ea typeface="+mn-ea"/>
                <a:cs typeface="+mn-cs"/>
              </a:rPr>
              <a:t>Content Library</a:t>
            </a:r>
            <a:endParaRPr lang="en-US" sz="4659">
              <a:solidFill>
                <a:srgbClr val="00263A"/>
              </a:solidFill>
              <a:latin typeface="DM Serif Display" pitchFamily="2" charset="0"/>
            </a:endParaRPr>
          </a:p>
        </p:txBody>
      </p:sp>
    </p:spTree>
    <p:extLst>
      <p:ext uri="{BB962C8B-B14F-4D97-AF65-F5344CB8AC3E}">
        <p14:creationId xmlns:p14="http://schemas.microsoft.com/office/powerpoint/2010/main" val="319840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93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44A69F-6AD5-7244-9600-9781A2E6D256}"/>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pic>
        <p:nvPicPr>
          <p:cNvPr id="25" name="Picture 24" descr="A picture containing text, wall, indoor, electronics&#10;&#10;Description automatically generated">
            <a:extLst>
              <a:ext uri="{FF2B5EF4-FFF2-40B4-BE49-F238E27FC236}">
                <a16:creationId xmlns:a16="http://schemas.microsoft.com/office/drawing/2014/main" id="{0D83D2EC-AC60-9946-AC3C-73BC70F481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2811" y="1185621"/>
            <a:ext cx="8478836" cy="2700580"/>
          </a:xfrm>
          <a:prstGeom prst="rect">
            <a:avLst/>
          </a:prstGeom>
        </p:spPr>
      </p:pic>
      <p:sp>
        <p:nvSpPr>
          <p:cNvPr id="9" name="TextBox 8">
            <a:extLst>
              <a:ext uri="{FF2B5EF4-FFF2-40B4-BE49-F238E27FC236}">
                <a16:creationId xmlns:a16="http://schemas.microsoft.com/office/drawing/2014/main" id="{492D4B91-0155-B249-BF8A-02BA4C215D70}"/>
              </a:ext>
            </a:extLst>
          </p:cNvPr>
          <p:cNvSpPr txBox="1"/>
          <p:nvPr userDrawn="1"/>
        </p:nvSpPr>
        <p:spPr>
          <a:xfrm>
            <a:off x="882811" y="601577"/>
            <a:ext cx="6123321" cy="649858"/>
          </a:xfrm>
          <a:prstGeom prst="rect">
            <a:avLst/>
          </a:prstGeom>
          <a:noFill/>
        </p:spPr>
        <p:txBody>
          <a:bodyPr wrap="square" rtlCol="0">
            <a:spAutoFit/>
          </a:bodyPr>
          <a:lstStyle/>
          <a:p>
            <a:r>
              <a:rPr lang="en-US" sz="3623" kern="1200">
                <a:solidFill>
                  <a:srgbClr val="00263A"/>
                </a:solidFill>
                <a:effectLst/>
                <a:latin typeface="DM Serif Display" pitchFamily="2" charset="0"/>
                <a:ea typeface="+mn-ea"/>
                <a:cs typeface="+mn-cs"/>
              </a:rPr>
              <a:t>Check out your dashboard! </a:t>
            </a:r>
            <a:endParaRPr lang="en-US" sz="3623">
              <a:solidFill>
                <a:srgbClr val="00263A"/>
              </a:solidFill>
              <a:latin typeface="DM Serif Display" pitchFamily="2" charset="0"/>
            </a:endParaRPr>
          </a:p>
        </p:txBody>
      </p:sp>
      <p:sp>
        <p:nvSpPr>
          <p:cNvPr id="10" name="TextBox 9">
            <a:extLst>
              <a:ext uri="{FF2B5EF4-FFF2-40B4-BE49-F238E27FC236}">
                <a16:creationId xmlns:a16="http://schemas.microsoft.com/office/drawing/2014/main" id="{043599EF-8A73-7E48-A8AC-37D09AB991E2}"/>
              </a:ext>
            </a:extLst>
          </p:cNvPr>
          <p:cNvSpPr txBox="1"/>
          <p:nvPr userDrawn="1"/>
        </p:nvSpPr>
        <p:spPr>
          <a:xfrm>
            <a:off x="882811" y="1185620"/>
            <a:ext cx="8478836" cy="450764"/>
          </a:xfrm>
          <a:prstGeom prst="rect">
            <a:avLst/>
          </a:prstGeom>
          <a:solidFill>
            <a:srgbClr val="00263A">
              <a:alpha val="10000"/>
            </a:srgbClr>
          </a:solidFill>
        </p:spPr>
        <p:txBody>
          <a:bodyPr wrap="square" rtlCol="0">
            <a:spAutoFit/>
          </a:bodyPr>
          <a:lstStyle/>
          <a:p>
            <a:endParaRPr lang="en-US" sz="2329"/>
          </a:p>
        </p:txBody>
      </p:sp>
      <p:sp>
        <p:nvSpPr>
          <p:cNvPr id="12" name="TextBox 11">
            <a:extLst>
              <a:ext uri="{FF2B5EF4-FFF2-40B4-BE49-F238E27FC236}">
                <a16:creationId xmlns:a16="http://schemas.microsoft.com/office/drawing/2014/main" id="{E99B5414-27D8-BB4E-A03D-DE22F753CFB7}"/>
              </a:ext>
            </a:extLst>
          </p:cNvPr>
          <p:cNvSpPr txBox="1"/>
          <p:nvPr userDrawn="1"/>
        </p:nvSpPr>
        <p:spPr>
          <a:xfrm>
            <a:off x="882811" y="4276426"/>
            <a:ext cx="8283069" cy="1451038"/>
          </a:xfrm>
          <a:prstGeom prst="rect">
            <a:avLst/>
          </a:prstGeom>
          <a:noFill/>
        </p:spPr>
        <p:txBody>
          <a:bodyPr wrap="square" rtlCol="0">
            <a:spAutoFit/>
          </a:bodyPr>
          <a:lstStyle/>
          <a:p>
            <a:pPr>
              <a:lnSpc>
                <a:spcPts val="2562"/>
              </a:lnSpc>
            </a:pPr>
            <a:r>
              <a:rPr lang="en-US" sz="1812" b="1" i="0" kern="1200">
                <a:solidFill>
                  <a:srgbClr val="00263A"/>
                </a:solidFill>
                <a:effectLst/>
                <a:latin typeface="Barlow SemiBold" pitchFamily="2" charset="77"/>
                <a:ea typeface="+mn-ea"/>
                <a:cs typeface="+mn-cs"/>
              </a:rPr>
              <a:t>The dashboard provides a snapshot of opportunities and everything happening within your Total Expert account. The tiles will take you directly to each category shown below:</a:t>
            </a:r>
          </a:p>
          <a:p>
            <a:endParaRPr lang="en-US" sz="2329"/>
          </a:p>
        </p:txBody>
      </p:sp>
      <p:sp>
        <p:nvSpPr>
          <p:cNvPr id="18" name="TextBox 17">
            <a:extLst>
              <a:ext uri="{FF2B5EF4-FFF2-40B4-BE49-F238E27FC236}">
                <a16:creationId xmlns:a16="http://schemas.microsoft.com/office/drawing/2014/main" id="{B011B751-D5A5-0948-B1CF-82B46DC5715C}"/>
              </a:ext>
            </a:extLst>
          </p:cNvPr>
          <p:cNvSpPr txBox="1"/>
          <p:nvPr userDrawn="1"/>
        </p:nvSpPr>
        <p:spPr>
          <a:xfrm>
            <a:off x="2973340" y="5294355"/>
            <a:ext cx="3123820" cy="450764"/>
          </a:xfrm>
          <a:prstGeom prst="rect">
            <a:avLst/>
          </a:prstGeom>
          <a:noFill/>
        </p:spPr>
        <p:txBody>
          <a:bodyPr wrap="square" rtlCol="0">
            <a:spAutoFit/>
          </a:bodyPr>
          <a:lstStyle/>
          <a:p>
            <a:r>
              <a:rPr lang="en-US" sz="2329">
                <a:latin typeface="Barlow" pitchFamily="2" charset="77"/>
              </a:rPr>
              <a:t>Contacts</a:t>
            </a:r>
          </a:p>
        </p:txBody>
      </p:sp>
      <p:sp>
        <p:nvSpPr>
          <p:cNvPr id="19" name="TextBox 18">
            <a:extLst>
              <a:ext uri="{FF2B5EF4-FFF2-40B4-BE49-F238E27FC236}">
                <a16:creationId xmlns:a16="http://schemas.microsoft.com/office/drawing/2014/main" id="{D7CCB474-5A5A-A149-B61E-0C296671BAC2}"/>
              </a:ext>
            </a:extLst>
          </p:cNvPr>
          <p:cNvSpPr txBox="1"/>
          <p:nvPr userDrawn="1"/>
        </p:nvSpPr>
        <p:spPr>
          <a:xfrm>
            <a:off x="6398935" y="5294356"/>
            <a:ext cx="1133122" cy="450764"/>
          </a:xfrm>
          <a:prstGeom prst="rect">
            <a:avLst/>
          </a:prstGeom>
          <a:noFill/>
        </p:spPr>
        <p:txBody>
          <a:bodyPr wrap="square" rtlCol="0">
            <a:spAutoFit/>
          </a:bodyPr>
          <a:lstStyle/>
          <a:p>
            <a:r>
              <a:rPr lang="en-US" sz="2329">
                <a:latin typeface="Barlow" pitchFamily="2" charset="77"/>
              </a:rPr>
              <a:t>Tasks</a:t>
            </a:r>
          </a:p>
        </p:txBody>
      </p:sp>
      <p:pic>
        <p:nvPicPr>
          <p:cNvPr id="3" name="Graphic 2">
            <a:extLst>
              <a:ext uri="{FF2B5EF4-FFF2-40B4-BE49-F238E27FC236}">
                <a16:creationId xmlns:a16="http://schemas.microsoft.com/office/drawing/2014/main" id="{A78415E1-CD50-5E42-A90A-B52583166B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9932" y="5261422"/>
            <a:ext cx="591671" cy="353291"/>
          </a:xfrm>
          <a:prstGeom prst="rect">
            <a:avLst/>
          </a:prstGeom>
        </p:spPr>
      </p:pic>
      <p:pic>
        <p:nvPicPr>
          <p:cNvPr id="5" name="Graphic 4">
            <a:extLst>
              <a:ext uri="{FF2B5EF4-FFF2-40B4-BE49-F238E27FC236}">
                <a16:creationId xmlns:a16="http://schemas.microsoft.com/office/drawing/2014/main" id="{27A2E513-CDF8-EE4A-B502-FE6E611C805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5447" y="5261422"/>
            <a:ext cx="591671" cy="353291"/>
          </a:xfrm>
          <a:prstGeom prst="rect">
            <a:avLst/>
          </a:prstGeom>
        </p:spPr>
      </p:pic>
      <p:sp>
        <p:nvSpPr>
          <p:cNvPr id="21" name="TextBox 20">
            <a:extLst>
              <a:ext uri="{FF2B5EF4-FFF2-40B4-BE49-F238E27FC236}">
                <a16:creationId xmlns:a16="http://schemas.microsoft.com/office/drawing/2014/main" id="{9CF169BE-628E-3146-A517-DFB43E98015D}"/>
              </a:ext>
            </a:extLst>
          </p:cNvPr>
          <p:cNvSpPr txBox="1"/>
          <p:nvPr userDrawn="1"/>
        </p:nvSpPr>
        <p:spPr>
          <a:xfrm>
            <a:off x="2973340" y="6121104"/>
            <a:ext cx="3123820" cy="450764"/>
          </a:xfrm>
          <a:prstGeom prst="rect">
            <a:avLst/>
          </a:prstGeom>
          <a:noFill/>
        </p:spPr>
        <p:txBody>
          <a:bodyPr wrap="square" rtlCol="0">
            <a:spAutoFit/>
          </a:bodyPr>
          <a:lstStyle/>
          <a:p>
            <a:r>
              <a:rPr lang="en-US" sz="2329">
                <a:latin typeface="Barlow" pitchFamily="2" charset="77"/>
              </a:rPr>
              <a:t>Pipeline</a:t>
            </a:r>
          </a:p>
        </p:txBody>
      </p:sp>
      <p:sp>
        <p:nvSpPr>
          <p:cNvPr id="22" name="TextBox 21">
            <a:extLst>
              <a:ext uri="{FF2B5EF4-FFF2-40B4-BE49-F238E27FC236}">
                <a16:creationId xmlns:a16="http://schemas.microsoft.com/office/drawing/2014/main" id="{53964F27-FEF6-CB49-A7E7-6650849ADBD5}"/>
              </a:ext>
            </a:extLst>
          </p:cNvPr>
          <p:cNvSpPr txBox="1"/>
          <p:nvPr userDrawn="1"/>
        </p:nvSpPr>
        <p:spPr>
          <a:xfrm>
            <a:off x="6398935" y="6121104"/>
            <a:ext cx="1133122" cy="450764"/>
          </a:xfrm>
          <a:prstGeom prst="rect">
            <a:avLst/>
          </a:prstGeom>
          <a:noFill/>
        </p:spPr>
        <p:txBody>
          <a:bodyPr wrap="square" rtlCol="0">
            <a:spAutoFit/>
          </a:bodyPr>
          <a:lstStyle/>
          <a:p>
            <a:r>
              <a:rPr lang="en-US" sz="2329">
                <a:latin typeface="Barlow" pitchFamily="2" charset="77"/>
              </a:rPr>
              <a:t>Emails</a:t>
            </a:r>
          </a:p>
        </p:txBody>
      </p:sp>
      <p:pic>
        <p:nvPicPr>
          <p:cNvPr id="13" name="Graphic 12">
            <a:extLst>
              <a:ext uri="{FF2B5EF4-FFF2-40B4-BE49-F238E27FC236}">
                <a16:creationId xmlns:a16="http://schemas.microsoft.com/office/drawing/2014/main" id="{434B1393-25C9-E042-B07F-344EA7F1A86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209932" y="6088171"/>
            <a:ext cx="591671" cy="353291"/>
          </a:xfrm>
          <a:prstGeom prst="rect">
            <a:avLst/>
          </a:prstGeom>
        </p:spPr>
      </p:pic>
      <p:pic>
        <p:nvPicPr>
          <p:cNvPr id="15" name="Graphic 14">
            <a:extLst>
              <a:ext uri="{FF2B5EF4-FFF2-40B4-BE49-F238E27FC236}">
                <a16:creationId xmlns:a16="http://schemas.microsoft.com/office/drawing/2014/main" id="{01E0F9F5-E9E1-AF44-9546-C389ED66310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675447" y="6088171"/>
            <a:ext cx="591671" cy="353291"/>
          </a:xfrm>
          <a:prstGeom prst="rect">
            <a:avLst/>
          </a:prstGeom>
        </p:spPr>
      </p:pic>
      <p:grpSp>
        <p:nvGrpSpPr>
          <p:cNvPr id="26" name="Group 25">
            <a:extLst>
              <a:ext uri="{FF2B5EF4-FFF2-40B4-BE49-F238E27FC236}">
                <a16:creationId xmlns:a16="http://schemas.microsoft.com/office/drawing/2014/main" id="{9B8E8AB2-9E4E-B74A-90ED-922A8E6D6AB5}"/>
              </a:ext>
            </a:extLst>
          </p:cNvPr>
          <p:cNvGrpSpPr/>
          <p:nvPr userDrawn="1"/>
        </p:nvGrpSpPr>
        <p:grpSpPr>
          <a:xfrm>
            <a:off x="2209932" y="6918276"/>
            <a:ext cx="2800489" cy="504689"/>
            <a:chOff x="1722187" y="7739891"/>
            <a:chExt cx="2164014" cy="653126"/>
          </a:xfrm>
        </p:grpSpPr>
        <p:sp>
          <p:nvSpPr>
            <p:cNvPr id="23" name="TextBox 22">
              <a:extLst>
                <a:ext uri="{FF2B5EF4-FFF2-40B4-BE49-F238E27FC236}">
                  <a16:creationId xmlns:a16="http://schemas.microsoft.com/office/drawing/2014/main" id="{556E6CD6-ADAB-AE4D-8FCF-44677B3F2962}"/>
                </a:ext>
              </a:extLst>
            </p:cNvPr>
            <p:cNvSpPr txBox="1"/>
            <p:nvPr userDrawn="1"/>
          </p:nvSpPr>
          <p:spPr>
            <a:xfrm>
              <a:off x="2312093" y="7809676"/>
              <a:ext cx="1574108" cy="583341"/>
            </a:xfrm>
            <a:prstGeom prst="rect">
              <a:avLst/>
            </a:prstGeom>
            <a:noFill/>
          </p:spPr>
          <p:txBody>
            <a:bodyPr wrap="square" rtlCol="0">
              <a:spAutoFit/>
            </a:bodyPr>
            <a:lstStyle/>
            <a:p>
              <a:r>
                <a:rPr lang="en-US" sz="2329">
                  <a:latin typeface="Barlow" pitchFamily="2" charset="77"/>
                </a:rPr>
                <a:t>Co-Marketing</a:t>
              </a:r>
            </a:p>
          </p:txBody>
        </p:sp>
        <p:pic>
          <p:nvPicPr>
            <p:cNvPr id="17" name="Graphic 16">
              <a:extLst>
                <a:ext uri="{FF2B5EF4-FFF2-40B4-BE49-F238E27FC236}">
                  <a16:creationId xmlns:a16="http://schemas.microsoft.com/office/drawing/2014/main" id="{7F5E9C33-8D46-F94A-A9E4-BF63F4032A1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722187" y="7739891"/>
              <a:ext cx="457200" cy="457200"/>
            </a:xfrm>
            <a:prstGeom prst="rect">
              <a:avLst/>
            </a:prstGeom>
          </p:spPr>
        </p:pic>
      </p:grpSp>
      <p:grpSp>
        <p:nvGrpSpPr>
          <p:cNvPr id="6" name="Group 5">
            <a:extLst>
              <a:ext uri="{FF2B5EF4-FFF2-40B4-BE49-F238E27FC236}">
                <a16:creationId xmlns:a16="http://schemas.microsoft.com/office/drawing/2014/main" id="{49161730-4271-B24D-94ED-3BBDA1551523}"/>
              </a:ext>
            </a:extLst>
          </p:cNvPr>
          <p:cNvGrpSpPr/>
          <p:nvPr userDrawn="1"/>
        </p:nvGrpSpPr>
        <p:grpSpPr>
          <a:xfrm>
            <a:off x="5713013" y="6914923"/>
            <a:ext cx="2194707" cy="484713"/>
            <a:chOff x="4138833" y="8678980"/>
            <a:chExt cx="1677785" cy="627275"/>
          </a:xfrm>
        </p:grpSpPr>
        <p:sp>
          <p:nvSpPr>
            <p:cNvPr id="27" name="TextBox 26">
              <a:extLst>
                <a:ext uri="{FF2B5EF4-FFF2-40B4-BE49-F238E27FC236}">
                  <a16:creationId xmlns:a16="http://schemas.microsoft.com/office/drawing/2014/main" id="{ADEE6946-0EE0-8A45-93E5-5081F937D7A9}"/>
                </a:ext>
              </a:extLst>
            </p:cNvPr>
            <p:cNvSpPr txBox="1"/>
            <p:nvPr userDrawn="1"/>
          </p:nvSpPr>
          <p:spPr>
            <a:xfrm>
              <a:off x="4668863" y="8722914"/>
              <a:ext cx="1147755" cy="583341"/>
            </a:xfrm>
            <a:prstGeom prst="rect">
              <a:avLst/>
            </a:prstGeom>
            <a:noFill/>
          </p:spPr>
          <p:txBody>
            <a:bodyPr wrap="square" rtlCol="0">
              <a:spAutoFit/>
            </a:bodyPr>
            <a:lstStyle/>
            <a:p>
              <a:r>
                <a:rPr lang="en-US" sz="2329">
                  <a:latin typeface="Barlow" pitchFamily="2" charset="77"/>
                </a:rPr>
                <a:t>Birthdays</a:t>
              </a:r>
            </a:p>
          </p:txBody>
        </p:sp>
        <p:pic>
          <p:nvPicPr>
            <p:cNvPr id="4" name="Graphic 3">
              <a:extLst>
                <a:ext uri="{FF2B5EF4-FFF2-40B4-BE49-F238E27FC236}">
                  <a16:creationId xmlns:a16="http://schemas.microsoft.com/office/drawing/2014/main" id="{AD21AB9A-BCEA-AF4D-B320-36C815BB708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38833" y="8678980"/>
              <a:ext cx="457200" cy="457200"/>
            </a:xfrm>
            <a:prstGeom prst="rect">
              <a:avLst/>
            </a:prstGeom>
          </p:spPr>
        </p:pic>
      </p:grpSp>
      <p:sp>
        <p:nvSpPr>
          <p:cNvPr id="29" name="Rectangle 28">
            <a:extLst>
              <a:ext uri="{FF2B5EF4-FFF2-40B4-BE49-F238E27FC236}">
                <a16:creationId xmlns:a16="http://schemas.microsoft.com/office/drawing/2014/main" id="{32C7AFC7-5D05-9941-BB24-7A15C441C6F7}"/>
              </a:ext>
            </a:extLst>
          </p:cNvPr>
          <p:cNvSpPr/>
          <p:nvPr userDrawn="1"/>
        </p:nvSpPr>
        <p:spPr>
          <a:xfrm>
            <a:off x="883051" y="3880667"/>
            <a:ext cx="8478597" cy="140945"/>
          </a:xfrm>
          <a:prstGeom prst="rect">
            <a:avLst/>
          </a:prstGeom>
          <a:gradFill>
            <a:gsLst>
              <a:gs pos="0">
                <a:srgbClr val="0072CE"/>
              </a:gs>
              <a:gs pos="35000">
                <a:schemeClr val="accent1">
                  <a:lumMod val="20000"/>
                  <a:lumOff val="80000"/>
                </a:schemeClr>
              </a:gs>
              <a:gs pos="100000">
                <a:srgbClr val="48D597"/>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Tree>
    <p:extLst>
      <p:ext uri="{BB962C8B-B14F-4D97-AF65-F5344CB8AC3E}">
        <p14:creationId xmlns:p14="http://schemas.microsoft.com/office/powerpoint/2010/main" val="354519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A5C8F0-C7E2-2C4F-9465-CA2249344C2F}"/>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13" name="Rectangle 12">
            <a:extLst>
              <a:ext uri="{FF2B5EF4-FFF2-40B4-BE49-F238E27FC236}">
                <a16:creationId xmlns:a16="http://schemas.microsoft.com/office/drawing/2014/main" id="{BB28DA9A-4219-D249-AB4D-6250970A1002}"/>
              </a:ext>
            </a:extLst>
          </p:cNvPr>
          <p:cNvSpPr/>
          <p:nvPr userDrawn="1"/>
        </p:nvSpPr>
        <p:spPr>
          <a:xfrm>
            <a:off x="1051860" y="1086464"/>
            <a:ext cx="3138147" cy="5916126"/>
          </a:xfrm>
          <a:prstGeom prst="rect">
            <a:avLst/>
          </a:prstGeom>
          <a:gradFill>
            <a:gsLst>
              <a:gs pos="0">
                <a:srgbClr val="48D597"/>
              </a:gs>
              <a:gs pos="100000">
                <a:srgbClr val="0072CE"/>
              </a:gs>
              <a:gs pos="7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14" name="TextBox 13">
            <a:extLst>
              <a:ext uri="{FF2B5EF4-FFF2-40B4-BE49-F238E27FC236}">
                <a16:creationId xmlns:a16="http://schemas.microsoft.com/office/drawing/2014/main" id="{8BF11C30-A502-6A47-84B3-9500756B3FBF}"/>
              </a:ext>
            </a:extLst>
          </p:cNvPr>
          <p:cNvSpPr txBox="1"/>
          <p:nvPr userDrawn="1"/>
        </p:nvSpPr>
        <p:spPr>
          <a:xfrm>
            <a:off x="4414052" y="1299560"/>
            <a:ext cx="4730336" cy="3733714"/>
          </a:xfrm>
          <a:prstGeom prst="rect">
            <a:avLst/>
          </a:prstGeom>
          <a:noFill/>
        </p:spPr>
        <p:txBody>
          <a:bodyPr wrap="square" rtlCol="0">
            <a:spAutoFit/>
          </a:bodyPr>
          <a:lstStyle/>
          <a:p>
            <a:pPr>
              <a:lnSpc>
                <a:spcPts val="2562"/>
              </a:lnSpc>
            </a:pPr>
            <a:r>
              <a:rPr lang="en-US" sz="1812" b="1" i="0" kern="1200">
                <a:solidFill>
                  <a:srgbClr val="00263A"/>
                </a:solidFill>
                <a:effectLst/>
                <a:latin typeface="Barlow SemiBold" pitchFamily="2" charset="77"/>
                <a:ea typeface="+mn-ea"/>
                <a:cs typeface="+mn-cs"/>
              </a:rPr>
              <a:t>Time to verify your account details:  </a:t>
            </a:r>
          </a:p>
          <a:p>
            <a:pPr marL="443747" lvl="0" indent="-443747">
              <a:lnSpc>
                <a:spcPts val="2562"/>
              </a:lnSpc>
              <a:spcBef>
                <a:spcPts val="1553"/>
              </a:spcBef>
              <a:buFont typeface="+mj-lt"/>
              <a:buAutoNum type="arabicPeriod"/>
            </a:pPr>
            <a:r>
              <a:rPr lang="en-US" sz="1812" kern="1200">
                <a:solidFill>
                  <a:srgbClr val="00263A"/>
                </a:solidFill>
                <a:effectLst/>
                <a:latin typeface="Barlow" pitchFamily="2" charset="77"/>
                <a:ea typeface="+mn-ea"/>
                <a:cs typeface="+mn-cs"/>
              </a:rPr>
              <a:t>Click the drop-down menu by your name and select account settings.</a:t>
            </a:r>
          </a:p>
          <a:p>
            <a:pPr marL="443747" lvl="0" indent="-443747">
              <a:lnSpc>
                <a:spcPts val="2562"/>
              </a:lnSpc>
              <a:spcBef>
                <a:spcPts val="1553"/>
              </a:spcBef>
              <a:buFont typeface="+mj-lt"/>
              <a:buAutoNum type="arabicPeriod"/>
            </a:pPr>
            <a:r>
              <a:rPr lang="en-US" sz="1812" kern="1200">
                <a:solidFill>
                  <a:srgbClr val="00263A"/>
                </a:solidFill>
                <a:effectLst/>
                <a:latin typeface="Barlow" pitchFamily="2" charset="77"/>
                <a:ea typeface="+mn-ea"/>
                <a:cs typeface="+mn-cs"/>
              </a:rPr>
              <a:t>Check that all your personal information is correct and let your marketing team know if any changes need to be made. </a:t>
            </a:r>
          </a:p>
          <a:p>
            <a:pPr marL="443747" lvl="0" indent="-443747">
              <a:lnSpc>
                <a:spcPts val="2562"/>
              </a:lnSpc>
              <a:spcBef>
                <a:spcPts val="1553"/>
              </a:spcBef>
              <a:buFont typeface="+mj-lt"/>
              <a:buAutoNum type="arabicPeriod"/>
            </a:pPr>
            <a:r>
              <a:rPr lang="en-US" sz="1812" kern="1200">
                <a:solidFill>
                  <a:srgbClr val="00263A"/>
                </a:solidFill>
                <a:effectLst/>
                <a:latin typeface="Barlow" pitchFamily="2" charset="77"/>
                <a:ea typeface="+mn-ea"/>
                <a:cs typeface="+mn-cs"/>
              </a:rPr>
              <a:t>Ensure that you have a profile photo as this will be used for marketing collateral. </a:t>
            </a:r>
          </a:p>
          <a:p>
            <a:endParaRPr lang="en-US" sz="2329"/>
          </a:p>
        </p:txBody>
      </p:sp>
      <p:pic>
        <p:nvPicPr>
          <p:cNvPr id="3" name="Picture 2" descr="A picture containing text, screenshot, electronics, display&#10;&#10;Description automatically generated">
            <a:extLst>
              <a:ext uri="{FF2B5EF4-FFF2-40B4-BE49-F238E27FC236}">
                <a16:creationId xmlns:a16="http://schemas.microsoft.com/office/drawing/2014/main" id="{B8C64637-1F68-6C40-992B-59D111523B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8061" y="3323781"/>
            <a:ext cx="8442413" cy="3990813"/>
          </a:xfrm>
          <a:prstGeom prst="rect">
            <a:avLst/>
          </a:prstGeom>
        </p:spPr>
      </p:pic>
      <p:sp>
        <p:nvSpPr>
          <p:cNvPr id="11" name="TextBox 10">
            <a:extLst>
              <a:ext uri="{FF2B5EF4-FFF2-40B4-BE49-F238E27FC236}">
                <a16:creationId xmlns:a16="http://schemas.microsoft.com/office/drawing/2014/main" id="{3855F636-979B-684B-ADCC-A550516E4EE9}"/>
              </a:ext>
            </a:extLst>
          </p:cNvPr>
          <p:cNvSpPr txBox="1"/>
          <p:nvPr userDrawn="1"/>
        </p:nvSpPr>
        <p:spPr>
          <a:xfrm>
            <a:off x="1540223" y="1423186"/>
            <a:ext cx="4451616" cy="2536848"/>
          </a:xfrm>
          <a:prstGeom prst="rect">
            <a:avLst/>
          </a:prstGeom>
          <a:noFill/>
        </p:spPr>
        <p:txBody>
          <a:bodyPr wrap="square" rtlCol="0">
            <a:spAutoFit/>
          </a:bodyPr>
          <a:lstStyle/>
          <a:p>
            <a:pPr>
              <a:lnSpc>
                <a:spcPts val="4814"/>
              </a:lnSpc>
            </a:pPr>
            <a:r>
              <a:rPr lang="en-US" sz="3623" kern="1200">
                <a:solidFill>
                  <a:srgbClr val="00263A"/>
                </a:solidFill>
                <a:effectLst/>
                <a:latin typeface="DM Serif Display" pitchFamily="2" charset="0"/>
                <a:ea typeface="+mn-ea"/>
                <a:cs typeface="+mn-cs"/>
              </a:rPr>
              <a:t>Review </a:t>
            </a:r>
          </a:p>
          <a:p>
            <a:pPr>
              <a:lnSpc>
                <a:spcPts val="4814"/>
              </a:lnSpc>
            </a:pPr>
            <a:r>
              <a:rPr lang="en-US" sz="3623" kern="1200">
                <a:solidFill>
                  <a:srgbClr val="00263A"/>
                </a:solidFill>
                <a:effectLst/>
                <a:latin typeface="DM Serif Display" pitchFamily="2" charset="0"/>
                <a:ea typeface="+mn-ea"/>
                <a:cs typeface="+mn-cs"/>
              </a:rPr>
              <a:t>your</a:t>
            </a:r>
          </a:p>
          <a:p>
            <a:pPr>
              <a:lnSpc>
                <a:spcPts val="4814"/>
              </a:lnSpc>
            </a:pPr>
            <a:r>
              <a:rPr lang="en-US" sz="3623" kern="1200">
                <a:solidFill>
                  <a:srgbClr val="00263A"/>
                </a:solidFill>
                <a:effectLst/>
                <a:latin typeface="DM Serif Display" pitchFamily="2" charset="0"/>
                <a:ea typeface="+mn-ea"/>
                <a:cs typeface="+mn-cs"/>
              </a:rPr>
              <a:t>account </a:t>
            </a:r>
          </a:p>
          <a:p>
            <a:pPr>
              <a:lnSpc>
                <a:spcPts val="4814"/>
              </a:lnSpc>
            </a:pPr>
            <a:r>
              <a:rPr lang="en-US" sz="3623" kern="1200">
                <a:solidFill>
                  <a:srgbClr val="00263A"/>
                </a:solidFill>
                <a:effectLst/>
                <a:latin typeface="DM Serif Display" pitchFamily="2" charset="0"/>
                <a:ea typeface="+mn-ea"/>
                <a:cs typeface="+mn-cs"/>
              </a:rPr>
              <a:t>profile!</a:t>
            </a:r>
            <a:endParaRPr lang="en-US" sz="4659">
              <a:solidFill>
                <a:srgbClr val="00263A"/>
              </a:solidFill>
              <a:latin typeface="DM Serif Display" pitchFamily="2" charset="0"/>
            </a:endParaRPr>
          </a:p>
        </p:txBody>
      </p:sp>
    </p:spTree>
    <p:extLst>
      <p:ext uri="{BB962C8B-B14F-4D97-AF65-F5344CB8AC3E}">
        <p14:creationId xmlns:p14="http://schemas.microsoft.com/office/powerpoint/2010/main" val="196948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6B7860-0D5C-AE4E-898D-9FFB17B66180}"/>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pic>
        <p:nvPicPr>
          <p:cNvPr id="12" name="Picture 11" descr="A person sitting at a table with a computer&#10;&#10;Description automatically generated with low confidence">
            <a:extLst>
              <a:ext uri="{FF2B5EF4-FFF2-40B4-BE49-F238E27FC236}">
                <a16:creationId xmlns:a16="http://schemas.microsoft.com/office/drawing/2014/main" id="{75BBAD54-E03E-114A-ADE8-C44616C97D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5443" y="2176670"/>
            <a:ext cx="7843347" cy="3095465"/>
          </a:xfrm>
          <a:prstGeom prst="rect">
            <a:avLst/>
          </a:prstGeom>
        </p:spPr>
      </p:pic>
      <p:sp>
        <p:nvSpPr>
          <p:cNvPr id="7" name="TextBox 6">
            <a:extLst>
              <a:ext uri="{FF2B5EF4-FFF2-40B4-BE49-F238E27FC236}">
                <a16:creationId xmlns:a16="http://schemas.microsoft.com/office/drawing/2014/main" id="{8371B307-514B-D84F-8E38-A8AC3486EBF4}"/>
              </a:ext>
            </a:extLst>
          </p:cNvPr>
          <p:cNvSpPr txBox="1"/>
          <p:nvPr userDrawn="1"/>
        </p:nvSpPr>
        <p:spPr>
          <a:xfrm>
            <a:off x="882811" y="601577"/>
            <a:ext cx="7513277" cy="649858"/>
          </a:xfrm>
          <a:prstGeom prst="rect">
            <a:avLst/>
          </a:prstGeom>
          <a:noFill/>
        </p:spPr>
        <p:txBody>
          <a:bodyPr wrap="square" rtlCol="0">
            <a:spAutoFit/>
          </a:bodyPr>
          <a:lstStyle/>
          <a:p>
            <a:r>
              <a:rPr lang="en-US" sz="3623" kern="1200">
                <a:solidFill>
                  <a:srgbClr val="00263A"/>
                </a:solidFill>
                <a:effectLst/>
                <a:latin typeface="DM Serif Display" pitchFamily="2" charset="0"/>
                <a:ea typeface="+mn-ea"/>
                <a:cs typeface="+mn-cs"/>
              </a:rPr>
              <a:t>Turn on those notifications! </a:t>
            </a:r>
            <a:endParaRPr lang="en-US" sz="3623">
              <a:solidFill>
                <a:srgbClr val="00263A"/>
              </a:solidFill>
              <a:latin typeface="DM Serif Display" pitchFamily="2" charset="0"/>
            </a:endParaRPr>
          </a:p>
        </p:txBody>
      </p:sp>
      <p:sp>
        <p:nvSpPr>
          <p:cNvPr id="10" name="TextBox 9">
            <a:extLst>
              <a:ext uri="{FF2B5EF4-FFF2-40B4-BE49-F238E27FC236}">
                <a16:creationId xmlns:a16="http://schemas.microsoft.com/office/drawing/2014/main" id="{E6C86BAA-FF1A-D34A-A06B-EBFEB120CD55}"/>
              </a:ext>
            </a:extLst>
          </p:cNvPr>
          <p:cNvSpPr txBox="1"/>
          <p:nvPr userDrawn="1"/>
        </p:nvSpPr>
        <p:spPr>
          <a:xfrm>
            <a:off x="882811" y="1098520"/>
            <a:ext cx="8530332" cy="1784463"/>
          </a:xfrm>
          <a:prstGeom prst="rect">
            <a:avLst/>
          </a:prstGeom>
          <a:noFill/>
        </p:spPr>
        <p:txBody>
          <a:bodyPr wrap="square" rtlCol="0">
            <a:spAutoFit/>
          </a:bodyPr>
          <a:lstStyle/>
          <a:p>
            <a:pPr>
              <a:lnSpc>
                <a:spcPts val="2562"/>
              </a:lnSpc>
            </a:pPr>
            <a:r>
              <a:rPr lang="en-US" sz="1812" kern="1200">
                <a:solidFill>
                  <a:srgbClr val="00263A"/>
                </a:solidFill>
                <a:effectLst/>
                <a:latin typeface="Barlow" pitchFamily="2" charset="77"/>
                <a:ea typeface="+mn-ea"/>
                <a:cs typeface="+mn-cs"/>
              </a:rPr>
              <a:t>We don’t want you to miss out on any valuable information from your database that might result in more business! Be sure your notifications are turned on by navigating to </a:t>
            </a:r>
            <a:r>
              <a:rPr lang="en-US" sz="1812" b="1" i="0" kern="1200">
                <a:solidFill>
                  <a:srgbClr val="00263A"/>
                </a:solidFill>
                <a:effectLst/>
                <a:latin typeface="Barlow SemiBold" pitchFamily="2" charset="77"/>
                <a:ea typeface="+mn-ea"/>
                <a:cs typeface="+mn-cs"/>
              </a:rPr>
              <a:t>Account Settings &gt; Notification Settings</a:t>
            </a:r>
            <a:r>
              <a:rPr lang="en-US" sz="1812" kern="1200">
                <a:solidFill>
                  <a:srgbClr val="00263A"/>
                </a:solidFill>
                <a:effectLst/>
                <a:latin typeface="Barlow" pitchFamily="2" charset="77"/>
                <a:ea typeface="+mn-ea"/>
                <a:cs typeface="+mn-cs"/>
              </a:rPr>
              <a:t>. It is our best practice to turn on all notifications to start, then scale back as needed.</a:t>
            </a:r>
          </a:p>
          <a:p>
            <a:endParaRPr lang="en-US" sz="2329"/>
          </a:p>
        </p:txBody>
      </p:sp>
      <p:sp>
        <p:nvSpPr>
          <p:cNvPr id="11" name="TextBox 10">
            <a:extLst>
              <a:ext uri="{FF2B5EF4-FFF2-40B4-BE49-F238E27FC236}">
                <a16:creationId xmlns:a16="http://schemas.microsoft.com/office/drawing/2014/main" id="{66F48F62-C405-1444-9A79-30EB25C2DCF5}"/>
              </a:ext>
            </a:extLst>
          </p:cNvPr>
          <p:cNvSpPr txBox="1"/>
          <p:nvPr userDrawn="1"/>
        </p:nvSpPr>
        <p:spPr>
          <a:xfrm>
            <a:off x="882811" y="5819672"/>
            <a:ext cx="8530332" cy="2002471"/>
          </a:xfrm>
          <a:prstGeom prst="rect">
            <a:avLst/>
          </a:prstGeom>
          <a:noFill/>
        </p:spPr>
        <p:txBody>
          <a:bodyPr wrap="square" rtlCol="0">
            <a:spAutoFit/>
          </a:bodyPr>
          <a:lstStyle/>
          <a:p>
            <a:pPr>
              <a:lnSpc>
                <a:spcPts val="2562"/>
              </a:lnSpc>
            </a:pPr>
            <a:r>
              <a:rPr lang="en-US" sz="1812" b="1" i="0" kern="1200">
                <a:solidFill>
                  <a:srgbClr val="00263A"/>
                </a:solidFill>
                <a:effectLst/>
                <a:latin typeface="Barlow SemiBold" pitchFamily="2" charset="77"/>
                <a:ea typeface="+mn-ea"/>
                <a:cs typeface="+mn-cs"/>
              </a:rPr>
              <a:t>Don’t forget about the Daily Digest. </a:t>
            </a:r>
          </a:p>
          <a:p>
            <a:pPr>
              <a:lnSpc>
                <a:spcPts val="1656"/>
              </a:lnSpc>
            </a:pPr>
            <a:endParaRPr lang="en-US" sz="1812" kern="1200">
              <a:solidFill>
                <a:srgbClr val="00263A"/>
              </a:solidFill>
              <a:effectLst/>
              <a:latin typeface="Barlow" pitchFamily="2" charset="77"/>
              <a:ea typeface="+mn-ea"/>
              <a:cs typeface="+mn-cs"/>
            </a:endParaRPr>
          </a:p>
          <a:p>
            <a:pPr>
              <a:lnSpc>
                <a:spcPts val="2562"/>
              </a:lnSpc>
            </a:pPr>
            <a:r>
              <a:rPr lang="en-US" sz="1812" kern="1200">
                <a:solidFill>
                  <a:srgbClr val="00263A"/>
                </a:solidFill>
                <a:effectLst/>
                <a:latin typeface="Barlow" pitchFamily="2" charset="77"/>
                <a:ea typeface="+mn-ea"/>
                <a:cs typeface="+mn-cs"/>
              </a:rPr>
              <a:t>The Daily Digest is an email sent from Total Expert directly to your inbox, every day. It outlines what emails are scheduled to be sent, appointments you have, tasks to be completed, birthdays, loan anniversaries, and much more!</a:t>
            </a:r>
          </a:p>
          <a:p>
            <a:endParaRPr lang="en-US" sz="2329"/>
          </a:p>
        </p:txBody>
      </p:sp>
      <p:sp>
        <p:nvSpPr>
          <p:cNvPr id="2" name="Rectangle 1">
            <a:extLst>
              <a:ext uri="{FF2B5EF4-FFF2-40B4-BE49-F238E27FC236}">
                <a16:creationId xmlns:a16="http://schemas.microsoft.com/office/drawing/2014/main" id="{F48ADABA-8B46-774A-9A49-4048162E1ABC}"/>
              </a:ext>
            </a:extLst>
          </p:cNvPr>
          <p:cNvSpPr/>
          <p:nvPr userDrawn="1"/>
        </p:nvSpPr>
        <p:spPr>
          <a:xfrm>
            <a:off x="2648430" y="5073919"/>
            <a:ext cx="6860360" cy="198216"/>
          </a:xfrm>
          <a:prstGeom prst="rect">
            <a:avLst/>
          </a:prstGeom>
          <a:gradFill>
            <a:gsLst>
              <a:gs pos="0">
                <a:srgbClr val="0072CE"/>
              </a:gs>
              <a:gs pos="35000">
                <a:schemeClr val="accent1">
                  <a:lumMod val="20000"/>
                  <a:lumOff val="80000"/>
                </a:schemeClr>
              </a:gs>
              <a:gs pos="100000">
                <a:srgbClr val="48D597"/>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pic>
        <p:nvPicPr>
          <p:cNvPr id="14" name="Picture 13" descr="Graphical user interface, application, Teams&#10;&#10;Description automatically generated">
            <a:extLst>
              <a:ext uri="{FF2B5EF4-FFF2-40B4-BE49-F238E27FC236}">
                <a16:creationId xmlns:a16="http://schemas.microsoft.com/office/drawing/2014/main" id="{795C23D4-6921-724C-AA33-E31A1A5717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82812" y="2851483"/>
            <a:ext cx="2258881" cy="2669716"/>
          </a:xfrm>
          <a:prstGeom prst="rect">
            <a:avLst/>
          </a:prstGeom>
          <a:ln w="57150" cap="rnd">
            <a:solidFill>
              <a:schemeClr val="bg1"/>
            </a:solidFill>
          </a:ln>
          <a:effectLst>
            <a:outerShdw blurRad="308552" dist="38100" dir="2700000" algn="tl" rotWithShape="0">
              <a:srgbClr val="00263A">
                <a:alpha val="45747"/>
              </a:srgbClr>
            </a:outerShdw>
          </a:effectLst>
        </p:spPr>
      </p:pic>
    </p:spTree>
    <p:extLst>
      <p:ext uri="{BB962C8B-B14F-4D97-AF65-F5344CB8AC3E}">
        <p14:creationId xmlns:p14="http://schemas.microsoft.com/office/powerpoint/2010/main" val="215038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8D6C34-B9BA-514C-AEB5-88DB8A659ED4}"/>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9" name="TextBox 8">
            <a:extLst>
              <a:ext uri="{FF2B5EF4-FFF2-40B4-BE49-F238E27FC236}">
                <a16:creationId xmlns:a16="http://schemas.microsoft.com/office/drawing/2014/main" id="{4CD2F469-00AB-DA4E-A568-D3DFC1DE490C}"/>
              </a:ext>
            </a:extLst>
          </p:cNvPr>
          <p:cNvSpPr txBox="1"/>
          <p:nvPr userDrawn="1"/>
        </p:nvSpPr>
        <p:spPr>
          <a:xfrm>
            <a:off x="882810" y="601577"/>
            <a:ext cx="6930998" cy="649858"/>
          </a:xfrm>
          <a:prstGeom prst="rect">
            <a:avLst/>
          </a:prstGeom>
          <a:noFill/>
        </p:spPr>
        <p:txBody>
          <a:bodyPr wrap="square" rtlCol="0">
            <a:spAutoFit/>
          </a:bodyPr>
          <a:lstStyle/>
          <a:p>
            <a:r>
              <a:rPr lang="en-US" sz="3623" kern="1200">
                <a:solidFill>
                  <a:srgbClr val="00263A"/>
                </a:solidFill>
                <a:effectLst/>
                <a:latin typeface="DM Serif Display" pitchFamily="2" charset="0"/>
                <a:ea typeface="+mn-ea"/>
                <a:cs typeface="+mn-cs"/>
              </a:rPr>
              <a:t>Review Your Leads &amp; Contacts </a:t>
            </a:r>
            <a:endParaRPr lang="en-US" sz="3623">
              <a:solidFill>
                <a:srgbClr val="00263A"/>
              </a:solidFill>
              <a:latin typeface="DM Serif Display" pitchFamily="2" charset="0"/>
            </a:endParaRPr>
          </a:p>
        </p:txBody>
      </p:sp>
      <p:sp>
        <p:nvSpPr>
          <p:cNvPr id="10" name="TextBox 9">
            <a:extLst>
              <a:ext uri="{FF2B5EF4-FFF2-40B4-BE49-F238E27FC236}">
                <a16:creationId xmlns:a16="http://schemas.microsoft.com/office/drawing/2014/main" id="{A6C8E936-7A96-DB41-A4C8-D17EC9F692AB}"/>
              </a:ext>
            </a:extLst>
          </p:cNvPr>
          <p:cNvSpPr txBox="1"/>
          <p:nvPr userDrawn="1"/>
        </p:nvSpPr>
        <p:spPr>
          <a:xfrm>
            <a:off x="882811" y="1098519"/>
            <a:ext cx="8530332" cy="722314"/>
          </a:xfrm>
          <a:prstGeom prst="rect">
            <a:avLst/>
          </a:prstGeom>
          <a:noFill/>
        </p:spPr>
        <p:txBody>
          <a:bodyPr wrap="square" rtlCol="0">
            <a:spAutoFit/>
          </a:bodyPr>
          <a:lstStyle/>
          <a:p>
            <a:pPr>
              <a:lnSpc>
                <a:spcPts val="2562"/>
              </a:lnSpc>
            </a:pPr>
            <a:r>
              <a:rPr lang="en-US" sz="1812" kern="1200">
                <a:solidFill>
                  <a:srgbClr val="00263A"/>
                </a:solidFill>
                <a:effectLst/>
                <a:latin typeface="Barlow" pitchFamily="2" charset="77"/>
                <a:ea typeface="+mn-ea"/>
                <a:cs typeface="+mn-cs"/>
              </a:rPr>
              <a:t>Your contacts have been preloaded into Total Expert. Take a moment to review your leads and contacts, ensuring the data import was successful. </a:t>
            </a:r>
          </a:p>
        </p:txBody>
      </p:sp>
      <p:pic>
        <p:nvPicPr>
          <p:cNvPr id="3" name="Picture 2" descr="A person using a computer&#10;&#10;Description automatically generated with medium confidence">
            <a:extLst>
              <a:ext uri="{FF2B5EF4-FFF2-40B4-BE49-F238E27FC236}">
                <a16:creationId xmlns:a16="http://schemas.microsoft.com/office/drawing/2014/main" id="{1A4ECF86-BD78-1647-A9B4-959E2829C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1902" y="1820046"/>
            <a:ext cx="6148947" cy="5507373"/>
          </a:xfrm>
          <a:prstGeom prst="rect">
            <a:avLst/>
          </a:prstGeom>
        </p:spPr>
      </p:pic>
      <p:sp>
        <p:nvSpPr>
          <p:cNvPr id="11" name="Rectangle 10">
            <a:extLst>
              <a:ext uri="{FF2B5EF4-FFF2-40B4-BE49-F238E27FC236}">
                <a16:creationId xmlns:a16="http://schemas.microsoft.com/office/drawing/2014/main" id="{0ADBD4CF-8AEB-A84E-81B3-F71C68CAD73A}"/>
              </a:ext>
            </a:extLst>
          </p:cNvPr>
          <p:cNvSpPr/>
          <p:nvPr userDrawn="1"/>
        </p:nvSpPr>
        <p:spPr>
          <a:xfrm>
            <a:off x="5597393" y="1820046"/>
            <a:ext cx="3672111" cy="5507373"/>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12" name="TextBox 11">
            <a:extLst>
              <a:ext uri="{FF2B5EF4-FFF2-40B4-BE49-F238E27FC236}">
                <a16:creationId xmlns:a16="http://schemas.microsoft.com/office/drawing/2014/main" id="{19BBAD4C-6638-5F47-8D53-D7A045BE3C25}"/>
              </a:ext>
            </a:extLst>
          </p:cNvPr>
          <p:cNvSpPr txBox="1"/>
          <p:nvPr userDrawn="1"/>
        </p:nvSpPr>
        <p:spPr>
          <a:xfrm>
            <a:off x="6118484" y="3022848"/>
            <a:ext cx="2629929" cy="5452134"/>
          </a:xfrm>
          <a:prstGeom prst="rect">
            <a:avLst/>
          </a:prstGeom>
          <a:noFill/>
        </p:spPr>
        <p:txBody>
          <a:bodyPr wrap="square" rtlCol="0">
            <a:spAutoFit/>
          </a:bodyPr>
          <a:lstStyle/>
          <a:p>
            <a:pPr>
              <a:lnSpc>
                <a:spcPts val="2562"/>
              </a:lnSpc>
            </a:pPr>
            <a:r>
              <a:rPr lang="en-US" sz="1812" kern="1200">
                <a:solidFill>
                  <a:schemeClr val="bg1"/>
                </a:solidFill>
                <a:effectLst/>
                <a:latin typeface="Barlow" pitchFamily="2" charset="77"/>
                <a:ea typeface="+mn-ea"/>
                <a:cs typeface="+mn-cs"/>
              </a:rPr>
              <a:t>Start by navigating in-platform to </a:t>
            </a:r>
            <a:r>
              <a:rPr lang="en-US" sz="1812" b="1" i="0" kern="1200">
                <a:solidFill>
                  <a:schemeClr val="bg1"/>
                </a:solidFill>
                <a:effectLst/>
                <a:latin typeface="Barlow SemiBold" pitchFamily="2" charset="77"/>
                <a:ea typeface="+mn-ea"/>
                <a:cs typeface="+mn-cs"/>
              </a:rPr>
              <a:t>Leads &amp; Contacts &gt; Contacts. </a:t>
            </a:r>
            <a:r>
              <a:rPr lang="en-US" sz="1812" kern="1200">
                <a:solidFill>
                  <a:schemeClr val="bg1"/>
                </a:solidFill>
                <a:effectLst/>
                <a:latin typeface="Barlow" pitchFamily="2" charset="77"/>
                <a:ea typeface="+mn-ea"/>
                <a:cs typeface="+mn-cs"/>
              </a:rPr>
              <a:t>After you’ve reviewed your available contacts, head to </a:t>
            </a:r>
            <a:r>
              <a:rPr lang="en-US" sz="1812" b="1" i="0" kern="1200">
                <a:solidFill>
                  <a:schemeClr val="bg1"/>
                </a:solidFill>
                <a:effectLst/>
                <a:latin typeface="Barlow SemiBold" pitchFamily="2" charset="77"/>
                <a:ea typeface="+mn-ea"/>
                <a:cs typeface="+mn-cs"/>
              </a:rPr>
              <a:t>Leads &amp; Contacts &gt; Lead Management &gt; Leads. </a:t>
            </a:r>
          </a:p>
          <a:p>
            <a:pPr>
              <a:lnSpc>
                <a:spcPts val="2562"/>
              </a:lnSpc>
            </a:pPr>
            <a:endParaRPr lang="en-US" sz="1812" kern="1200">
              <a:solidFill>
                <a:schemeClr val="bg1"/>
              </a:solidFill>
              <a:effectLst/>
              <a:latin typeface="Barlow" pitchFamily="2" charset="77"/>
              <a:ea typeface="+mn-ea"/>
              <a:cs typeface="+mn-cs"/>
            </a:endParaRPr>
          </a:p>
          <a:p>
            <a:pPr>
              <a:lnSpc>
                <a:spcPts val="2562"/>
              </a:lnSpc>
            </a:pPr>
            <a:r>
              <a:rPr lang="en-US" sz="1812" kern="1200">
                <a:solidFill>
                  <a:schemeClr val="bg1"/>
                </a:solidFill>
                <a:effectLst/>
                <a:latin typeface="Barlow" pitchFamily="2" charset="77"/>
                <a:ea typeface="+mn-ea"/>
                <a:cs typeface="+mn-cs"/>
              </a:rPr>
              <a:t>If you find any errors while reviewing your database, reach out to your marketing department. </a:t>
            </a:r>
          </a:p>
          <a:p>
            <a:pPr lvl="0">
              <a:lnSpc>
                <a:spcPts val="2562"/>
              </a:lnSpc>
            </a:pPr>
            <a:endParaRPr lang="en-US" sz="1812" kern="1200">
              <a:solidFill>
                <a:srgbClr val="00263A"/>
              </a:solidFill>
              <a:effectLst/>
              <a:latin typeface="Barlow" pitchFamily="2" charset="77"/>
              <a:ea typeface="+mn-ea"/>
              <a:cs typeface="+mn-cs"/>
            </a:endParaRPr>
          </a:p>
          <a:p>
            <a:endParaRPr lang="en-US" sz="2329"/>
          </a:p>
        </p:txBody>
      </p:sp>
      <p:sp>
        <p:nvSpPr>
          <p:cNvPr id="13" name="Rectangle 12">
            <a:extLst>
              <a:ext uri="{FF2B5EF4-FFF2-40B4-BE49-F238E27FC236}">
                <a16:creationId xmlns:a16="http://schemas.microsoft.com/office/drawing/2014/main" id="{680B600C-7D47-B74F-A2F2-C9E0A20DA21F}"/>
              </a:ext>
            </a:extLst>
          </p:cNvPr>
          <p:cNvSpPr/>
          <p:nvPr userDrawn="1"/>
        </p:nvSpPr>
        <p:spPr>
          <a:xfrm rot="5400000">
            <a:off x="2794323" y="4505571"/>
            <a:ext cx="5507373" cy="136324"/>
          </a:xfrm>
          <a:prstGeom prst="rect">
            <a:avLst/>
          </a:prstGeom>
          <a:gradFill>
            <a:gsLst>
              <a:gs pos="0">
                <a:srgbClr val="0072CE"/>
              </a:gs>
              <a:gs pos="35000">
                <a:schemeClr val="accent1">
                  <a:lumMod val="20000"/>
                  <a:lumOff val="80000"/>
                </a:schemeClr>
              </a:gs>
              <a:gs pos="100000">
                <a:srgbClr val="48D597"/>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Tree>
    <p:extLst>
      <p:ext uri="{BB962C8B-B14F-4D97-AF65-F5344CB8AC3E}">
        <p14:creationId xmlns:p14="http://schemas.microsoft.com/office/powerpoint/2010/main" val="419430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B4E901-4955-6541-9BC1-080DBCD95F98}"/>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8" name="TextBox 7">
            <a:extLst>
              <a:ext uri="{FF2B5EF4-FFF2-40B4-BE49-F238E27FC236}">
                <a16:creationId xmlns:a16="http://schemas.microsoft.com/office/drawing/2014/main" id="{B73C80FE-35F8-BF41-B21A-F158A61C724A}"/>
              </a:ext>
            </a:extLst>
          </p:cNvPr>
          <p:cNvSpPr txBox="1"/>
          <p:nvPr userDrawn="1"/>
        </p:nvSpPr>
        <p:spPr>
          <a:xfrm>
            <a:off x="882811" y="1016553"/>
            <a:ext cx="8039206" cy="649858"/>
          </a:xfrm>
          <a:prstGeom prst="rect">
            <a:avLst/>
          </a:prstGeom>
          <a:noFill/>
        </p:spPr>
        <p:txBody>
          <a:bodyPr wrap="square" rtlCol="0">
            <a:spAutoFit/>
          </a:bodyPr>
          <a:lstStyle/>
          <a:p>
            <a:r>
              <a:rPr lang="en-US" sz="3623" kern="1200">
                <a:solidFill>
                  <a:srgbClr val="00263A"/>
                </a:solidFill>
                <a:effectLst/>
                <a:latin typeface="DM Serif Display" pitchFamily="2" charset="0"/>
                <a:ea typeface="+mn-ea"/>
                <a:cs typeface="+mn-cs"/>
              </a:rPr>
              <a:t>Let’s create a “test” contact now! </a:t>
            </a:r>
            <a:endParaRPr lang="en-US" sz="3623">
              <a:solidFill>
                <a:srgbClr val="00263A"/>
              </a:solidFill>
              <a:latin typeface="DM Serif Display" pitchFamily="2" charset="0"/>
            </a:endParaRPr>
          </a:p>
        </p:txBody>
      </p:sp>
      <p:sp>
        <p:nvSpPr>
          <p:cNvPr id="9" name="TextBox 8">
            <a:extLst>
              <a:ext uri="{FF2B5EF4-FFF2-40B4-BE49-F238E27FC236}">
                <a16:creationId xmlns:a16="http://schemas.microsoft.com/office/drawing/2014/main" id="{A08ABE85-272B-6F45-B3F6-0B382347B258}"/>
              </a:ext>
            </a:extLst>
          </p:cNvPr>
          <p:cNvSpPr txBox="1"/>
          <p:nvPr userDrawn="1"/>
        </p:nvSpPr>
        <p:spPr>
          <a:xfrm>
            <a:off x="882811" y="1513496"/>
            <a:ext cx="8530332" cy="2389437"/>
          </a:xfrm>
          <a:prstGeom prst="rect">
            <a:avLst/>
          </a:prstGeom>
          <a:noFill/>
        </p:spPr>
        <p:txBody>
          <a:bodyPr wrap="square" rtlCol="0">
            <a:spAutoFit/>
          </a:bodyPr>
          <a:lstStyle/>
          <a:p>
            <a:pPr>
              <a:lnSpc>
                <a:spcPts val="2562"/>
              </a:lnSpc>
            </a:pPr>
            <a:r>
              <a:rPr lang="en-US" sz="1812" kern="1200">
                <a:solidFill>
                  <a:srgbClr val="00263A"/>
                </a:solidFill>
                <a:effectLst/>
                <a:latin typeface="Barlow" pitchFamily="2" charset="77"/>
                <a:ea typeface="+mn-ea"/>
                <a:cs typeface="+mn-cs"/>
              </a:rPr>
              <a:t>As you get started using Total Expert it is our best practice to add yourself as a test contact, so you can view and send practice emails with the peace of mind that you won’t accidentally send an email to the wrong person.</a:t>
            </a:r>
          </a:p>
          <a:p>
            <a:pPr>
              <a:lnSpc>
                <a:spcPts val="2562"/>
              </a:lnSpc>
            </a:pPr>
            <a:r>
              <a:rPr lang="en-US" sz="1812" kern="1200">
                <a:solidFill>
                  <a:srgbClr val="00263A"/>
                </a:solidFill>
                <a:effectLst/>
                <a:latin typeface="Barlow" pitchFamily="2" charset="77"/>
                <a:ea typeface="+mn-ea"/>
                <a:cs typeface="+mn-cs"/>
              </a:rPr>
              <a:t> </a:t>
            </a:r>
          </a:p>
          <a:p>
            <a:pPr>
              <a:lnSpc>
                <a:spcPts val="2562"/>
              </a:lnSpc>
            </a:pPr>
            <a:r>
              <a:rPr lang="en-US" sz="1812" kern="1200">
                <a:solidFill>
                  <a:srgbClr val="00263A"/>
                </a:solidFill>
                <a:effectLst/>
                <a:latin typeface="Barlow" pitchFamily="2" charset="77"/>
                <a:ea typeface="+mn-ea"/>
                <a:cs typeface="+mn-cs"/>
              </a:rPr>
              <a:t>Follow these</a:t>
            </a:r>
            <a:r>
              <a:rPr lang="en-US" sz="1812" kern="1200">
                <a:solidFill>
                  <a:srgbClr val="0563C1"/>
                </a:solidFill>
                <a:effectLst/>
                <a:latin typeface="Barlow" pitchFamily="2" charset="77"/>
                <a:ea typeface="+mn-ea"/>
                <a:cs typeface="+mn-cs"/>
                <a:hlinkClick r:id="rId2">
                  <a:extLst>
                    <a:ext uri="{A12FA001-AC4F-418D-AE19-62706E023703}">
                      <ahyp:hlinkClr xmlns:ahyp="http://schemas.microsoft.com/office/drawing/2018/hyperlinkcolor" val="tx"/>
                    </a:ext>
                  </a:extLst>
                </a:hlinkClick>
              </a:rPr>
              <a:t> </a:t>
            </a:r>
            <a:r>
              <a:rPr lang="en-US" sz="1812" b="1" kern="1200">
                <a:solidFill>
                  <a:srgbClr val="0563C1"/>
                </a:solidFill>
                <a:effectLst/>
                <a:latin typeface="Barlow" pitchFamily="2" charset="77"/>
                <a:ea typeface="+mn-ea"/>
                <a:cs typeface="+mn-cs"/>
                <a:hlinkClick r:id="rId2">
                  <a:extLst>
                    <a:ext uri="{A12FA001-AC4F-418D-AE19-62706E023703}">
                      <ahyp:hlinkClr xmlns:ahyp="http://schemas.microsoft.com/office/drawing/2018/hyperlinkcolor" val="tx"/>
                    </a:ext>
                  </a:extLst>
                </a:hlinkClick>
              </a:rPr>
              <a:t>instructions</a:t>
            </a:r>
            <a:r>
              <a:rPr lang="en-US" sz="1812" kern="1200">
                <a:solidFill>
                  <a:srgbClr val="0072CE"/>
                </a:solidFill>
                <a:effectLst/>
                <a:latin typeface="Barlow" pitchFamily="2" charset="77"/>
                <a:ea typeface="+mn-ea"/>
                <a:cs typeface="+mn-cs"/>
                <a:hlinkClick r:id="rId2">
                  <a:extLst>
                    <a:ext uri="{A12FA001-AC4F-418D-AE19-62706E023703}">
                      <ahyp:hlinkClr xmlns:ahyp="http://schemas.microsoft.com/office/drawing/2018/hyperlinkcolor" val="tx"/>
                    </a:ext>
                  </a:extLst>
                </a:hlinkClick>
              </a:rPr>
              <a:t> </a:t>
            </a:r>
            <a:r>
              <a:rPr lang="en-US" sz="1812" kern="1200">
                <a:solidFill>
                  <a:srgbClr val="00263A"/>
                </a:solidFill>
                <a:effectLst/>
                <a:latin typeface="Barlow" pitchFamily="2" charset="77"/>
                <a:ea typeface="+mn-ea"/>
                <a:cs typeface="+mn-cs"/>
              </a:rPr>
              <a:t>and add yourself as a contact.  Use a personal email, a personal phone number and give your contact an easy to remember name</a:t>
            </a:r>
            <a:r>
              <a:rPr lang="en-US" sz="1812" i="1" kern="1200">
                <a:solidFill>
                  <a:srgbClr val="00263A"/>
                </a:solidFill>
                <a:effectLst/>
                <a:latin typeface="Barlow" pitchFamily="2" charset="77"/>
                <a:ea typeface="+mn-ea"/>
                <a:cs typeface="+mn-cs"/>
              </a:rPr>
              <a:t>  (i.e. “TE Test Borrower”).</a:t>
            </a:r>
            <a:endParaRPr lang="en-US" sz="1812" kern="1200">
              <a:solidFill>
                <a:srgbClr val="00263A"/>
              </a:solidFill>
              <a:effectLst/>
              <a:latin typeface="Barlow" pitchFamily="2" charset="77"/>
              <a:ea typeface="+mn-ea"/>
              <a:cs typeface="+mn-cs"/>
            </a:endParaRPr>
          </a:p>
        </p:txBody>
      </p:sp>
      <p:sp>
        <p:nvSpPr>
          <p:cNvPr id="11" name="Rectangle 10">
            <a:extLst>
              <a:ext uri="{FF2B5EF4-FFF2-40B4-BE49-F238E27FC236}">
                <a16:creationId xmlns:a16="http://schemas.microsoft.com/office/drawing/2014/main" id="{A40CA05A-7D2E-C945-B31B-099D71E46861}"/>
              </a:ext>
            </a:extLst>
          </p:cNvPr>
          <p:cNvSpPr/>
          <p:nvPr userDrawn="1"/>
        </p:nvSpPr>
        <p:spPr>
          <a:xfrm>
            <a:off x="1" y="6471392"/>
            <a:ext cx="10058400" cy="1301007"/>
          </a:xfrm>
          <a:prstGeom prst="rect">
            <a:avLst/>
          </a:prstGeom>
          <a:gradFill>
            <a:gsLst>
              <a:gs pos="0">
                <a:srgbClr val="48D597"/>
              </a:gs>
              <a:gs pos="100000">
                <a:srgbClr val="0072CE"/>
              </a:gs>
              <a:gs pos="43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pic>
        <p:nvPicPr>
          <p:cNvPr id="3" name="Picture 2" descr="A picture containing text, electronics, display, screenshot&#10;&#10;Description automatically generated">
            <a:extLst>
              <a:ext uri="{FF2B5EF4-FFF2-40B4-BE49-F238E27FC236}">
                <a16:creationId xmlns:a16="http://schemas.microsoft.com/office/drawing/2014/main" id="{7810E3A6-C8C5-E646-8A1B-85D1AFE419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0447" y="3471682"/>
            <a:ext cx="8875059" cy="4195330"/>
          </a:xfrm>
          <a:prstGeom prst="rect">
            <a:avLst/>
          </a:prstGeom>
        </p:spPr>
      </p:pic>
    </p:spTree>
    <p:extLst>
      <p:ext uri="{BB962C8B-B14F-4D97-AF65-F5344CB8AC3E}">
        <p14:creationId xmlns:p14="http://schemas.microsoft.com/office/powerpoint/2010/main" val="98615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C4A89-B634-FC49-8A06-476A3048DAB2}"/>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13" name="TextBox 12">
            <a:extLst>
              <a:ext uri="{FF2B5EF4-FFF2-40B4-BE49-F238E27FC236}">
                <a16:creationId xmlns:a16="http://schemas.microsoft.com/office/drawing/2014/main" id="{58FD5130-4903-9E4F-A72E-F9B8BDB1F7C9}"/>
              </a:ext>
            </a:extLst>
          </p:cNvPr>
          <p:cNvSpPr txBox="1"/>
          <p:nvPr userDrawn="1"/>
        </p:nvSpPr>
        <p:spPr>
          <a:xfrm>
            <a:off x="882812" y="601577"/>
            <a:ext cx="5334745" cy="490584"/>
          </a:xfrm>
          <a:prstGeom prst="rect">
            <a:avLst/>
          </a:prstGeom>
          <a:noFill/>
        </p:spPr>
        <p:txBody>
          <a:bodyPr wrap="square" rtlCol="0">
            <a:spAutoFit/>
          </a:bodyPr>
          <a:lstStyle/>
          <a:p>
            <a:r>
              <a:rPr lang="en-US" sz="2588" kern="1200">
                <a:solidFill>
                  <a:srgbClr val="00263A"/>
                </a:solidFill>
                <a:effectLst/>
                <a:latin typeface="DM Serif Display" pitchFamily="2" charset="0"/>
                <a:ea typeface="+mn-ea"/>
                <a:cs typeface="+mn-cs"/>
              </a:rPr>
              <a:t>Content Library</a:t>
            </a:r>
            <a:endParaRPr lang="en-US" sz="4659">
              <a:solidFill>
                <a:srgbClr val="00263A"/>
              </a:solidFill>
              <a:latin typeface="DM Serif Display" pitchFamily="2" charset="0"/>
            </a:endParaRPr>
          </a:p>
        </p:txBody>
      </p:sp>
    </p:spTree>
    <p:extLst>
      <p:ext uri="{BB962C8B-B14F-4D97-AF65-F5344CB8AC3E}">
        <p14:creationId xmlns:p14="http://schemas.microsoft.com/office/powerpoint/2010/main" val="111799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AA9E61-5384-A345-81A3-FBB6FA5A9EAE}"/>
              </a:ext>
            </a:extLst>
          </p:cNvPr>
          <p:cNvSpPr/>
          <p:nvPr userDrawn="1"/>
        </p:nvSpPr>
        <p:spPr>
          <a:xfrm>
            <a:off x="1" y="3465616"/>
            <a:ext cx="10058400" cy="4314474"/>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pic>
        <p:nvPicPr>
          <p:cNvPr id="6" name="Picture 5" descr="A picture containing text, indoor, computer, desk&#10;&#10;Description automatically generated">
            <a:extLst>
              <a:ext uri="{FF2B5EF4-FFF2-40B4-BE49-F238E27FC236}">
                <a16:creationId xmlns:a16="http://schemas.microsoft.com/office/drawing/2014/main" id="{A6455121-4877-5641-B461-BF6FEC94C6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491"/>
            <a:ext cx="10058401" cy="3454277"/>
          </a:xfrm>
          <a:prstGeom prst="rect">
            <a:avLst/>
          </a:prstGeom>
        </p:spPr>
      </p:pic>
      <p:sp>
        <p:nvSpPr>
          <p:cNvPr id="8" name="TextBox 7">
            <a:extLst>
              <a:ext uri="{FF2B5EF4-FFF2-40B4-BE49-F238E27FC236}">
                <a16:creationId xmlns:a16="http://schemas.microsoft.com/office/drawing/2014/main" id="{B73C80FE-35F8-BF41-B21A-F158A61C724A}"/>
              </a:ext>
            </a:extLst>
          </p:cNvPr>
          <p:cNvSpPr txBox="1"/>
          <p:nvPr userDrawn="1"/>
        </p:nvSpPr>
        <p:spPr>
          <a:xfrm>
            <a:off x="659474" y="4441022"/>
            <a:ext cx="5334745" cy="649858"/>
          </a:xfrm>
          <a:prstGeom prst="rect">
            <a:avLst/>
          </a:prstGeom>
          <a:noFill/>
        </p:spPr>
        <p:txBody>
          <a:bodyPr wrap="square" rtlCol="0">
            <a:spAutoFit/>
          </a:bodyPr>
          <a:lstStyle/>
          <a:p>
            <a:r>
              <a:rPr lang="en-US" sz="3623" kern="1200">
                <a:solidFill>
                  <a:schemeClr val="bg1"/>
                </a:solidFill>
                <a:effectLst/>
                <a:latin typeface="DM Serif Display" pitchFamily="2" charset="0"/>
                <a:ea typeface="+mn-ea"/>
                <a:cs typeface="+mn-cs"/>
              </a:rPr>
              <a:t>Time to have some fun! </a:t>
            </a:r>
            <a:endParaRPr lang="en-US" sz="3623">
              <a:solidFill>
                <a:schemeClr val="bg1"/>
              </a:solidFill>
              <a:latin typeface="DM Serif Display" pitchFamily="2" charset="0"/>
            </a:endParaRPr>
          </a:p>
        </p:txBody>
      </p:sp>
      <p:sp>
        <p:nvSpPr>
          <p:cNvPr id="9" name="TextBox 8">
            <a:extLst>
              <a:ext uri="{FF2B5EF4-FFF2-40B4-BE49-F238E27FC236}">
                <a16:creationId xmlns:a16="http://schemas.microsoft.com/office/drawing/2014/main" id="{A08ABE85-272B-6F45-B3F6-0B382347B258}"/>
              </a:ext>
            </a:extLst>
          </p:cNvPr>
          <p:cNvSpPr txBox="1"/>
          <p:nvPr userDrawn="1"/>
        </p:nvSpPr>
        <p:spPr>
          <a:xfrm>
            <a:off x="659473" y="5083390"/>
            <a:ext cx="8530332" cy="2369816"/>
          </a:xfrm>
          <a:prstGeom prst="rect">
            <a:avLst/>
          </a:prstGeom>
          <a:noFill/>
        </p:spPr>
        <p:txBody>
          <a:bodyPr wrap="square" rtlCol="0">
            <a:spAutoFit/>
          </a:bodyPr>
          <a:lstStyle/>
          <a:p>
            <a:pPr>
              <a:lnSpc>
                <a:spcPts val="3572"/>
              </a:lnSpc>
            </a:pPr>
            <a:r>
              <a:rPr lang="en-US" sz="2329" kern="1200">
                <a:solidFill>
                  <a:schemeClr val="bg1"/>
                </a:solidFill>
                <a:effectLst/>
                <a:latin typeface="Barlow" pitchFamily="2" charset="77"/>
                <a:ea typeface="+mn-ea"/>
                <a:cs typeface="+mn-cs"/>
              </a:rPr>
              <a:t>Now that we created a test contact (“TE Test Borrower”), let’s try it out by sending an email!</a:t>
            </a:r>
          </a:p>
          <a:p>
            <a:endParaRPr lang="en-US" sz="1812" b="1" i="0" kern="1200">
              <a:solidFill>
                <a:srgbClr val="0072CE"/>
              </a:solidFill>
              <a:effectLst/>
              <a:latin typeface="Barlow SemiBold" pitchFamily="2" charset="77"/>
              <a:ea typeface="+mn-ea"/>
              <a:cs typeface="+mn-cs"/>
            </a:endParaRPr>
          </a:p>
          <a:p>
            <a:r>
              <a:rPr lang="en-US" sz="2329" b="1" i="0" u="sng" kern="1200">
                <a:solidFill>
                  <a:srgbClr val="48D597"/>
                </a:solidFill>
                <a:effectLst/>
                <a:latin typeface="Barlow SemiBold" pitchFamily="2" charset="77"/>
                <a:ea typeface="+mn-ea"/>
                <a:cs typeface="+mn-cs"/>
                <a:hlinkClick r:id="rId3">
                  <a:extLst>
                    <a:ext uri="{A12FA001-AC4F-418D-AE19-62706E023703}">
                      <ahyp:hlinkClr xmlns:ahyp="http://schemas.microsoft.com/office/drawing/2018/hyperlinkcolor" val="tx"/>
                    </a:ext>
                  </a:extLst>
                </a:hlinkClick>
              </a:rPr>
              <a:t>Learn how to send an email here</a:t>
            </a:r>
            <a:endParaRPr lang="en-US" sz="2329" b="1" i="0" u="sng" kern="1200">
              <a:solidFill>
                <a:srgbClr val="48D597"/>
              </a:solidFill>
              <a:effectLst/>
              <a:latin typeface="Barlow SemiBold" pitchFamily="2" charset="77"/>
              <a:ea typeface="+mn-ea"/>
              <a:cs typeface="+mn-cs"/>
            </a:endParaRPr>
          </a:p>
          <a:p>
            <a:endParaRPr lang="en-US" sz="2329" b="1" i="0" u="sng" kern="1200">
              <a:solidFill>
                <a:srgbClr val="0072CE"/>
              </a:solidFill>
              <a:effectLst/>
              <a:latin typeface="Barlow SemiBold" pitchFamily="2" charset="77"/>
              <a:ea typeface="+mn-ea"/>
              <a:cs typeface="+mn-cs"/>
            </a:endParaRPr>
          </a:p>
          <a:p>
            <a:endParaRPr lang="en-US" sz="2329" b="1" i="0" u="sng" kern="1200">
              <a:solidFill>
                <a:srgbClr val="0072CE"/>
              </a:solidFill>
              <a:effectLst/>
              <a:latin typeface="Barlow SemiBold" pitchFamily="2" charset="77"/>
              <a:ea typeface="+mn-ea"/>
              <a:cs typeface="+mn-cs"/>
            </a:endParaRPr>
          </a:p>
        </p:txBody>
      </p:sp>
      <p:sp>
        <p:nvSpPr>
          <p:cNvPr id="10" name="Rectangle 9">
            <a:extLst>
              <a:ext uri="{FF2B5EF4-FFF2-40B4-BE49-F238E27FC236}">
                <a16:creationId xmlns:a16="http://schemas.microsoft.com/office/drawing/2014/main" id="{492446D2-AB9F-3F4B-8554-947E0FC1DE53}"/>
              </a:ext>
            </a:extLst>
          </p:cNvPr>
          <p:cNvSpPr/>
          <p:nvPr userDrawn="1"/>
        </p:nvSpPr>
        <p:spPr>
          <a:xfrm>
            <a:off x="-1" y="3392996"/>
            <a:ext cx="10058400" cy="145426"/>
          </a:xfrm>
          <a:prstGeom prst="rect">
            <a:avLst/>
          </a:prstGeom>
          <a:gradFill>
            <a:gsLst>
              <a:gs pos="0">
                <a:srgbClr val="0072CE"/>
              </a:gs>
              <a:gs pos="35000">
                <a:schemeClr val="accent1">
                  <a:lumMod val="20000"/>
                  <a:lumOff val="80000"/>
                </a:schemeClr>
              </a:gs>
              <a:gs pos="100000">
                <a:srgbClr val="48D597"/>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Tree>
    <p:extLst>
      <p:ext uri="{BB962C8B-B14F-4D97-AF65-F5344CB8AC3E}">
        <p14:creationId xmlns:p14="http://schemas.microsoft.com/office/powerpoint/2010/main" val="263601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79F13-FC35-0040-AEFE-896331FE7523}" type="datetime1">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64FE9-F80A-164B-855A-8F3E4EF08BEB}" type="slidenum">
              <a:rPr lang="en-US" smtClean="0"/>
              <a:t>‹#›</a:t>
            </a:fld>
            <a:endParaRPr lang="en-US"/>
          </a:p>
        </p:txBody>
      </p:sp>
      <p:sp>
        <p:nvSpPr>
          <p:cNvPr id="7" name="Rectangle 6">
            <a:extLst>
              <a:ext uri="{FF2B5EF4-FFF2-40B4-BE49-F238E27FC236}">
                <a16:creationId xmlns:a16="http://schemas.microsoft.com/office/drawing/2014/main" id="{CC17E950-7202-AFA9-F9FB-BB7DE7144CE3}"/>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8" name="TextBox 7">
            <a:extLst>
              <a:ext uri="{FF2B5EF4-FFF2-40B4-BE49-F238E27FC236}">
                <a16:creationId xmlns:a16="http://schemas.microsoft.com/office/drawing/2014/main" id="{E24ED001-E213-AFA7-921A-D23CD33A7D09}"/>
              </a:ext>
            </a:extLst>
          </p:cNvPr>
          <p:cNvSpPr txBox="1"/>
          <p:nvPr userDrawn="1"/>
        </p:nvSpPr>
        <p:spPr>
          <a:xfrm>
            <a:off x="882811" y="601577"/>
            <a:ext cx="6930998" cy="649858"/>
          </a:xfrm>
          <a:prstGeom prst="rect">
            <a:avLst/>
          </a:prstGeom>
          <a:noFill/>
        </p:spPr>
        <p:txBody>
          <a:bodyPr wrap="square" rtlCol="0">
            <a:spAutoFit/>
          </a:bodyPr>
          <a:lstStyle/>
          <a:p>
            <a:r>
              <a:rPr lang="en-US" sz="3623" kern="1200">
                <a:solidFill>
                  <a:srgbClr val="00263A"/>
                </a:solidFill>
                <a:effectLst/>
                <a:latin typeface="DM Serif Display" pitchFamily="2" charset="0"/>
                <a:ea typeface="+mn-ea"/>
                <a:cs typeface="+mn-cs"/>
              </a:rPr>
              <a:t>What is Total Expert? </a:t>
            </a:r>
            <a:endParaRPr lang="en-US" sz="3623">
              <a:solidFill>
                <a:srgbClr val="00263A"/>
              </a:solidFill>
              <a:latin typeface="DM Serif Display" pitchFamily="2" charset="0"/>
            </a:endParaRPr>
          </a:p>
        </p:txBody>
      </p:sp>
      <p:sp>
        <p:nvSpPr>
          <p:cNvPr id="9" name="TextBox 8">
            <a:extLst>
              <a:ext uri="{FF2B5EF4-FFF2-40B4-BE49-F238E27FC236}">
                <a16:creationId xmlns:a16="http://schemas.microsoft.com/office/drawing/2014/main" id="{1C79E673-DBCA-6061-0AD6-65C286BF4596}"/>
              </a:ext>
            </a:extLst>
          </p:cNvPr>
          <p:cNvSpPr txBox="1"/>
          <p:nvPr userDrawn="1"/>
        </p:nvSpPr>
        <p:spPr>
          <a:xfrm>
            <a:off x="882811" y="1042217"/>
            <a:ext cx="8114339" cy="3401377"/>
          </a:xfrm>
          <a:prstGeom prst="rect">
            <a:avLst/>
          </a:prstGeom>
          <a:noFill/>
        </p:spPr>
        <p:txBody>
          <a:bodyPr wrap="square" rtlCol="0">
            <a:spAutoFit/>
          </a:bodyPr>
          <a:lstStyle/>
          <a:p>
            <a:pPr>
              <a:lnSpc>
                <a:spcPts val="2562"/>
              </a:lnSpc>
            </a:pPr>
            <a:r>
              <a:rPr lang="en-US" sz="1812" b="1" i="0" kern="1200">
                <a:solidFill>
                  <a:srgbClr val="00263A"/>
                </a:solidFill>
                <a:effectLst/>
                <a:latin typeface="Barlow SemiBold" pitchFamily="2" charset="77"/>
                <a:ea typeface="+mn-ea"/>
                <a:cs typeface="+mn-cs"/>
              </a:rPr>
              <a:t>Total Expert is a purpose-built CRM and customer engagement platform designed to create growth and loyalty for modern lenders and financial institutions.</a:t>
            </a:r>
            <a:r>
              <a:rPr lang="en-US" sz="1812" kern="1200">
                <a:solidFill>
                  <a:srgbClr val="00263A"/>
                </a:solidFill>
                <a:effectLst/>
                <a:latin typeface="Barlow" pitchFamily="2" charset="77"/>
                <a:ea typeface="+mn-ea"/>
                <a:cs typeface="+mn-cs"/>
              </a:rPr>
              <a:t> Total Expert is your single source of truth with industry-leading integrations to your LOS, POS, PPE, MLS, third party lead sources, social media, and more! </a:t>
            </a:r>
          </a:p>
          <a:p>
            <a:pPr>
              <a:lnSpc>
                <a:spcPts val="2562"/>
              </a:lnSpc>
            </a:pPr>
            <a:endParaRPr lang="en-US" sz="1812" kern="1200">
              <a:solidFill>
                <a:srgbClr val="00263A"/>
              </a:solidFill>
              <a:effectLst/>
              <a:latin typeface="Barlow" pitchFamily="2" charset="77"/>
              <a:ea typeface="+mn-ea"/>
              <a:cs typeface="+mn-cs"/>
            </a:endParaRPr>
          </a:p>
          <a:p>
            <a:pPr>
              <a:lnSpc>
                <a:spcPts val="2562"/>
              </a:lnSpc>
            </a:pPr>
            <a:r>
              <a:rPr lang="en-US" sz="1812" kern="1200">
                <a:solidFill>
                  <a:srgbClr val="00263A"/>
                </a:solidFill>
                <a:effectLst/>
                <a:latin typeface="Barlow" pitchFamily="2" charset="77"/>
                <a:ea typeface="+mn-ea"/>
                <a:cs typeface="+mn-cs"/>
              </a:rPr>
              <a:t>The platform offers a 360-degree view of your customers and database and personalizes at scale with data-informed marketing automation and hyper-personalized journeys. Total Expert gives you speed to market — allowing you to concentrate on building relationships and doing what you do best.</a:t>
            </a:r>
            <a:endParaRPr lang="en-US" sz="2329"/>
          </a:p>
        </p:txBody>
      </p:sp>
      <p:pic>
        <p:nvPicPr>
          <p:cNvPr id="10" name="Picture 9">
            <a:extLst>
              <a:ext uri="{FF2B5EF4-FFF2-40B4-BE49-F238E27FC236}">
                <a16:creationId xmlns:a16="http://schemas.microsoft.com/office/drawing/2014/main" id="{CF519E44-AB17-57FF-62E6-68A49E4038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2811" y="3440970"/>
            <a:ext cx="3586828" cy="3807441"/>
          </a:xfrm>
          <a:prstGeom prst="rect">
            <a:avLst/>
          </a:prstGeom>
        </p:spPr>
      </p:pic>
      <p:sp>
        <p:nvSpPr>
          <p:cNvPr id="11" name="Rectangle 10">
            <a:extLst>
              <a:ext uri="{FF2B5EF4-FFF2-40B4-BE49-F238E27FC236}">
                <a16:creationId xmlns:a16="http://schemas.microsoft.com/office/drawing/2014/main" id="{DE4780E0-2E8D-4BEA-6886-EADFD32AAAC2}"/>
              </a:ext>
            </a:extLst>
          </p:cNvPr>
          <p:cNvSpPr/>
          <p:nvPr userDrawn="1"/>
        </p:nvSpPr>
        <p:spPr>
          <a:xfrm>
            <a:off x="3646173" y="3453193"/>
            <a:ext cx="5511393" cy="3795218"/>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12" name="TextBox 11">
            <a:extLst>
              <a:ext uri="{FF2B5EF4-FFF2-40B4-BE49-F238E27FC236}">
                <a16:creationId xmlns:a16="http://schemas.microsoft.com/office/drawing/2014/main" id="{21B19C91-B0A3-54E9-F6A9-EEFDAD96AA9F}"/>
              </a:ext>
            </a:extLst>
          </p:cNvPr>
          <p:cNvSpPr txBox="1"/>
          <p:nvPr userDrawn="1"/>
        </p:nvSpPr>
        <p:spPr>
          <a:xfrm>
            <a:off x="4000820" y="3620944"/>
            <a:ext cx="5156746" cy="5913798"/>
          </a:xfrm>
          <a:prstGeom prst="rect">
            <a:avLst/>
          </a:prstGeom>
          <a:noFill/>
        </p:spPr>
        <p:txBody>
          <a:bodyPr wrap="square" rtlCol="0">
            <a:spAutoFit/>
          </a:bodyPr>
          <a:lstStyle/>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All In – One Stop Platform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Contact Management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Intelligent Automation – Capturing Customer Information</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Social Media Library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Print &amp; Direct Mail Capabilities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Co-Marketing Partners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Single Property Sites &amp; MLS Listing Insights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Compliance Ready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Email Campaigns &amp; Journeys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One-Off Emails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SMS Capabilities </a:t>
            </a:r>
          </a:p>
          <a:p>
            <a:pPr marL="369789" lvl="0" indent="-369789">
              <a:lnSpc>
                <a:spcPts val="2562"/>
              </a:lnSpc>
              <a:spcBef>
                <a:spcPts val="776"/>
              </a:spcBef>
              <a:buFont typeface="Arial" panose="020B0604020202020204" pitchFamily="34" charset="0"/>
              <a:buChar char="•"/>
            </a:pPr>
            <a:r>
              <a:rPr lang="en-US" sz="1812" kern="1200">
                <a:solidFill>
                  <a:schemeClr val="bg1"/>
                </a:solidFill>
                <a:effectLst/>
                <a:latin typeface="Barlow" pitchFamily="2" charset="77"/>
                <a:ea typeface="+mn-ea"/>
                <a:cs typeface="+mn-cs"/>
              </a:rPr>
              <a:t>Post Close – Customer for Life Campaigns </a:t>
            </a:r>
          </a:p>
          <a:p>
            <a:endParaRPr lang="en-US" sz="2329"/>
          </a:p>
        </p:txBody>
      </p:sp>
      <p:sp>
        <p:nvSpPr>
          <p:cNvPr id="13" name="Rectangle 12">
            <a:extLst>
              <a:ext uri="{FF2B5EF4-FFF2-40B4-BE49-F238E27FC236}">
                <a16:creationId xmlns:a16="http://schemas.microsoft.com/office/drawing/2014/main" id="{B3EC7D63-FB21-DC7B-5848-D352401E01B3}"/>
              </a:ext>
            </a:extLst>
          </p:cNvPr>
          <p:cNvSpPr/>
          <p:nvPr userDrawn="1"/>
        </p:nvSpPr>
        <p:spPr>
          <a:xfrm rot="5400000" flipV="1">
            <a:off x="1804495" y="5271518"/>
            <a:ext cx="3807441" cy="146344"/>
          </a:xfrm>
          <a:prstGeom prst="rect">
            <a:avLst/>
          </a:prstGeom>
          <a:gradFill>
            <a:gsLst>
              <a:gs pos="0">
                <a:srgbClr val="0072CE"/>
              </a:gs>
              <a:gs pos="35000">
                <a:schemeClr val="accent1">
                  <a:lumMod val="20000"/>
                  <a:lumOff val="80000"/>
                </a:schemeClr>
              </a:gs>
              <a:gs pos="100000">
                <a:srgbClr val="48D597"/>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Tree>
    <p:extLst>
      <p:ext uri="{BB962C8B-B14F-4D97-AF65-F5344CB8AC3E}">
        <p14:creationId xmlns:p14="http://schemas.microsoft.com/office/powerpoint/2010/main" val="179851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B4E901-4955-6541-9BC1-080DBCD95F98}"/>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12" name="Rectangle 11">
            <a:extLst>
              <a:ext uri="{FF2B5EF4-FFF2-40B4-BE49-F238E27FC236}">
                <a16:creationId xmlns:a16="http://schemas.microsoft.com/office/drawing/2014/main" id="{9E0C17FE-D26A-E948-A272-BC89B744F735}"/>
              </a:ext>
            </a:extLst>
          </p:cNvPr>
          <p:cNvSpPr/>
          <p:nvPr userDrawn="1"/>
        </p:nvSpPr>
        <p:spPr>
          <a:xfrm rot="5400000">
            <a:off x="5304237" y="3018237"/>
            <a:ext cx="4742085" cy="4766240"/>
          </a:xfrm>
          <a:prstGeom prst="rect">
            <a:avLst/>
          </a:prstGeom>
          <a:gradFill>
            <a:gsLst>
              <a:gs pos="0">
                <a:srgbClr val="48D597"/>
              </a:gs>
              <a:gs pos="100000">
                <a:srgbClr val="0072CE"/>
              </a:gs>
              <a:gs pos="43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8" name="TextBox 7">
            <a:extLst>
              <a:ext uri="{FF2B5EF4-FFF2-40B4-BE49-F238E27FC236}">
                <a16:creationId xmlns:a16="http://schemas.microsoft.com/office/drawing/2014/main" id="{B73C80FE-35F8-BF41-B21A-F158A61C724A}"/>
              </a:ext>
            </a:extLst>
          </p:cNvPr>
          <p:cNvSpPr txBox="1"/>
          <p:nvPr userDrawn="1"/>
        </p:nvSpPr>
        <p:spPr>
          <a:xfrm>
            <a:off x="659473" y="459487"/>
            <a:ext cx="7661482" cy="649858"/>
          </a:xfrm>
          <a:prstGeom prst="rect">
            <a:avLst/>
          </a:prstGeom>
          <a:noFill/>
        </p:spPr>
        <p:txBody>
          <a:bodyPr wrap="square" rtlCol="0">
            <a:spAutoFit/>
          </a:bodyPr>
          <a:lstStyle/>
          <a:p>
            <a:r>
              <a:rPr lang="en-US" sz="3623" b="0">
                <a:solidFill>
                  <a:srgbClr val="00263A"/>
                </a:solidFill>
                <a:latin typeface="DM Serif Display" pitchFamily="2" charset="0"/>
              </a:rPr>
              <a:t>Become more efficient in no time!</a:t>
            </a:r>
          </a:p>
        </p:txBody>
      </p:sp>
      <p:sp>
        <p:nvSpPr>
          <p:cNvPr id="9" name="TextBox 8">
            <a:extLst>
              <a:ext uri="{FF2B5EF4-FFF2-40B4-BE49-F238E27FC236}">
                <a16:creationId xmlns:a16="http://schemas.microsoft.com/office/drawing/2014/main" id="{A08ABE85-272B-6F45-B3F6-0B382347B258}"/>
              </a:ext>
            </a:extLst>
          </p:cNvPr>
          <p:cNvSpPr txBox="1"/>
          <p:nvPr userDrawn="1"/>
        </p:nvSpPr>
        <p:spPr>
          <a:xfrm>
            <a:off x="659473" y="1001292"/>
            <a:ext cx="8530332" cy="2722861"/>
          </a:xfrm>
          <a:prstGeom prst="rect">
            <a:avLst/>
          </a:prstGeom>
          <a:noFill/>
        </p:spPr>
        <p:txBody>
          <a:bodyPr wrap="square" rtlCol="0">
            <a:spAutoFit/>
          </a:bodyPr>
          <a:lstStyle/>
          <a:p>
            <a:pPr marL="0" algn="l" defTabSz="591663" rtl="0" eaLnBrk="1" latinLnBrk="0" hangingPunct="1">
              <a:lnSpc>
                <a:spcPts val="2562"/>
              </a:lnSpc>
            </a:pPr>
            <a:r>
              <a:rPr lang="en-US" sz="1812" b="1" i="0" kern="1200">
                <a:solidFill>
                  <a:srgbClr val="00263A"/>
                </a:solidFill>
                <a:effectLst/>
                <a:latin typeface="Barlow SemiBold" pitchFamily="2" charset="77"/>
                <a:ea typeface="+mn-ea"/>
                <a:cs typeface="+mn-cs"/>
              </a:rPr>
              <a:t>Groups &amp; Smart Groups</a:t>
            </a:r>
          </a:p>
          <a:p>
            <a:pPr marL="0" algn="l" defTabSz="591663" rtl="0" eaLnBrk="1" latinLnBrk="0" hangingPunct="1">
              <a:lnSpc>
                <a:spcPts val="2562"/>
              </a:lnSpc>
            </a:pPr>
            <a:r>
              <a:rPr lang="en-US" sz="1812" kern="1200">
                <a:solidFill>
                  <a:srgbClr val="00263A"/>
                </a:solidFill>
                <a:effectLst/>
                <a:latin typeface="Barlow" pitchFamily="2" charset="77"/>
                <a:ea typeface="+mn-ea"/>
                <a:cs typeface="+mn-cs"/>
              </a:rPr>
              <a:t>Now that your database is imported with all the right contacts, it’s time to segment your audience into groups. This way, you can personalize and automate at scale – sending the right message, to the right person, at the right time. </a:t>
            </a:r>
          </a:p>
          <a:p>
            <a:pPr marL="0" algn="l" defTabSz="591663" rtl="0" eaLnBrk="1" latinLnBrk="0" hangingPunct="1">
              <a:lnSpc>
                <a:spcPts val="2562"/>
              </a:lnSpc>
            </a:pPr>
            <a:endParaRPr lang="en-US" sz="1812" kern="1200">
              <a:solidFill>
                <a:srgbClr val="00263A"/>
              </a:solidFill>
              <a:effectLst/>
              <a:latin typeface="Barlow" pitchFamily="2" charset="77"/>
              <a:ea typeface="+mn-ea"/>
              <a:cs typeface="+mn-cs"/>
            </a:endParaRPr>
          </a:p>
          <a:p>
            <a:pPr marL="0" algn="l" defTabSz="591663" rtl="0" eaLnBrk="1" latinLnBrk="0" hangingPunct="1">
              <a:lnSpc>
                <a:spcPts val="2562"/>
              </a:lnSpc>
            </a:pPr>
            <a:r>
              <a:rPr lang="en-US" sz="1812" kern="1200">
                <a:solidFill>
                  <a:srgbClr val="00263A"/>
                </a:solidFill>
                <a:effectLst/>
                <a:latin typeface="Barlow" pitchFamily="2" charset="77"/>
                <a:ea typeface="+mn-ea"/>
                <a:cs typeface="+mn-cs"/>
              </a:rPr>
              <a:t>To help you get started, we’ve created organizational groups that you can leverage. Additionally, you can create custom groups that cater to your individual business goals. To learn more about groups, </a:t>
            </a:r>
            <a:r>
              <a:rPr lang="en-US" sz="1812" b="1" i="0" kern="1200">
                <a:solidFill>
                  <a:srgbClr val="0072CE"/>
                </a:solidFill>
                <a:effectLst/>
                <a:latin typeface="Barlow SemiBold" pitchFamily="2" charset="77"/>
                <a:ea typeface="+mn-ea"/>
                <a:cs typeface="+mn-cs"/>
                <a:hlinkClick r:id="rId2">
                  <a:extLst>
                    <a:ext uri="{A12FA001-AC4F-418D-AE19-62706E023703}">
                      <ahyp:hlinkClr xmlns:ahyp="http://schemas.microsoft.com/office/drawing/2018/hyperlinkcolor" val="tx"/>
                    </a:ext>
                  </a:extLst>
                </a:hlinkClick>
              </a:rPr>
              <a:t>click here</a:t>
            </a:r>
            <a:r>
              <a:rPr lang="en-US" sz="1812" kern="1200">
                <a:solidFill>
                  <a:srgbClr val="00263A"/>
                </a:solidFill>
                <a:effectLst/>
                <a:latin typeface="Barlow" pitchFamily="2" charset="77"/>
                <a:ea typeface="+mn-ea"/>
                <a:cs typeface="+mn-cs"/>
              </a:rPr>
              <a:t>. </a:t>
            </a:r>
          </a:p>
        </p:txBody>
      </p:sp>
      <p:sp>
        <p:nvSpPr>
          <p:cNvPr id="10" name="TextBox 9">
            <a:extLst>
              <a:ext uri="{FF2B5EF4-FFF2-40B4-BE49-F238E27FC236}">
                <a16:creationId xmlns:a16="http://schemas.microsoft.com/office/drawing/2014/main" id="{BECCF6B3-52C3-904E-952A-15ADAEF01394}"/>
              </a:ext>
            </a:extLst>
          </p:cNvPr>
          <p:cNvSpPr txBox="1"/>
          <p:nvPr userDrawn="1"/>
        </p:nvSpPr>
        <p:spPr>
          <a:xfrm>
            <a:off x="659474" y="2947593"/>
            <a:ext cx="4369727" cy="5159426"/>
          </a:xfrm>
          <a:prstGeom prst="rect">
            <a:avLst/>
          </a:prstGeom>
          <a:noFill/>
        </p:spPr>
        <p:txBody>
          <a:bodyPr wrap="square">
            <a:spAutoFit/>
          </a:bodyPr>
          <a:lstStyle/>
          <a:p>
            <a:pPr marL="0" algn="l" defTabSz="591663" rtl="0" eaLnBrk="1" latinLnBrk="0" hangingPunct="1">
              <a:lnSpc>
                <a:spcPts val="2562"/>
              </a:lnSpc>
            </a:pPr>
            <a:r>
              <a:rPr lang="en-US" sz="1812" b="1" i="0" kern="1200">
                <a:solidFill>
                  <a:srgbClr val="00263A"/>
                </a:solidFill>
                <a:effectLst/>
                <a:latin typeface="Barlow SemiBold" pitchFamily="2" charset="77"/>
                <a:ea typeface="+mn-ea"/>
                <a:cs typeface="+mn-cs"/>
              </a:rPr>
              <a:t>Focused View</a:t>
            </a:r>
          </a:p>
          <a:p>
            <a:pPr marL="0" algn="l" defTabSz="591663" rtl="0" eaLnBrk="1" latinLnBrk="0" hangingPunct="1">
              <a:lnSpc>
                <a:spcPts val="2562"/>
              </a:lnSpc>
              <a:spcBef>
                <a:spcPts val="776"/>
              </a:spcBef>
            </a:pPr>
            <a:r>
              <a:rPr lang="en-US" sz="1812" kern="1200">
                <a:solidFill>
                  <a:srgbClr val="00263A"/>
                </a:solidFill>
                <a:effectLst/>
                <a:latin typeface="Barlow" pitchFamily="2" charset="77"/>
                <a:ea typeface="+mn-ea"/>
                <a:cs typeface="+mn-cs"/>
              </a:rPr>
              <a:t>Once you’re ready to start mining your database for opportunities, you’ll want to explore Focused View. Focused View automatically creates prioritized contact lists, so you don’t have to think twice about your highest-priority touchpoints. </a:t>
            </a:r>
          </a:p>
          <a:p>
            <a:pPr marL="0" algn="l" defTabSz="591663" rtl="0" eaLnBrk="1" latinLnBrk="0" hangingPunct="1">
              <a:lnSpc>
                <a:spcPts val="2562"/>
              </a:lnSpc>
            </a:pPr>
            <a:endParaRPr lang="en-US" sz="1812" kern="1200">
              <a:solidFill>
                <a:srgbClr val="00263A"/>
              </a:solidFill>
              <a:effectLst/>
              <a:latin typeface="Barlow" pitchFamily="2" charset="77"/>
              <a:ea typeface="+mn-ea"/>
              <a:cs typeface="+mn-cs"/>
            </a:endParaRPr>
          </a:p>
          <a:p>
            <a:pPr marL="0" algn="l" defTabSz="591663" rtl="0" eaLnBrk="1" latinLnBrk="0" hangingPunct="1">
              <a:lnSpc>
                <a:spcPts val="2562"/>
              </a:lnSpc>
            </a:pPr>
            <a:r>
              <a:rPr lang="en-US" sz="1812" kern="1200">
                <a:solidFill>
                  <a:srgbClr val="00263A"/>
                </a:solidFill>
                <a:effectLst/>
                <a:latin typeface="Barlow" pitchFamily="2" charset="77"/>
                <a:ea typeface="+mn-ea"/>
                <a:cs typeface="+mn-cs"/>
              </a:rPr>
              <a:t>We’ve created standard views based on specific business goals outlined by our organization. Custom views, on the other hand, allow you to generate your own lists based on your own criteria. </a:t>
            </a:r>
          </a:p>
          <a:p>
            <a:pPr marL="0" algn="l" defTabSz="591663" rtl="0" eaLnBrk="1" latinLnBrk="0" hangingPunct="1">
              <a:lnSpc>
                <a:spcPts val="2562"/>
              </a:lnSpc>
            </a:pPr>
            <a:endParaRPr lang="en-US" sz="1812" kern="1200">
              <a:solidFill>
                <a:srgbClr val="00263A"/>
              </a:solidFill>
              <a:effectLst/>
              <a:latin typeface="Barlow" pitchFamily="2" charset="77"/>
              <a:ea typeface="+mn-ea"/>
              <a:cs typeface="+mn-cs"/>
            </a:endParaRPr>
          </a:p>
          <a:p>
            <a:pPr marL="0" algn="l" defTabSz="591663" rtl="0" eaLnBrk="1" latinLnBrk="0" hangingPunct="1">
              <a:lnSpc>
                <a:spcPts val="2562"/>
              </a:lnSpc>
            </a:pPr>
            <a:r>
              <a:rPr lang="en-US" sz="1812" kern="1200">
                <a:solidFill>
                  <a:srgbClr val="00263A"/>
                </a:solidFill>
                <a:effectLst/>
                <a:latin typeface="Barlow" pitchFamily="2" charset="77"/>
                <a:ea typeface="+mn-ea"/>
                <a:cs typeface="+mn-cs"/>
              </a:rPr>
              <a:t>Our current standard Focused Views are:</a:t>
            </a:r>
          </a:p>
        </p:txBody>
      </p:sp>
      <p:pic>
        <p:nvPicPr>
          <p:cNvPr id="11" name="Picture 10" descr="A picture containing text, indoor, electronics, screenshot&#10;&#10;Description automatically generated">
            <a:extLst>
              <a:ext uri="{FF2B5EF4-FFF2-40B4-BE49-F238E27FC236}">
                <a16:creationId xmlns:a16="http://schemas.microsoft.com/office/drawing/2014/main" id="{79595165-C844-DB4A-9408-417A7F8C35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52675" y="3373783"/>
            <a:ext cx="5005726" cy="4398617"/>
          </a:xfrm>
          <a:prstGeom prst="rect">
            <a:avLst/>
          </a:prstGeom>
        </p:spPr>
      </p:pic>
    </p:spTree>
    <p:extLst>
      <p:ext uri="{BB962C8B-B14F-4D97-AF65-F5344CB8AC3E}">
        <p14:creationId xmlns:p14="http://schemas.microsoft.com/office/powerpoint/2010/main" val="4082506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44A69F-6AD5-7244-9600-9781A2E6D256}"/>
              </a:ext>
            </a:extLst>
          </p:cNvPr>
          <p:cNvSpPr/>
          <p:nvPr userDrawn="1"/>
        </p:nvSpPr>
        <p:spPr>
          <a:xfrm>
            <a:off x="0" y="11705"/>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pic>
        <p:nvPicPr>
          <p:cNvPr id="3" name="Picture 2" descr="A person and a child looking at a computer&#10;&#10;Description automatically generated with low confidence">
            <a:extLst>
              <a:ext uri="{FF2B5EF4-FFF2-40B4-BE49-F238E27FC236}">
                <a16:creationId xmlns:a16="http://schemas.microsoft.com/office/drawing/2014/main" id="{D2D0A357-A6CF-A542-B2B6-A6DADD5104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984" y="454067"/>
            <a:ext cx="8654432" cy="3443838"/>
          </a:xfrm>
          <a:prstGeom prst="rect">
            <a:avLst/>
          </a:prstGeom>
        </p:spPr>
      </p:pic>
      <p:sp>
        <p:nvSpPr>
          <p:cNvPr id="9" name="TextBox 8">
            <a:extLst>
              <a:ext uri="{FF2B5EF4-FFF2-40B4-BE49-F238E27FC236}">
                <a16:creationId xmlns:a16="http://schemas.microsoft.com/office/drawing/2014/main" id="{492D4B91-0155-B249-BF8A-02BA4C215D70}"/>
              </a:ext>
            </a:extLst>
          </p:cNvPr>
          <p:cNvSpPr txBox="1"/>
          <p:nvPr userDrawn="1"/>
        </p:nvSpPr>
        <p:spPr>
          <a:xfrm>
            <a:off x="701984" y="4172111"/>
            <a:ext cx="9177977" cy="1283300"/>
          </a:xfrm>
          <a:prstGeom prst="rect">
            <a:avLst/>
          </a:prstGeom>
          <a:noFill/>
        </p:spPr>
        <p:txBody>
          <a:bodyPr wrap="square" rtlCol="0">
            <a:spAutoFit/>
          </a:bodyPr>
          <a:lstStyle/>
          <a:p>
            <a:pPr>
              <a:lnSpc>
                <a:spcPts val="4736"/>
              </a:lnSpc>
            </a:pPr>
            <a:r>
              <a:rPr lang="en-US" sz="3623" kern="1200">
                <a:solidFill>
                  <a:srgbClr val="00263A"/>
                </a:solidFill>
                <a:effectLst/>
                <a:latin typeface="DM Serif Display" pitchFamily="2" charset="0"/>
                <a:ea typeface="+mn-ea"/>
                <a:cs typeface="+mn-cs"/>
              </a:rPr>
              <a:t>Level-Up Your </a:t>
            </a:r>
            <a:br>
              <a:rPr lang="en-US" sz="3623" kern="1200">
                <a:solidFill>
                  <a:srgbClr val="00263A"/>
                </a:solidFill>
                <a:effectLst/>
                <a:latin typeface="DM Serif Display" pitchFamily="2" charset="0"/>
                <a:ea typeface="+mn-ea"/>
                <a:cs typeface="+mn-cs"/>
              </a:rPr>
            </a:br>
            <a:r>
              <a:rPr lang="en-US" sz="3623" kern="1200">
                <a:solidFill>
                  <a:srgbClr val="00263A"/>
                </a:solidFill>
                <a:effectLst/>
                <a:latin typeface="DM Serif Display" pitchFamily="2" charset="0"/>
                <a:ea typeface="+mn-ea"/>
                <a:cs typeface="+mn-cs"/>
              </a:rPr>
              <a:t>Co-Marketing Relationships</a:t>
            </a:r>
            <a:endParaRPr lang="en-US" sz="3623">
              <a:solidFill>
                <a:srgbClr val="00263A"/>
              </a:solidFill>
              <a:latin typeface="DM Serif Display" pitchFamily="2" charset="0"/>
            </a:endParaRPr>
          </a:p>
        </p:txBody>
      </p:sp>
      <p:sp>
        <p:nvSpPr>
          <p:cNvPr id="12" name="TextBox 11">
            <a:extLst>
              <a:ext uri="{FF2B5EF4-FFF2-40B4-BE49-F238E27FC236}">
                <a16:creationId xmlns:a16="http://schemas.microsoft.com/office/drawing/2014/main" id="{E99B5414-27D8-BB4E-A03D-DE22F753CFB7}"/>
              </a:ext>
            </a:extLst>
          </p:cNvPr>
          <p:cNvSpPr txBox="1"/>
          <p:nvPr userDrawn="1"/>
        </p:nvSpPr>
        <p:spPr>
          <a:xfrm>
            <a:off x="712011" y="5225114"/>
            <a:ext cx="8654432" cy="3239348"/>
          </a:xfrm>
          <a:prstGeom prst="rect">
            <a:avLst/>
          </a:prstGeom>
          <a:noFill/>
        </p:spPr>
        <p:txBody>
          <a:bodyPr wrap="square" rtlCol="0">
            <a:spAutoFit/>
          </a:bodyPr>
          <a:lstStyle/>
          <a:p>
            <a:r>
              <a:rPr lang="en-US" sz="1812" kern="1200">
                <a:solidFill>
                  <a:srgbClr val="00263A"/>
                </a:solidFill>
                <a:effectLst/>
                <a:latin typeface="Barlow" pitchFamily="2" charset="77"/>
                <a:ea typeface="+mn-ea"/>
                <a:cs typeface="+mn-cs"/>
              </a:rPr>
              <a:t>Total Expert provides complimentary software for your real estate agent partners and builders. Together, you can create amazing customer experiences and build your brands in one, centralized location.</a:t>
            </a:r>
          </a:p>
          <a:p>
            <a:endParaRPr lang="en-US" sz="1812" kern="1200">
              <a:solidFill>
                <a:srgbClr val="00263A"/>
              </a:solidFill>
              <a:effectLst/>
              <a:latin typeface="Barlow" pitchFamily="2" charset="77"/>
              <a:ea typeface="+mn-ea"/>
              <a:cs typeface="+mn-cs"/>
            </a:endParaRPr>
          </a:p>
          <a:p>
            <a:r>
              <a:rPr lang="en-US" sz="1812" kern="1200">
                <a:solidFill>
                  <a:srgbClr val="00263A"/>
                </a:solidFill>
                <a:effectLst/>
                <a:latin typeface="Barlow" pitchFamily="2" charset="77"/>
                <a:ea typeface="+mn-ea"/>
                <a:cs typeface="+mn-cs"/>
              </a:rPr>
              <a:t>Co-marketing partners have FREE access to print marketing materials, open house automation, referral generation, property websites, lead and contact management, lead activity tracking, and Total Expert support. Split print costs are automatically included, making it easy to stay compliant. </a:t>
            </a:r>
          </a:p>
          <a:p>
            <a:endParaRPr lang="en-US" sz="1812" kern="1200">
              <a:solidFill>
                <a:srgbClr val="00263A"/>
              </a:solidFill>
              <a:effectLst/>
              <a:latin typeface="Barlow" pitchFamily="2" charset="77"/>
              <a:ea typeface="+mn-ea"/>
              <a:cs typeface="+mn-cs"/>
            </a:endParaRPr>
          </a:p>
          <a:p>
            <a:r>
              <a:rPr lang="en-US" sz="1812" b="1" i="0" kern="1200">
                <a:solidFill>
                  <a:srgbClr val="0072CE"/>
                </a:solidFill>
                <a:effectLst/>
                <a:latin typeface="Barlow SemiBold" pitchFamily="2" charset="77"/>
                <a:ea typeface="+mn-ea"/>
                <a:cs typeface="+mn-cs"/>
                <a:hlinkClick r:id="rId3">
                  <a:extLst>
                    <a:ext uri="{A12FA001-AC4F-418D-AE19-62706E023703}">
                      <ahyp:hlinkClr xmlns:ahyp="http://schemas.microsoft.com/office/drawing/2018/hyperlinkcolor" val="tx"/>
                    </a:ext>
                  </a:extLst>
                </a:hlinkClick>
              </a:rPr>
              <a:t>Click here </a:t>
            </a:r>
            <a:r>
              <a:rPr lang="en-US" sz="1812" kern="1200">
                <a:solidFill>
                  <a:srgbClr val="00263A"/>
                </a:solidFill>
                <a:effectLst/>
                <a:latin typeface="Barlow" pitchFamily="2" charset="77"/>
                <a:ea typeface="+mn-ea"/>
                <a:cs typeface="+mn-cs"/>
              </a:rPr>
              <a:t>to learn how to invite a co-marketing partner.</a:t>
            </a:r>
          </a:p>
          <a:p>
            <a:endParaRPr lang="en-US" sz="2329"/>
          </a:p>
        </p:txBody>
      </p:sp>
      <p:pic>
        <p:nvPicPr>
          <p:cNvPr id="6" name="Picture 5" descr="Graphical user interface, text, application, email&#10;&#10;Description automatically generated">
            <a:extLst>
              <a:ext uri="{FF2B5EF4-FFF2-40B4-BE49-F238E27FC236}">
                <a16:creationId xmlns:a16="http://schemas.microsoft.com/office/drawing/2014/main" id="{9444A594-6825-5941-B373-ABCADEBC7B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12335" y="2165549"/>
            <a:ext cx="2633731" cy="1154264"/>
          </a:xfrm>
          <a:prstGeom prst="rect">
            <a:avLst/>
          </a:prstGeom>
          <a:ln w="38100">
            <a:solidFill>
              <a:schemeClr val="bg1"/>
            </a:solidFill>
          </a:ln>
          <a:effectLst>
            <a:outerShdw blurRad="392051" sx="102000" sy="102000" algn="ctr" rotWithShape="0">
              <a:prstClr val="black">
                <a:alpha val="40000"/>
              </a:prstClr>
            </a:outerShdw>
          </a:effectLst>
        </p:spPr>
      </p:pic>
      <p:sp>
        <p:nvSpPr>
          <p:cNvPr id="10" name="Rectangle 9">
            <a:extLst>
              <a:ext uri="{FF2B5EF4-FFF2-40B4-BE49-F238E27FC236}">
                <a16:creationId xmlns:a16="http://schemas.microsoft.com/office/drawing/2014/main" id="{4A495B60-F06D-0347-99AB-20F64C9F4F94}"/>
              </a:ext>
            </a:extLst>
          </p:cNvPr>
          <p:cNvSpPr/>
          <p:nvPr userDrawn="1"/>
        </p:nvSpPr>
        <p:spPr>
          <a:xfrm>
            <a:off x="701984" y="3818787"/>
            <a:ext cx="8654432" cy="134827"/>
          </a:xfrm>
          <a:prstGeom prst="rect">
            <a:avLst/>
          </a:prstGeom>
          <a:gradFill>
            <a:gsLst>
              <a:gs pos="0">
                <a:srgbClr val="0072CE"/>
              </a:gs>
              <a:gs pos="35000">
                <a:schemeClr val="accent1">
                  <a:lumMod val="20000"/>
                  <a:lumOff val="80000"/>
                </a:schemeClr>
              </a:gs>
              <a:gs pos="100000">
                <a:srgbClr val="48D597"/>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Tree>
    <p:extLst>
      <p:ext uri="{BB962C8B-B14F-4D97-AF65-F5344CB8AC3E}">
        <p14:creationId xmlns:p14="http://schemas.microsoft.com/office/powerpoint/2010/main" val="327012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B4E901-4955-6541-9BC1-080DBCD95F98}"/>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11" name="Rectangle 10">
            <a:extLst>
              <a:ext uri="{FF2B5EF4-FFF2-40B4-BE49-F238E27FC236}">
                <a16:creationId xmlns:a16="http://schemas.microsoft.com/office/drawing/2014/main" id="{D6DD5100-3C2C-1A42-9237-A21936BD51AD}"/>
              </a:ext>
            </a:extLst>
          </p:cNvPr>
          <p:cNvSpPr/>
          <p:nvPr userDrawn="1"/>
        </p:nvSpPr>
        <p:spPr>
          <a:xfrm>
            <a:off x="0" y="0"/>
            <a:ext cx="10058400" cy="1626259"/>
          </a:xfrm>
          <a:prstGeom prst="rect">
            <a:avLst/>
          </a:prstGeom>
          <a:gradFill>
            <a:gsLst>
              <a:gs pos="0">
                <a:srgbClr val="48D597"/>
              </a:gs>
              <a:gs pos="100000">
                <a:srgbClr val="0072CE"/>
              </a:gs>
              <a:gs pos="43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8" name="TextBox 7">
            <a:extLst>
              <a:ext uri="{FF2B5EF4-FFF2-40B4-BE49-F238E27FC236}">
                <a16:creationId xmlns:a16="http://schemas.microsoft.com/office/drawing/2014/main" id="{B73C80FE-35F8-BF41-B21A-F158A61C724A}"/>
              </a:ext>
            </a:extLst>
          </p:cNvPr>
          <p:cNvSpPr txBox="1"/>
          <p:nvPr userDrawn="1"/>
        </p:nvSpPr>
        <p:spPr>
          <a:xfrm>
            <a:off x="884085" y="4513162"/>
            <a:ext cx="5334745" cy="649858"/>
          </a:xfrm>
          <a:prstGeom prst="rect">
            <a:avLst/>
          </a:prstGeom>
          <a:noFill/>
        </p:spPr>
        <p:txBody>
          <a:bodyPr wrap="square" rtlCol="0">
            <a:spAutoFit/>
          </a:bodyPr>
          <a:lstStyle/>
          <a:p>
            <a:r>
              <a:rPr lang="en-US" sz="3623" kern="1200">
                <a:solidFill>
                  <a:srgbClr val="00263A"/>
                </a:solidFill>
                <a:effectLst/>
                <a:latin typeface="DM Serif Display" pitchFamily="2" charset="0"/>
                <a:ea typeface="+mn-ea"/>
                <a:cs typeface="+mn-cs"/>
              </a:rPr>
              <a:t>Time to have some fun! </a:t>
            </a:r>
            <a:endParaRPr lang="en-US" sz="3623">
              <a:solidFill>
                <a:srgbClr val="00263A"/>
              </a:solidFill>
              <a:latin typeface="DM Serif Display" pitchFamily="2" charset="0"/>
            </a:endParaRPr>
          </a:p>
        </p:txBody>
      </p:sp>
      <p:sp>
        <p:nvSpPr>
          <p:cNvPr id="9" name="TextBox 8">
            <a:extLst>
              <a:ext uri="{FF2B5EF4-FFF2-40B4-BE49-F238E27FC236}">
                <a16:creationId xmlns:a16="http://schemas.microsoft.com/office/drawing/2014/main" id="{A08ABE85-272B-6F45-B3F6-0B382347B258}"/>
              </a:ext>
            </a:extLst>
          </p:cNvPr>
          <p:cNvSpPr txBox="1"/>
          <p:nvPr userDrawn="1"/>
        </p:nvSpPr>
        <p:spPr>
          <a:xfrm>
            <a:off x="884084" y="5144692"/>
            <a:ext cx="8530332" cy="3014287"/>
          </a:xfrm>
          <a:prstGeom prst="rect">
            <a:avLst/>
          </a:prstGeom>
          <a:noFill/>
        </p:spPr>
        <p:txBody>
          <a:bodyPr wrap="square" rtlCol="0">
            <a:spAutoFit/>
          </a:bodyPr>
          <a:lstStyle/>
          <a:p>
            <a:r>
              <a:rPr lang="en-US" sz="2329" kern="1200">
                <a:solidFill>
                  <a:srgbClr val="00263A"/>
                </a:solidFill>
                <a:effectLst/>
                <a:latin typeface="Barlow" pitchFamily="2" charset="77"/>
                <a:ea typeface="+mn-ea"/>
                <a:cs typeface="+mn-cs"/>
              </a:rPr>
              <a:t>Let’s practice adding a test co-marketing partner.</a:t>
            </a:r>
          </a:p>
          <a:p>
            <a:pPr marL="0" algn="l" defTabSz="591663" rtl="0" eaLnBrk="1" latinLnBrk="0" hangingPunct="1">
              <a:lnSpc>
                <a:spcPts val="3572"/>
              </a:lnSpc>
            </a:pPr>
            <a:endParaRPr lang="en-US" sz="2329" kern="1200">
              <a:solidFill>
                <a:srgbClr val="00263A"/>
              </a:solidFill>
              <a:effectLst/>
              <a:latin typeface="Barlow" pitchFamily="2" charset="77"/>
              <a:ea typeface="+mn-ea"/>
              <a:cs typeface="+mn-cs"/>
            </a:endParaRPr>
          </a:p>
          <a:p>
            <a:pPr marL="0" marR="0" lvl="0" indent="0" algn="l" defTabSz="591663" rtl="0" eaLnBrk="1" fontAlgn="auto" latinLnBrk="0" hangingPunct="1">
              <a:lnSpc>
                <a:spcPts val="3572"/>
              </a:lnSpc>
              <a:spcBef>
                <a:spcPts val="0"/>
              </a:spcBef>
              <a:spcAft>
                <a:spcPts val="0"/>
              </a:spcAft>
              <a:buClrTx/>
              <a:buSzTx/>
              <a:buFontTx/>
              <a:buNone/>
              <a:tabLst/>
              <a:defRPr/>
            </a:pPr>
            <a:r>
              <a:rPr lang="en-US" sz="2329" kern="1200">
                <a:solidFill>
                  <a:srgbClr val="00263A"/>
                </a:solidFill>
                <a:effectLst/>
                <a:latin typeface="Barlow" pitchFamily="2" charset="77"/>
                <a:ea typeface="+mn-ea"/>
                <a:cs typeface="+mn-cs"/>
              </a:rPr>
              <a:t>Add </a:t>
            </a:r>
            <a:r>
              <a:rPr lang="en-US" sz="2329" b="1" i="1" kern="1200">
                <a:solidFill>
                  <a:srgbClr val="00263A"/>
                </a:solidFill>
                <a:effectLst/>
                <a:latin typeface="Barlow SemiBold" pitchFamily="2" charset="77"/>
                <a:ea typeface="+mn-ea"/>
                <a:cs typeface="+mn-cs"/>
              </a:rPr>
              <a:t>“Rhonda Realtor”  </a:t>
            </a:r>
            <a:r>
              <a:rPr lang="en-US" sz="2329" kern="1200">
                <a:solidFill>
                  <a:srgbClr val="00263A"/>
                </a:solidFill>
                <a:effectLst/>
                <a:latin typeface="Barlow" pitchFamily="2" charset="77"/>
                <a:ea typeface="+mn-ea"/>
                <a:cs typeface="+mn-cs"/>
              </a:rPr>
              <a:t>- follow the same steps as before using a personal email and/or number,  create a test partner and practice using the powerful tools available within Total Expert.</a:t>
            </a:r>
          </a:p>
          <a:p>
            <a:endParaRPr lang="en-US" sz="2329" b="1" i="0" u="sng" kern="1200">
              <a:solidFill>
                <a:srgbClr val="0072CE"/>
              </a:solidFill>
              <a:effectLst/>
              <a:latin typeface="Barlow SemiBold" pitchFamily="2" charset="77"/>
              <a:ea typeface="+mn-ea"/>
              <a:cs typeface="+mn-cs"/>
            </a:endParaRPr>
          </a:p>
          <a:p>
            <a:endParaRPr lang="en-US" sz="2329" b="1" i="0" u="sng" kern="1200">
              <a:solidFill>
                <a:srgbClr val="0072CE"/>
              </a:solidFill>
              <a:effectLst/>
              <a:latin typeface="Barlow SemiBold" pitchFamily="2" charset="77"/>
              <a:ea typeface="+mn-ea"/>
              <a:cs typeface="+mn-cs"/>
            </a:endParaRPr>
          </a:p>
        </p:txBody>
      </p:sp>
      <p:pic>
        <p:nvPicPr>
          <p:cNvPr id="3" name="Picture 2" descr="A computer screen with a blue background&#10;&#10;Description automatically generated with low confidence">
            <a:extLst>
              <a:ext uri="{FF2B5EF4-FFF2-40B4-BE49-F238E27FC236}">
                <a16:creationId xmlns:a16="http://schemas.microsoft.com/office/drawing/2014/main" id="{F52E47FD-C8FE-814F-8F52-7956E9859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6153" y="512649"/>
            <a:ext cx="7806094" cy="3690019"/>
          </a:xfrm>
          <a:prstGeom prst="rect">
            <a:avLst/>
          </a:prstGeom>
        </p:spPr>
      </p:pic>
    </p:spTree>
    <p:extLst>
      <p:ext uri="{BB962C8B-B14F-4D97-AF65-F5344CB8AC3E}">
        <p14:creationId xmlns:p14="http://schemas.microsoft.com/office/powerpoint/2010/main" val="3627905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B4E901-4955-6541-9BC1-080DBCD95F98}"/>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8" name="TextBox 7">
            <a:extLst>
              <a:ext uri="{FF2B5EF4-FFF2-40B4-BE49-F238E27FC236}">
                <a16:creationId xmlns:a16="http://schemas.microsoft.com/office/drawing/2014/main" id="{B73C80FE-35F8-BF41-B21A-F158A61C724A}"/>
              </a:ext>
            </a:extLst>
          </p:cNvPr>
          <p:cNvSpPr txBox="1"/>
          <p:nvPr userDrawn="1"/>
        </p:nvSpPr>
        <p:spPr>
          <a:xfrm>
            <a:off x="882812" y="601577"/>
            <a:ext cx="5334745" cy="490584"/>
          </a:xfrm>
          <a:prstGeom prst="rect">
            <a:avLst/>
          </a:prstGeom>
          <a:noFill/>
        </p:spPr>
        <p:txBody>
          <a:bodyPr wrap="square" rtlCol="0">
            <a:spAutoFit/>
          </a:bodyPr>
          <a:lstStyle/>
          <a:p>
            <a:r>
              <a:rPr lang="en-US" sz="2588" kern="1200">
                <a:solidFill>
                  <a:srgbClr val="00263A"/>
                </a:solidFill>
                <a:effectLst/>
                <a:latin typeface="DM Serif Display" pitchFamily="2" charset="0"/>
                <a:ea typeface="+mn-ea"/>
                <a:cs typeface="+mn-cs"/>
              </a:rPr>
              <a:t>Single Property Sites</a:t>
            </a:r>
            <a:endParaRPr lang="en-US" sz="4659">
              <a:solidFill>
                <a:srgbClr val="00263A"/>
              </a:solidFill>
              <a:latin typeface="DM Serif Display" pitchFamily="2" charset="0"/>
            </a:endParaRPr>
          </a:p>
        </p:txBody>
      </p:sp>
      <p:sp>
        <p:nvSpPr>
          <p:cNvPr id="9" name="TextBox 8">
            <a:extLst>
              <a:ext uri="{FF2B5EF4-FFF2-40B4-BE49-F238E27FC236}">
                <a16:creationId xmlns:a16="http://schemas.microsoft.com/office/drawing/2014/main" id="{A08ABE85-272B-6F45-B3F6-0B382347B258}"/>
              </a:ext>
            </a:extLst>
          </p:cNvPr>
          <p:cNvSpPr txBox="1"/>
          <p:nvPr userDrawn="1"/>
        </p:nvSpPr>
        <p:spPr>
          <a:xfrm>
            <a:off x="882811" y="1098519"/>
            <a:ext cx="8530332" cy="4399281"/>
          </a:xfrm>
          <a:prstGeom prst="rect">
            <a:avLst/>
          </a:prstGeom>
          <a:noFill/>
        </p:spPr>
        <p:txBody>
          <a:bodyPr wrap="square" rtlCol="0">
            <a:spAutoFit/>
          </a:bodyPr>
          <a:lstStyle/>
          <a:p>
            <a:pPr>
              <a:lnSpc>
                <a:spcPts val="2562"/>
              </a:lnSpc>
            </a:pPr>
            <a:r>
              <a:rPr lang="en-US" sz="1812" i="0" kern="1200">
                <a:solidFill>
                  <a:srgbClr val="00263A"/>
                </a:solidFill>
                <a:effectLst/>
                <a:latin typeface="Barlow" pitchFamily="2" charset="77"/>
                <a:ea typeface="+mn-ea"/>
                <a:cs typeface="+mn-cs"/>
              </a:rPr>
              <a:t>Single Property Sites are one way to attract and engage homebuyers! These easy to create, beautiful websites automatically generate information based on the MLS listing, and capture lead information with embedded forms. Single Property Sites can be single-branded, or better yet – co-branded with your agent partners!</a:t>
            </a:r>
          </a:p>
          <a:p>
            <a:endParaRPr lang="en-US" sz="1812" i="0" kern="1200">
              <a:solidFill>
                <a:srgbClr val="00263A"/>
              </a:solidFill>
              <a:effectLst/>
              <a:latin typeface="Barlow" pitchFamily="2" charset="77"/>
              <a:ea typeface="+mn-ea"/>
              <a:cs typeface="+mn-cs"/>
            </a:endParaRPr>
          </a:p>
          <a:p>
            <a:r>
              <a:rPr lang="en-US" sz="1812" b="1" i="0" kern="1200">
                <a:solidFill>
                  <a:srgbClr val="0072CE"/>
                </a:solidFill>
                <a:effectLst/>
                <a:latin typeface="Barlow" pitchFamily="2" charset="77"/>
                <a:ea typeface="+mn-ea"/>
                <a:cs typeface="+mn-cs"/>
                <a:hlinkClick r:id="rId2">
                  <a:extLst>
                    <a:ext uri="{A12FA001-AC4F-418D-AE19-62706E023703}">
                      <ahyp:hlinkClr xmlns:ahyp="http://schemas.microsoft.com/office/drawing/2018/hyperlinkcolor" val="tx"/>
                    </a:ext>
                  </a:extLst>
                </a:hlinkClick>
              </a:rPr>
              <a:t>Click here </a:t>
            </a:r>
            <a:r>
              <a:rPr lang="en-US" sz="1812" i="0" kern="1200">
                <a:solidFill>
                  <a:srgbClr val="00263A"/>
                </a:solidFill>
                <a:effectLst/>
                <a:latin typeface="Barlow" pitchFamily="2" charset="77"/>
                <a:ea typeface="+mn-ea"/>
                <a:cs typeface="+mn-cs"/>
              </a:rPr>
              <a:t>to give it a try and learn how easy this process really is - 5 clicks and you are done!</a:t>
            </a:r>
          </a:p>
          <a:p>
            <a:pPr>
              <a:lnSpc>
                <a:spcPts val="2562"/>
              </a:lnSpc>
            </a:pPr>
            <a:endParaRPr lang="en-US" sz="1812" kern="1200">
              <a:solidFill>
                <a:srgbClr val="00263A"/>
              </a:solidFill>
              <a:effectLst/>
              <a:latin typeface="Barlow" pitchFamily="2" charset="77"/>
              <a:ea typeface="+mn-ea"/>
              <a:cs typeface="+mn-cs"/>
            </a:endParaRPr>
          </a:p>
          <a:p>
            <a:pPr>
              <a:lnSpc>
                <a:spcPts val="2562"/>
              </a:lnSpc>
              <a:spcBef>
                <a:spcPts val="1553"/>
              </a:spcBef>
            </a:pPr>
            <a:r>
              <a:rPr lang="en-US" sz="1812" b="1" i="0" kern="1200">
                <a:solidFill>
                  <a:srgbClr val="00263A"/>
                </a:solidFill>
                <a:effectLst/>
                <a:latin typeface="Barlow SemiBold" pitchFamily="2" charset="77"/>
                <a:ea typeface="+mn-ea"/>
                <a:cs typeface="+mn-cs"/>
              </a:rPr>
              <a:t>A few things to do before testing:</a:t>
            </a:r>
          </a:p>
          <a:p>
            <a:pPr marL="443747" lvl="0" indent="-443747">
              <a:spcBef>
                <a:spcPts val="1553"/>
              </a:spcBef>
              <a:buFont typeface="+mj-lt"/>
              <a:buAutoNum type="arabicPeriod"/>
            </a:pPr>
            <a:r>
              <a:rPr lang="en-US" sz="1812" kern="1200">
                <a:solidFill>
                  <a:srgbClr val="00263A"/>
                </a:solidFill>
                <a:effectLst/>
                <a:latin typeface="Barlow" pitchFamily="2" charset="77"/>
                <a:ea typeface="+mn-ea"/>
                <a:cs typeface="+mn-cs"/>
              </a:rPr>
              <a:t>Make sure you created your test partner  -  “Rhonda Realtor”</a:t>
            </a:r>
          </a:p>
          <a:p>
            <a:pPr marL="443747" lvl="0" indent="-443747">
              <a:spcBef>
                <a:spcPts val="1553"/>
              </a:spcBef>
              <a:buFont typeface="+mj-lt"/>
              <a:buAutoNum type="arabicPeriod"/>
            </a:pPr>
            <a:r>
              <a:rPr lang="en-US" sz="1812" kern="1200">
                <a:solidFill>
                  <a:srgbClr val="00263A"/>
                </a:solidFill>
                <a:effectLst/>
                <a:latin typeface="Barlow" pitchFamily="2" charset="77"/>
                <a:ea typeface="+mn-ea"/>
                <a:cs typeface="+mn-cs"/>
              </a:rPr>
              <a:t>Pull a MLS# to use for testing purposes</a:t>
            </a:r>
          </a:p>
          <a:p>
            <a:pPr>
              <a:lnSpc>
                <a:spcPts val="2562"/>
              </a:lnSpc>
            </a:pPr>
            <a:endParaRPr lang="en-US" sz="1812" kern="1200">
              <a:solidFill>
                <a:srgbClr val="00263A"/>
              </a:solidFill>
              <a:effectLst/>
              <a:latin typeface="Barlow" pitchFamily="2" charset="77"/>
              <a:ea typeface="+mn-ea"/>
              <a:cs typeface="+mn-cs"/>
            </a:endParaRPr>
          </a:p>
        </p:txBody>
      </p:sp>
      <p:pic>
        <p:nvPicPr>
          <p:cNvPr id="6" name="Picture 5" descr="A person using a computer&#10;&#10;Description automatically generated with medium confidence">
            <a:extLst>
              <a:ext uri="{FF2B5EF4-FFF2-40B4-BE49-F238E27FC236}">
                <a16:creationId xmlns:a16="http://schemas.microsoft.com/office/drawing/2014/main" id="{D2B648FE-9691-A24A-AEB7-5982E12FE99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82812" y="3724529"/>
            <a:ext cx="5465909" cy="3607052"/>
          </a:xfrm>
          <a:prstGeom prst="rect">
            <a:avLst/>
          </a:prstGeom>
        </p:spPr>
      </p:pic>
      <p:sp>
        <p:nvSpPr>
          <p:cNvPr id="10" name="Rectangle 9">
            <a:extLst>
              <a:ext uri="{FF2B5EF4-FFF2-40B4-BE49-F238E27FC236}">
                <a16:creationId xmlns:a16="http://schemas.microsoft.com/office/drawing/2014/main" id="{F60E31F8-4527-9D49-9BB0-3A75B025E3F6}"/>
              </a:ext>
            </a:extLst>
          </p:cNvPr>
          <p:cNvSpPr/>
          <p:nvPr userDrawn="1"/>
        </p:nvSpPr>
        <p:spPr>
          <a:xfrm>
            <a:off x="5029200" y="3720367"/>
            <a:ext cx="4240303" cy="3607052"/>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11" name="TextBox 10">
            <a:extLst>
              <a:ext uri="{FF2B5EF4-FFF2-40B4-BE49-F238E27FC236}">
                <a16:creationId xmlns:a16="http://schemas.microsoft.com/office/drawing/2014/main" id="{8782ED7A-0F46-2841-A827-03D28444D9CA}"/>
              </a:ext>
            </a:extLst>
          </p:cNvPr>
          <p:cNvSpPr txBox="1"/>
          <p:nvPr userDrawn="1"/>
        </p:nvSpPr>
        <p:spPr>
          <a:xfrm>
            <a:off x="5532826" y="4024486"/>
            <a:ext cx="3397410" cy="5364610"/>
          </a:xfrm>
          <a:prstGeom prst="rect">
            <a:avLst/>
          </a:prstGeom>
          <a:noFill/>
        </p:spPr>
        <p:txBody>
          <a:bodyPr wrap="square" rtlCol="0">
            <a:spAutoFit/>
          </a:bodyPr>
          <a:lstStyle/>
          <a:p>
            <a:pPr>
              <a:lnSpc>
                <a:spcPts val="2562"/>
              </a:lnSpc>
            </a:pPr>
            <a:r>
              <a:rPr lang="en-US" sz="1812" b="1">
                <a:solidFill>
                  <a:schemeClr val="bg1"/>
                </a:solidFill>
                <a:latin typeface="Barlow" pitchFamily="2" charset="77"/>
              </a:rPr>
              <a:t>Now that you’ve tested a Single Property Site, let’s make a real one! </a:t>
            </a:r>
          </a:p>
          <a:p>
            <a:pPr marL="369789" indent="-369789">
              <a:lnSpc>
                <a:spcPts val="2562"/>
              </a:lnSpc>
              <a:spcBef>
                <a:spcPts val="776"/>
              </a:spcBef>
              <a:buFont typeface="Arial" panose="020B0604020202020204" pitchFamily="34" charset="0"/>
              <a:buChar char="•"/>
            </a:pPr>
            <a:r>
              <a:rPr lang="en-US" sz="1812">
                <a:solidFill>
                  <a:schemeClr val="bg1"/>
                </a:solidFill>
                <a:latin typeface="Barlow" pitchFamily="2" charset="77"/>
              </a:rPr>
              <a:t>Determine a co-marketing partner you’d like to do business with. </a:t>
            </a:r>
          </a:p>
          <a:p>
            <a:pPr marL="369789" indent="-369789">
              <a:lnSpc>
                <a:spcPts val="2562"/>
              </a:lnSpc>
              <a:spcBef>
                <a:spcPts val="776"/>
              </a:spcBef>
              <a:buFont typeface="Arial" panose="020B0604020202020204" pitchFamily="34" charset="0"/>
              <a:buChar char="•"/>
            </a:pPr>
            <a:r>
              <a:rPr lang="en-US" sz="1812">
                <a:solidFill>
                  <a:schemeClr val="bg1"/>
                </a:solidFill>
                <a:latin typeface="Barlow" pitchFamily="2" charset="77"/>
              </a:rPr>
              <a:t>Find one of their listings, and copy/paste the MLS# to create a Single Property Site. </a:t>
            </a:r>
          </a:p>
          <a:p>
            <a:pPr marL="369789" indent="-369789">
              <a:lnSpc>
                <a:spcPts val="2562"/>
              </a:lnSpc>
              <a:spcBef>
                <a:spcPts val="776"/>
              </a:spcBef>
              <a:buFont typeface="Arial" panose="020B0604020202020204" pitchFamily="34" charset="0"/>
              <a:buChar char="•"/>
            </a:pPr>
            <a:r>
              <a:rPr lang="en-US" sz="1812">
                <a:solidFill>
                  <a:schemeClr val="bg1"/>
                </a:solidFill>
                <a:latin typeface="Barlow" pitchFamily="2" charset="77"/>
              </a:rPr>
              <a:t>Send the Single Property Site URL to the agent, let them know you created it, and how easy it was!</a:t>
            </a:r>
          </a:p>
          <a:p>
            <a:pPr>
              <a:lnSpc>
                <a:spcPts val="2562"/>
              </a:lnSpc>
            </a:pPr>
            <a:endParaRPr lang="en-US" sz="1812" kern="1200">
              <a:solidFill>
                <a:srgbClr val="00263A"/>
              </a:solidFill>
              <a:effectLst/>
              <a:latin typeface="Barlow" pitchFamily="2" charset="77"/>
              <a:ea typeface="+mn-ea"/>
              <a:cs typeface="+mn-cs"/>
            </a:endParaRPr>
          </a:p>
        </p:txBody>
      </p:sp>
      <p:sp>
        <p:nvSpPr>
          <p:cNvPr id="12" name="Rectangle 11">
            <a:extLst>
              <a:ext uri="{FF2B5EF4-FFF2-40B4-BE49-F238E27FC236}">
                <a16:creationId xmlns:a16="http://schemas.microsoft.com/office/drawing/2014/main" id="{82616D7C-96F3-704E-9A44-565F3AEE003A}"/>
              </a:ext>
            </a:extLst>
          </p:cNvPr>
          <p:cNvSpPr/>
          <p:nvPr userDrawn="1"/>
        </p:nvSpPr>
        <p:spPr>
          <a:xfrm rot="5400000">
            <a:off x="3232971" y="5455981"/>
            <a:ext cx="3615375" cy="135824"/>
          </a:xfrm>
          <a:prstGeom prst="rect">
            <a:avLst/>
          </a:prstGeom>
          <a:gradFill>
            <a:gsLst>
              <a:gs pos="0">
                <a:srgbClr val="0072CE"/>
              </a:gs>
              <a:gs pos="35000">
                <a:schemeClr val="accent1">
                  <a:lumMod val="20000"/>
                  <a:lumOff val="80000"/>
                </a:schemeClr>
              </a:gs>
              <a:gs pos="100000">
                <a:srgbClr val="48D597"/>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Tree>
    <p:extLst>
      <p:ext uri="{BB962C8B-B14F-4D97-AF65-F5344CB8AC3E}">
        <p14:creationId xmlns:p14="http://schemas.microsoft.com/office/powerpoint/2010/main" val="258538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6B7860-0D5C-AE4E-898D-9FFB17B66180}"/>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7" name="TextBox 6">
            <a:extLst>
              <a:ext uri="{FF2B5EF4-FFF2-40B4-BE49-F238E27FC236}">
                <a16:creationId xmlns:a16="http://schemas.microsoft.com/office/drawing/2014/main" id="{8371B307-514B-D84F-8E38-A8AC3486EBF4}"/>
              </a:ext>
            </a:extLst>
          </p:cNvPr>
          <p:cNvSpPr txBox="1"/>
          <p:nvPr userDrawn="1"/>
        </p:nvSpPr>
        <p:spPr>
          <a:xfrm>
            <a:off x="770112" y="1523791"/>
            <a:ext cx="3474890" cy="1764907"/>
          </a:xfrm>
          <a:prstGeom prst="rect">
            <a:avLst/>
          </a:prstGeom>
          <a:noFill/>
        </p:spPr>
        <p:txBody>
          <a:bodyPr wrap="square" rtlCol="0">
            <a:spAutoFit/>
          </a:bodyPr>
          <a:lstStyle/>
          <a:p>
            <a:r>
              <a:rPr lang="en-US" sz="3623" kern="1200">
                <a:solidFill>
                  <a:srgbClr val="00263A"/>
                </a:solidFill>
                <a:effectLst/>
                <a:latin typeface="DM Serif Display" pitchFamily="2" charset="0"/>
                <a:ea typeface="+mn-ea"/>
                <a:cs typeface="+mn-cs"/>
              </a:rPr>
              <a:t>Lead </a:t>
            </a:r>
            <a:br>
              <a:rPr lang="en-US" sz="3623" kern="1200">
                <a:solidFill>
                  <a:srgbClr val="00263A"/>
                </a:solidFill>
                <a:effectLst/>
                <a:latin typeface="DM Serif Display" pitchFamily="2" charset="0"/>
                <a:ea typeface="+mn-ea"/>
                <a:cs typeface="+mn-cs"/>
              </a:rPr>
            </a:br>
            <a:r>
              <a:rPr lang="en-US" sz="3623" kern="1200">
                <a:solidFill>
                  <a:srgbClr val="00263A"/>
                </a:solidFill>
                <a:effectLst/>
                <a:latin typeface="DM Serif Display" pitchFamily="2" charset="0"/>
                <a:ea typeface="+mn-ea"/>
                <a:cs typeface="+mn-cs"/>
              </a:rPr>
              <a:t>Capture </a:t>
            </a:r>
          </a:p>
          <a:p>
            <a:r>
              <a:rPr lang="en-US" sz="3623" kern="1200">
                <a:solidFill>
                  <a:srgbClr val="00263A"/>
                </a:solidFill>
                <a:effectLst/>
                <a:latin typeface="DM Serif Display" pitchFamily="2" charset="0"/>
                <a:ea typeface="+mn-ea"/>
                <a:cs typeface="+mn-cs"/>
              </a:rPr>
              <a:t>Apps</a:t>
            </a:r>
            <a:endParaRPr lang="en-US" sz="3623">
              <a:solidFill>
                <a:srgbClr val="00263A"/>
              </a:solidFill>
              <a:latin typeface="DM Serif Display" pitchFamily="2" charset="0"/>
            </a:endParaRPr>
          </a:p>
        </p:txBody>
      </p:sp>
      <p:sp>
        <p:nvSpPr>
          <p:cNvPr id="10" name="TextBox 9">
            <a:extLst>
              <a:ext uri="{FF2B5EF4-FFF2-40B4-BE49-F238E27FC236}">
                <a16:creationId xmlns:a16="http://schemas.microsoft.com/office/drawing/2014/main" id="{E6C86BAA-FF1A-D34A-A06B-EBFEB120CD55}"/>
              </a:ext>
            </a:extLst>
          </p:cNvPr>
          <p:cNvSpPr txBox="1"/>
          <p:nvPr userDrawn="1"/>
        </p:nvSpPr>
        <p:spPr>
          <a:xfrm>
            <a:off x="770113" y="2812544"/>
            <a:ext cx="2817478" cy="5723683"/>
          </a:xfrm>
          <a:prstGeom prst="rect">
            <a:avLst/>
          </a:prstGeom>
          <a:noFill/>
        </p:spPr>
        <p:txBody>
          <a:bodyPr wrap="square" rtlCol="0">
            <a:spAutoFit/>
          </a:bodyPr>
          <a:lstStyle/>
          <a:p>
            <a:pPr>
              <a:lnSpc>
                <a:spcPts val="2562"/>
              </a:lnSpc>
            </a:pPr>
            <a:r>
              <a:rPr lang="en-US" sz="1812" kern="1200">
                <a:solidFill>
                  <a:srgbClr val="00263A"/>
                </a:solidFill>
                <a:effectLst/>
                <a:latin typeface="Barlow" pitchFamily="2" charset="77"/>
                <a:ea typeface="+mn-ea"/>
                <a:cs typeface="+mn-cs"/>
              </a:rPr>
              <a:t>Lead Capture Apps serve as a lead generation tool for open houses or professional events. The information you capture in a Lead Capture App automatically pulls into your Total Expert account, making follow up a breeze. </a:t>
            </a:r>
          </a:p>
          <a:p>
            <a:pPr>
              <a:lnSpc>
                <a:spcPts val="2562"/>
              </a:lnSpc>
            </a:pPr>
            <a:endParaRPr lang="en-US" sz="1812" kern="1200">
              <a:solidFill>
                <a:srgbClr val="00263A"/>
              </a:solidFill>
              <a:effectLst/>
              <a:latin typeface="Barlow" pitchFamily="2" charset="77"/>
              <a:ea typeface="+mn-ea"/>
              <a:cs typeface="+mn-cs"/>
            </a:endParaRPr>
          </a:p>
          <a:p>
            <a:pPr>
              <a:lnSpc>
                <a:spcPts val="2562"/>
              </a:lnSpc>
            </a:pPr>
            <a:r>
              <a:rPr lang="en-US" sz="1812" kern="1200">
                <a:solidFill>
                  <a:srgbClr val="00263A"/>
                </a:solidFill>
                <a:effectLst/>
                <a:latin typeface="Barlow" pitchFamily="2" charset="77"/>
                <a:ea typeface="+mn-ea"/>
                <a:cs typeface="+mn-cs"/>
              </a:rPr>
              <a:t>There are multiple templates to choose from, and you won’t believe how easy they are to create. </a:t>
            </a:r>
            <a:r>
              <a:rPr lang="en-US" sz="1812" b="1" i="0" kern="1200">
                <a:solidFill>
                  <a:srgbClr val="0072CE"/>
                </a:solidFill>
                <a:effectLst/>
                <a:latin typeface="Barlow SemiBold" pitchFamily="2" charset="77"/>
                <a:ea typeface="+mn-ea"/>
                <a:cs typeface="+mn-cs"/>
                <a:hlinkClick r:id="rId2">
                  <a:extLst>
                    <a:ext uri="{A12FA001-AC4F-418D-AE19-62706E023703}">
                      <ahyp:hlinkClr xmlns:ahyp="http://schemas.microsoft.com/office/drawing/2018/hyperlinkcolor" val="tx"/>
                    </a:ext>
                  </a:extLst>
                </a:hlinkClick>
              </a:rPr>
              <a:t>Click here</a:t>
            </a:r>
            <a:r>
              <a:rPr lang="en-US" sz="1812" kern="1200">
                <a:solidFill>
                  <a:srgbClr val="00263A"/>
                </a:solidFill>
                <a:effectLst/>
                <a:latin typeface="Barlow" pitchFamily="2" charset="77"/>
                <a:ea typeface="+mn-ea"/>
                <a:cs typeface="+mn-cs"/>
              </a:rPr>
              <a:t> to learn how to create your first Lead Capture App!</a:t>
            </a:r>
          </a:p>
        </p:txBody>
      </p:sp>
      <p:pic>
        <p:nvPicPr>
          <p:cNvPr id="3" name="Picture 2" descr="A person using a computer&#10;&#10;Description automatically generated with medium confidence">
            <a:extLst>
              <a:ext uri="{FF2B5EF4-FFF2-40B4-BE49-F238E27FC236}">
                <a16:creationId xmlns:a16="http://schemas.microsoft.com/office/drawing/2014/main" id="{C32DC631-D1BF-C049-BCEF-1274941F71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44472" y="370115"/>
            <a:ext cx="5484692" cy="7032171"/>
          </a:xfrm>
          <a:prstGeom prst="rect">
            <a:avLst/>
          </a:prstGeom>
        </p:spPr>
      </p:pic>
      <p:sp>
        <p:nvSpPr>
          <p:cNvPr id="13" name="Rectangle 12">
            <a:extLst>
              <a:ext uri="{FF2B5EF4-FFF2-40B4-BE49-F238E27FC236}">
                <a16:creationId xmlns:a16="http://schemas.microsoft.com/office/drawing/2014/main" id="{85A1C1D2-9283-0043-8A03-EEBB5706EF34}"/>
              </a:ext>
            </a:extLst>
          </p:cNvPr>
          <p:cNvSpPr/>
          <p:nvPr userDrawn="1"/>
        </p:nvSpPr>
        <p:spPr>
          <a:xfrm rot="5400000">
            <a:off x="557891" y="3735934"/>
            <a:ext cx="7032171" cy="300530"/>
          </a:xfrm>
          <a:prstGeom prst="rect">
            <a:avLst/>
          </a:prstGeom>
          <a:gradFill>
            <a:gsLst>
              <a:gs pos="0">
                <a:srgbClr val="0072CE"/>
              </a:gs>
              <a:gs pos="35000">
                <a:schemeClr val="accent1">
                  <a:lumMod val="20000"/>
                  <a:lumOff val="80000"/>
                </a:schemeClr>
              </a:gs>
              <a:gs pos="100000">
                <a:srgbClr val="48D597"/>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Tree>
    <p:extLst>
      <p:ext uri="{BB962C8B-B14F-4D97-AF65-F5344CB8AC3E}">
        <p14:creationId xmlns:p14="http://schemas.microsoft.com/office/powerpoint/2010/main" val="2443028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C4A89-B634-FC49-8A06-476A3048DAB2}"/>
              </a:ext>
            </a:extLst>
          </p:cNvPr>
          <p:cNvSpPr/>
          <p:nvPr userDrawn="1"/>
        </p:nvSpPr>
        <p:spPr>
          <a:xfrm>
            <a:off x="0" y="0"/>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pic>
        <p:nvPicPr>
          <p:cNvPr id="2" name="Picture 1">
            <a:extLst>
              <a:ext uri="{FF2B5EF4-FFF2-40B4-BE49-F238E27FC236}">
                <a16:creationId xmlns:a16="http://schemas.microsoft.com/office/drawing/2014/main" id="{1D97451D-BB5F-D945-BDB0-20D5BA6B0F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507" t="11972" r="4507"/>
          <a:stretch/>
        </p:blipFill>
        <p:spPr>
          <a:xfrm>
            <a:off x="0" y="0"/>
            <a:ext cx="10058400" cy="5742191"/>
          </a:xfrm>
          <a:prstGeom prst="rect">
            <a:avLst/>
          </a:prstGeom>
        </p:spPr>
      </p:pic>
    </p:spTree>
    <p:extLst>
      <p:ext uri="{BB962C8B-B14F-4D97-AF65-F5344CB8AC3E}">
        <p14:creationId xmlns:p14="http://schemas.microsoft.com/office/powerpoint/2010/main" val="268251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A5BD4-353F-AB48-B0A6-0CF2633A3B7D}" type="datetime1">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64FE9-F80A-164B-855A-8F3E4EF08BEB}" type="slidenum">
              <a:rPr lang="en-US" smtClean="0"/>
              <a:t>‹#›</a:t>
            </a:fld>
            <a:endParaRPr lang="en-US"/>
          </a:p>
        </p:txBody>
      </p:sp>
    </p:spTree>
    <p:extLst>
      <p:ext uri="{BB962C8B-B14F-4D97-AF65-F5344CB8AC3E}">
        <p14:creationId xmlns:p14="http://schemas.microsoft.com/office/powerpoint/2010/main" val="2645928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2A5BD4-353F-AB48-B0A6-0CF2633A3B7D}" type="datetime1">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64FE9-F80A-164B-855A-8F3E4EF08BEB}" type="slidenum">
              <a:rPr lang="en-US" smtClean="0"/>
              <a:t>‹#›</a:t>
            </a:fld>
            <a:endParaRPr lang="en-US"/>
          </a:p>
        </p:txBody>
      </p:sp>
    </p:spTree>
    <p:extLst>
      <p:ext uri="{BB962C8B-B14F-4D97-AF65-F5344CB8AC3E}">
        <p14:creationId xmlns:p14="http://schemas.microsoft.com/office/powerpoint/2010/main" val="367221044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A5BD4-353F-AB48-B0A6-0CF2633A3B7D}" type="datetime1">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64FE9-F80A-164B-855A-8F3E4EF08BEB}" type="slidenum">
              <a:rPr lang="en-US" smtClean="0"/>
              <a:t>‹#›</a:t>
            </a:fld>
            <a:endParaRPr lang="en-US"/>
          </a:p>
        </p:txBody>
      </p:sp>
    </p:spTree>
    <p:extLst>
      <p:ext uri="{BB962C8B-B14F-4D97-AF65-F5344CB8AC3E}">
        <p14:creationId xmlns:p14="http://schemas.microsoft.com/office/powerpoint/2010/main" val="1184058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2A5BD4-353F-AB48-B0A6-0CF2633A3B7D}" type="datetime1">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64FE9-F80A-164B-855A-8F3E4EF08BEB}" type="slidenum">
              <a:rPr lang="en-US" smtClean="0"/>
              <a:t>‹#›</a:t>
            </a:fld>
            <a:endParaRPr lang="en-US"/>
          </a:p>
        </p:txBody>
      </p:sp>
    </p:spTree>
    <p:extLst>
      <p:ext uri="{BB962C8B-B14F-4D97-AF65-F5344CB8AC3E}">
        <p14:creationId xmlns:p14="http://schemas.microsoft.com/office/powerpoint/2010/main" val="109952594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ED362-4708-4E42-8B29-6BFF4EF55FE2}" type="datetime1">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64FE9-F80A-164B-855A-8F3E4EF08BEB}" type="slidenum">
              <a:rPr lang="en-US" smtClean="0"/>
              <a:pPr/>
              <a:t>‹#›</a:t>
            </a:fld>
            <a:endParaRPr lang="en-US"/>
          </a:p>
        </p:txBody>
      </p:sp>
      <p:sp>
        <p:nvSpPr>
          <p:cNvPr id="5" name="Rectangle 4">
            <a:extLst>
              <a:ext uri="{FF2B5EF4-FFF2-40B4-BE49-F238E27FC236}">
                <a16:creationId xmlns:a16="http://schemas.microsoft.com/office/drawing/2014/main" id="{219FF845-F3F3-B1AB-9E0A-36DD4E304019}"/>
              </a:ext>
            </a:extLst>
          </p:cNvPr>
          <p:cNvSpPr/>
          <p:nvPr userDrawn="1"/>
        </p:nvSpPr>
        <p:spPr>
          <a:xfrm>
            <a:off x="0" y="304"/>
            <a:ext cx="10058400" cy="77724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6" name="Rectangle 5">
            <a:extLst>
              <a:ext uri="{FF2B5EF4-FFF2-40B4-BE49-F238E27FC236}">
                <a16:creationId xmlns:a16="http://schemas.microsoft.com/office/drawing/2014/main" id="{2D9F3B66-BE77-C18C-D018-F9CF91F9D403}"/>
              </a:ext>
            </a:extLst>
          </p:cNvPr>
          <p:cNvSpPr/>
          <p:nvPr userDrawn="1"/>
        </p:nvSpPr>
        <p:spPr>
          <a:xfrm>
            <a:off x="1" y="3465616"/>
            <a:ext cx="10058400" cy="4314474"/>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
        <p:nvSpPr>
          <p:cNvPr id="7" name="TextBox 6">
            <a:extLst>
              <a:ext uri="{FF2B5EF4-FFF2-40B4-BE49-F238E27FC236}">
                <a16:creationId xmlns:a16="http://schemas.microsoft.com/office/drawing/2014/main" id="{C1769727-D5E1-90FD-8CF0-26E284558623}"/>
              </a:ext>
            </a:extLst>
          </p:cNvPr>
          <p:cNvSpPr txBox="1"/>
          <p:nvPr userDrawn="1"/>
        </p:nvSpPr>
        <p:spPr>
          <a:xfrm>
            <a:off x="691516" y="3979576"/>
            <a:ext cx="4451616" cy="649858"/>
          </a:xfrm>
          <a:prstGeom prst="rect">
            <a:avLst/>
          </a:prstGeom>
          <a:noFill/>
        </p:spPr>
        <p:txBody>
          <a:bodyPr wrap="square" rtlCol="0">
            <a:spAutoFit/>
          </a:bodyPr>
          <a:lstStyle/>
          <a:p>
            <a:r>
              <a:rPr lang="en-US" sz="3623" kern="1200">
                <a:solidFill>
                  <a:schemeClr val="bg1"/>
                </a:solidFill>
                <a:effectLst/>
                <a:latin typeface="DM Serif Display" pitchFamily="2" charset="0"/>
                <a:ea typeface="+mn-ea"/>
                <a:cs typeface="+mn-cs"/>
              </a:rPr>
              <a:t>Integration Settings</a:t>
            </a:r>
            <a:endParaRPr lang="en-US" sz="3623">
              <a:solidFill>
                <a:schemeClr val="bg1"/>
              </a:solidFill>
              <a:latin typeface="DM Serif Display" pitchFamily="2" charset="0"/>
            </a:endParaRPr>
          </a:p>
        </p:txBody>
      </p:sp>
      <p:sp>
        <p:nvSpPr>
          <p:cNvPr id="8" name="TextBox 7">
            <a:extLst>
              <a:ext uri="{FF2B5EF4-FFF2-40B4-BE49-F238E27FC236}">
                <a16:creationId xmlns:a16="http://schemas.microsoft.com/office/drawing/2014/main" id="{BF715806-C667-2600-E0FC-92CAFE6B9D23}"/>
              </a:ext>
            </a:extLst>
          </p:cNvPr>
          <p:cNvSpPr txBox="1"/>
          <p:nvPr userDrawn="1"/>
        </p:nvSpPr>
        <p:spPr>
          <a:xfrm>
            <a:off x="680210" y="4536193"/>
            <a:ext cx="8530332" cy="1389163"/>
          </a:xfrm>
          <a:prstGeom prst="rect">
            <a:avLst/>
          </a:prstGeom>
          <a:noFill/>
        </p:spPr>
        <p:txBody>
          <a:bodyPr wrap="square" rtlCol="0">
            <a:spAutoFit/>
          </a:bodyPr>
          <a:lstStyle/>
          <a:p>
            <a:pPr marL="0" algn="l" defTabSz="591663" rtl="0" eaLnBrk="1" latinLnBrk="0" hangingPunct="1">
              <a:lnSpc>
                <a:spcPts val="2562"/>
              </a:lnSpc>
            </a:pPr>
            <a:r>
              <a:rPr lang="en-US" sz="1812" kern="1200">
                <a:solidFill>
                  <a:schemeClr val="bg1"/>
                </a:solidFill>
                <a:effectLst/>
                <a:latin typeface="Barlow" pitchFamily="2" charset="77"/>
                <a:ea typeface="+mn-ea"/>
                <a:cs typeface="+mn-cs"/>
              </a:rPr>
              <a:t>Total Expert offers industry-leading technology integrations that result in a single source of truth. With a long list of technology partners, you can seamlessly share data between the Total Expert platform and your other preferred systems to engage with customers and create lifelong financial relationships. </a:t>
            </a:r>
          </a:p>
        </p:txBody>
      </p:sp>
      <p:pic>
        <p:nvPicPr>
          <p:cNvPr id="9" name="Picture 8" descr="A picture containing shape&#10;&#10;Description automatically generated">
            <a:extLst>
              <a:ext uri="{FF2B5EF4-FFF2-40B4-BE49-F238E27FC236}">
                <a16:creationId xmlns:a16="http://schemas.microsoft.com/office/drawing/2014/main" id="{BC16D984-867A-4DCA-FF35-F83DB94E97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6268" y="516262"/>
            <a:ext cx="7145865" cy="2560110"/>
          </a:xfrm>
          <a:prstGeom prst="rect">
            <a:avLst/>
          </a:prstGeom>
        </p:spPr>
      </p:pic>
      <p:sp>
        <p:nvSpPr>
          <p:cNvPr id="10" name="Rectangle 9">
            <a:extLst>
              <a:ext uri="{FF2B5EF4-FFF2-40B4-BE49-F238E27FC236}">
                <a16:creationId xmlns:a16="http://schemas.microsoft.com/office/drawing/2014/main" id="{E90FE4AE-584A-6948-D13E-4164AA861102}"/>
              </a:ext>
            </a:extLst>
          </p:cNvPr>
          <p:cNvSpPr/>
          <p:nvPr userDrawn="1"/>
        </p:nvSpPr>
        <p:spPr>
          <a:xfrm>
            <a:off x="-150266" y="3425295"/>
            <a:ext cx="10283798" cy="165037"/>
          </a:xfrm>
          <a:prstGeom prst="rect">
            <a:avLst/>
          </a:prstGeom>
          <a:gradFill>
            <a:gsLst>
              <a:gs pos="0">
                <a:srgbClr val="0072CE"/>
              </a:gs>
              <a:gs pos="35000">
                <a:schemeClr val="accent1">
                  <a:lumMod val="20000"/>
                  <a:lumOff val="80000"/>
                </a:schemeClr>
              </a:gs>
              <a:gs pos="100000">
                <a:srgbClr val="48D597"/>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p>
        </p:txBody>
      </p:sp>
    </p:spTree>
    <p:extLst>
      <p:ext uri="{BB962C8B-B14F-4D97-AF65-F5344CB8AC3E}">
        <p14:creationId xmlns:p14="http://schemas.microsoft.com/office/powerpoint/2010/main" val="29394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92A5BD4-353F-AB48-B0A6-0CF2633A3B7D}" type="datetime1">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64FE9-F80A-164B-855A-8F3E4EF08BEB}" type="slidenum">
              <a:rPr lang="en-US" smtClean="0"/>
              <a:t>‹#›</a:t>
            </a:fld>
            <a:endParaRPr lang="en-US"/>
          </a:p>
        </p:txBody>
      </p:sp>
    </p:spTree>
    <p:extLst>
      <p:ext uri="{BB962C8B-B14F-4D97-AF65-F5344CB8AC3E}">
        <p14:creationId xmlns:p14="http://schemas.microsoft.com/office/powerpoint/2010/main" val="20538466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92A5BD4-353F-AB48-B0A6-0CF2633A3B7D}" type="datetime1">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64FE9-F80A-164B-855A-8F3E4EF08BEB}" type="slidenum">
              <a:rPr lang="en-US" smtClean="0"/>
              <a:t>‹#›</a:t>
            </a:fld>
            <a:endParaRPr lang="en-US"/>
          </a:p>
        </p:txBody>
      </p:sp>
    </p:spTree>
    <p:extLst>
      <p:ext uri="{BB962C8B-B14F-4D97-AF65-F5344CB8AC3E}">
        <p14:creationId xmlns:p14="http://schemas.microsoft.com/office/powerpoint/2010/main" val="2032768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992A5BD4-353F-AB48-B0A6-0CF2633A3B7D}" type="datetime1">
              <a:rPr lang="en-US" smtClean="0"/>
              <a:t>11/22/2024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DF64FE9-F80A-164B-855A-8F3E4EF08BEB}" type="slidenum">
              <a:rPr lang="en-US" smtClean="0"/>
              <a:t>‹#›</a:t>
            </a:fld>
            <a:endParaRPr lang="en-US"/>
          </a:p>
        </p:txBody>
      </p:sp>
    </p:spTree>
    <p:extLst>
      <p:ext uri="{BB962C8B-B14F-4D97-AF65-F5344CB8AC3E}">
        <p14:creationId xmlns:p14="http://schemas.microsoft.com/office/powerpoint/2010/main" val="41714273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64" r:id="rId13"/>
    <p:sldLayoutId id="2147483665" r:id="rId14"/>
    <p:sldLayoutId id="2147483666" r:id="rId15"/>
    <p:sldLayoutId id="2147483668" r:id="rId16"/>
    <p:sldLayoutId id="2147483670" r:id="rId17"/>
    <p:sldLayoutId id="2147483672" r:id="rId18"/>
    <p:sldLayoutId id="2147483673" r:id="rId19"/>
    <p:sldLayoutId id="2147483681" r:id="rId20"/>
    <p:sldLayoutId id="2147483675" r:id="rId21"/>
    <p:sldLayoutId id="2147483676" r:id="rId22"/>
    <p:sldLayoutId id="2147483677" r:id="rId23"/>
    <p:sldLayoutId id="2147483680" r:id="rId24"/>
    <p:sldLayoutId id="2147483678" r:id="rId25"/>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otalexpert.freshdesk.com/support/solutions/articles/22000287666-creating-and-managing-groups" TargetMode="External"/><Relationship Id="rId13" Type="http://schemas.openxmlformats.org/officeDocument/2006/relationships/hyperlink" Target="https://totalexpert.freshdesk.com/support/solutions/articles/22000287674-tracking-and-managing-agent-relationships" TargetMode="External"/><Relationship Id="rId18" Type="http://schemas.openxmlformats.org/officeDocument/2006/relationships/hyperlink" Target="https://totalexpert.freshdesk.com/support/solutions/articles/22000287684-how-to-create-an-mls-integrated-social-media-post" TargetMode="External"/><Relationship Id="rId3" Type="http://schemas.openxmlformats.org/officeDocument/2006/relationships/image" Target="../media/image29.png"/><Relationship Id="rId7" Type="http://schemas.openxmlformats.org/officeDocument/2006/relationships/hyperlink" Target="https://totalexpert.freshdesk.com/support/solutions/articles/22000287668-contact-management" TargetMode="External"/><Relationship Id="rId12" Type="http://schemas.openxmlformats.org/officeDocument/2006/relationships/hyperlink" Target="https://totalexpert.freshdesk.com/support/solutions/articles/22000287676-supporting-your-agent-s-listings" TargetMode="External"/><Relationship Id="rId17" Type="http://schemas.openxmlformats.org/officeDocument/2006/relationships/hyperlink" Target="https://totalexpert.freshdesk.com/support/solutions/articles/22000287677-how-to-schedule-social-media-posts" TargetMode="External"/><Relationship Id="rId2" Type="http://schemas.openxmlformats.org/officeDocument/2006/relationships/notesSlide" Target="../notesSlides/notesSlide1.xml"/><Relationship Id="rId16" Type="http://schemas.openxmlformats.org/officeDocument/2006/relationships/hyperlink" Target="https://totalexpert.freshdesk.com/support/solutions/articles/22000287681-leveraging-pipeline-views" TargetMode="External"/><Relationship Id="rId1" Type="http://schemas.openxmlformats.org/officeDocument/2006/relationships/slideLayout" Target="../slideLayouts/slideLayout12.xml"/><Relationship Id="rId6" Type="http://schemas.openxmlformats.org/officeDocument/2006/relationships/hyperlink" Target="https://totalexpert.freshdesk.com/support/solutions/articles/22000287667-contact-record-overview" TargetMode="External"/><Relationship Id="rId11" Type="http://schemas.openxmlformats.org/officeDocument/2006/relationships/hyperlink" Target="https://totalexpert.freshdesk.com/support/solutions/articles/22000287671-creating-your-pre-approval-playbook" TargetMode="External"/><Relationship Id="rId5" Type="http://schemas.openxmlformats.org/officeDocument/2006/relationships/hyperlink" Target="https://totalexpert.freshdesk.com/support/solutions/articles/22000287669-dashboard-overview" TargetMode="External"/><Relationship Id="rId15" Type="http://schemas.openxmlformats.org/officeDocument/2006/relationships/hyperlink" Target="https://totalexpert.freshdesk.com/support/solutions/articles/22000287682-marketing-to-your-database" TargetMode="External"/><Relationship Id="rId10" Type="http://schemas.openxmlformats.org/officeDocument/2006/relationships/hyperlink" Target="https://totalexpert.freshdesk.com/support/solutions/articles/22000287672-reaching-out-to-clients-on-their-birthdays" TargetMode="External"/><Relationship Id="rId19" Type="http://schemas.openxmlformats.org/officeDocument/2006/relationships/hyperlink" Target="https://totalexpert.freshdesk.com/support/solutions/articles/22000287675-tracking-agent-appointments" TargetMode="External"/><Relationship Id="rId4" Type="http://schemas.openxmlformats.org/officeDocument/2006/relationships/image" Target="../media/image30.png"/><Relationship Id="rId9" Type="http://schemas.openxmlformats.org/officeDocument/2006/relationships/hyperlink" Target="https://totalexpert.freshdesk.com/support/solutions/articles/22000287670-reviewing-your-activity-stream" TargetMode="External"/><Relationship Id="rId14" Type="http://schemas.openxmlformats.org/officeDocument/2006/relationships/hyperlink" Target="https://totalexpert.freshdesk.com/support/solutions/articles/22000287673-how-to-send-a-co-marketing-partner-cmp-invit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lue square with white text&#10;&#10;Description automatically generated">
            <a:extLst>
              <a:ext uri="{FF2B5EF4-FFF2-40B4-BE49-F238E27FC236}">
                <a16:creationId xmlns:a16="http://schemas.microsoft.com/office/drawing/2014/main" id="{CC837646-20A1-E538-844A-0F33D5E093F2}"/>
              </a:ext>
            </a:extLst>
          </p:cNvPr>
          <p:cNvPicPr>
            <a:picLocks noChangeAspect="1"/>
          </p:cNvPicPr>
          <p:nvPr/>
        </p:nvPicPr>
        <p:blipFill rotWithShape="1">
          <a:blip r:embed="rId3"/>
          <a:srcRect l="12620" t="13154" r="5441" b="18340"/>
          <a:stretch/>
        </p:blipFill>
        <p:spPr>
          <a:xfrm>
            <a:off x="0" y="0"/>
            <a:ext cx="10058400" cy="1292273"/>
          </a:xfrm>
          <a:prstGeom prst="rect">
            <a:avLst/>
          </a:prstGeom>
        </p:spPr>
      </p:pic>
      <p:sp>
        <p:nvSpPr>
          <p:cNvPr id="5" name="Slide Number Placeholder 2">
            <a:extLst>
              <a:ext uri="{FF2B5EF4-FFF2-40B4-BE49-F238E27FC236}">
                <a16:creationId xmlns:a16="http://schemas.microsoft.com/office/drawing/2014/main" id="{B20AC2DC-3EAC-B040-964C-838754C0FF93}"/>
              </a:ext>
            </a:extLst>
          </p:cNvPr>
          <p:cNvSpPr txBox="1">
            <a:spLocks/>
          </p:cNvSpPr>
          <p:nvPr/>
        </p:nvSpPr>
        <p:spPr>
          <a:xfrm>
            <a:off x="7103746" y="9442429"/>
            <a:ext cx="2263140" cy="6930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DF64FE9-F80A-164B-855A-8F3E4EF08BEB}" type="slidenum">
              <a:rPr lang="en-US" sz="1165">
                <a:solidFill>
                  <a:srgbClr val="00263A"/>
                </a:solidFill>
                <a:latin typeface="Barlow" pitchFamily="2" charset="77"/>
              </a:rPr>
              <a:pPr algn="r"/>
              <a:t>1</a:t>
            </a:fld>
            <a:endParaRPr lang="en-US" sz="1165">
              <a:solidFill>
                <a:srgbClr val="00263A"/>
              </a:solidFill>
              <a:latin typeface="Barlow" pitchFamily="2" charset="77"/>
            </a:endParaRPr>
          </a:p>
        </p:txBody>
      </p:sp>
      <p:sp>
        <p:nvSpPr>
          <p:cNvPr id="4" name="Rectangle 1">
            <a:extLst>
              <a:ext uri="{FF2B5EF4-FFF2-40B4-BE49-F238E27FC236}">
                <a16:creationId xmlns:a16="http://schemas.microsoft.com/office/drawing/2014/main" id="{0718F4EF-B1A8-793F-7879-CA7A0CF025D0}"/>
              </a:ext>
            </a:extLst>
          </p:cNvPr>
          <p:cNvSpPr>
            <a:spLocks noChangeArrowheads="1"/>
          </p:cNvSpPr>
          <p:nvPr/>
        </p:nvSpPr>
        <p:spPr bwMode="auto">
          <a:xfrm>
            <a:off x="921803" y="687209"/>
            <a:ext cx="239044" cy="47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334" tIns="59167" rIns="118334" bIns="59167" numCol="1" anchor="ctr" anchorCtr="0" compatLnSpc="1">
            <a:prstTxWarp prst="textNoShape">
              <a:avLst/>
            </a:prstTxWarp>
            <a:spAutoFit/>
          </a:bodyPr>
          <a:lstStyle/>
          <a:p>
            <a:endParaRPr lang="en-US" sz="2329"/>
          </a:p>
        </p:txBody>
      </p:sp>
      <p:sp>
        <p:nvSpPr>
          <p:cNvPr id="8" name="TextBox 7">
            <a:extLst>
              <a:ext uri="{FF2B5EF4-FFF2-40B4-BE49-F238E27FC236}">
                <a16:creationId xmlns:a16="http://schemas.microsoft.com/office/drawing/2014/main" id="{CD57DA27-4AAF-F13C-6A7B-3784D388FE6C}"/>
              </a:ext>
            </a:extLst>
          </p:cNvPr>
          <p:cNvSpPr txBox="1"/>
          <p:nvPr/>
        </p:nvSpPr>
        <p:spPr>
          <a:xfrm>
            <a:off x="4421746" y="367654"/>
            <a:ext cx="6181943" cy="570284"/>
          </a:xfrm>
          <a:prstGeom prst="rect">
            <a:avLst/>
          </a:prstGeom>
          <a:noFill/>
        </p:spPr>
        <p:txBody>
          <a:bodyPr wrap="square" rtlCol="0">
            <a:spAutoFit/>
          </a:bodyPr>
          <a:lstStyle/>
          <a:p>
            <a:r>
              <a:rPr lang="en-US" sz="3106">
                <a:solidFill>
                  <a:schemeClr val="bg1"/>
                </a:solidFill>
                <a:latin typeface="Objektiv Mk2" panose="020B0702020204020203" pitchFamily="34" charset="0"/>
                <a:cs typeface="Objektiv Mk2" panose="020B0702020204020203" pitchFamily="34" charset="0"/>
              </a:rPr>
              <a:t>LO Success Plan </a:t>
            </a:r>
          </a:p>
        </p:txBody>
      </p:sp>
      <p:pic>
        <p:nvPicPr>
          <p:cNvPr id="27" name="Picture 26" descr="A black background with white letters&#10;&#10;Description automatically generated">
            <a:extLst>
              <a:ext uri="{FF2B5EF4-FFF2-40B4-BE49-F238E27FC236}">
                <a16:creationId xmlns:a16="http://schemas.microsoft.com/office/drawing/2014/main" id="{4C42BF4A-33A2-61DD-C29C-41610B8401F6}"/>
              </a:ext>
            </a:extLst>
          </p:cNvPr>
          <p:cNvPicPr>
            <a:picLocks noChangeAspect="1"/>
          </p:cNvPicPr>
          <p:nvPr/>
        </p:nvPicPr>
        <p:blipFill>
          <a:blip r:embed="rId4"/>
          <a:stretch>
            <a:fillRect/>
          </a:stretch>
        </p:blipFill>
        <p:spPr>
          <a:xfrm>
            <a:off x="545289" y="326440"/>
            <a:ext cx="3069835" cy="642619"/>
          </a:xfrm>
          <a:prstGeom prst="rect">
            <a:avLst/>
          </a:prstGeom>
        </p:spPr>
      </p:pic>
      <p:graphicFrame>
        <p:nvGraphicFramePr>
          <p:cNvPr id="3" name="Table 2">
            <a:extLst>
              <a:ext uri="{FF2B5EF4-FFF2-40B4-BE49-F238E27FC236}">
                <a16:creationId xmlns:a16="http://schemas.microsoft.com/office/drawing/2014/main" id="{F08AE80A-98BB-C542-708F-0883535E992E}"/>
              </a:ext>
            </a:extLst>
          </p:cNvPr>
          <p:cNvGraphicFramePr>
            <a:graphicFrameLocks noGrp="1"/>
          </p:cNvGraphicFramePr>
          <p:nvPr>
            <p:extLst>
              <p:ext uri="{D42A27DB-BD31-4B8C-83A1-F6EECF244321}">
                <p14:modId xmlns:p14="http://schemas.microsoft.com/office/powerpoint/2010/main" val="1362164807"/>
              </p:ext>
            </p:extLst>
          </p:nvPr>
        </p:nvGraphicFramePr>
        <p:xfrm>
          <a:off x="5896" y="1117953"/>
          <a:ext cx="10058368" cy="6660385"/>
        </p:xfrm>
        <a:graphic>
          <a:graphicData uri="http://schemas.openxmlformats.org/drawingml/2006/table">
            <a:tbl>
              <a:tblPr firstRow="1" bandRow="1">
                <a:tableStyleId>{5940675A-B579-460E-94D1-54222C63F5DA}</a:tableStyleId>
              </a:tblPr>
              <a:tblGrid>
                <a:gridCol w="1807672">
                  <a:extLst>
                    <a:ext uri="{9D8B030D-6E8A-4147-A177-3AD203B41FA5}">
                      <a16:colId xmlns:a16="http://schemas.microsoft.com/office/drawing/2014/main" val="527896014"/>
                    </a:ext>
                  </a:extLst>
                </a:gridCol>
                <a:gridCol w="2746842">
                  <a:extLst>
                    <a:ext uri="{9D8B030D-6E8A-4147-A177-3AD203B41FA5}">
                      <a16:colId xmlns:a16="http://schemas.microsoft.com/office/drawing/2014/main" val="3496543144"/>
                    </a:ext>
                  </a:extLst>
                </a:gridCol>
                <a:gridCol w="1686011">
                  <a:extLst>
                    <a:ext uri="{9D8B030D-6E8A-4147-A177-3AD203B41FA5}">
                      <a16:colId xmlns:a16="http://schemas.microsoft.com/office/drawing/2014/main" val="3009952763"/>
                    </a:ext>
                  </a:extLst>
                </a:gridCol>
                <a:gridCol w="645753">
                  <a:extLst>
                    <a:ext uri="{9D8B030D-6E8A-4147-A177-3AD203B41FA5}">
                      <a16:colId xmlns:a16="http://schemas.microsoft.com/office/drawing/2014/main" val="2165150016"/>
                    </a:ext>
                  </a:extLst>
                </a:gridCol>
                <a:gridCol w="596334">
                  <a:extLst>
                    <a:ext uri="{9D8B030D-6E8A-4147-A177-3AD203B41FA5}">
                      <a16:colId xmlns:a16="http://schemas.microsoft.com/office/drawing/2014/main" val="3131965120"/>
                    </a:ext>
                  </a:extLst>
                </a:gridCol>
                <a:gridCol w="635227">
                  <a:extLst>
                    <a:ext uri="{9D8B030D-6E8A-4147-A177-3AD203B41FA5}">
                      <a16:colId xmlns:a16="http://schemas.microsoft.com/office/drawing/2014/main" val="3419710636"/>
                    </a:ext>
                  </a:extLst>
                </a:gridCol>
                <a:gridCol w="596333">
                  <a:extLst>
                    <a:ext uri="{9D8B030D-6E8A-4147-A177-3AD203B41FA5}">
                      <a16:colId xmlns:a16="http://schemas.microsoft.com/office/drawing/2014/main" val="1282618790"/>
                    </a:ext>
                  </a:extLst>
                </a:gridCol>
                <a:gridCol w="583371">
                  <a:extLst>
                    <a:ext uri="{9D8B030D-6E8A-4147-A177-3AD203B41FA5}">
                      <a16:colId xmlns:a16="http://schemas.microsoft.com/office/drawing/2014/main" val="3314247799"/>
                    </a:ext>
                  </a:extLst>
                </a:gridCol>
                <a:gridCol w="760825">
                  <a:extLst>
                    <a:ext uri="{9D8B030D-6E8A-4147-A177-3AD203B41FA5}">
                      <a16:colId xmlns:a16="http://schemas.microsoft.com/office/drawing/2014/main" val="273063196"/>
                    </a:ext>
                  </a:extLst>
                </a:gridCol>
              </a:tblGrid>
              <a:tr h="333133">
                <a:tc>
                  <a:txBody>
                    <a:bodyPr/>
                    <a:lstStyle/>
                    <a:p>
                      <a:pPr algn="ctr"/>
                      <a:r>
                        <a:rPr lang="en-US" sz="1100" dirty="0">
                          <a:latin typeface="Objektiv Mk2"/>
                          <a:cs typeface="Objektiv Mk2" panose="020B0702020204020203" pitchFamily="34" charset="0"/>
                        </a:rPr>
                        <a:t>Daily Schedule</a:t>
                      </a:r>
                    </a:p>
                  </a:txBody>
                  <a:tcPr anchor="ctr">
                    <a:solidFill>
                      <a:schemeClr val="accent3">
                        <a:lumMod val="20000"/>
                        <a:lumOff val="80000"/>
                      </a:schemeClr>
                    </a:solidFill>
                  </a:tcPr>
                </a:tc>
                <a:tc>
                  <a:txBody>
                    <a:bodyPr/>
                    <a:lstStyle/>
                    <a:p>
                      <a:pPr algn="ctr"/>
                      <a:r>
                        <a:rPr lang="en-US" sz="1100" dirty="0">
                          <a:latin typeface="Objektiv Mk2"/>
                          <a:cs typeface="Objektiv Mk2" panose="020B0702020204020203" pitchFamily="34" charset="0"/>
                        </a:rPr>
                        <a:t>Activities</a:t>
                      </a:r>
                    </a:p>
                  </a:txBody>
                  <a:tcPr anchor="ctr">
                    <a:solidFill>
                      <a:schemeClr val="accent3">
                        <a:lumMod val="20000"/>
                        <a:lumOff val="80000"/>
                      </a:schemeClr>
                    </a:solidFill>
                  </a:tcPr>
                </a:tc>
                <a:tc>
                  <a:txBody>
                    <a:bodyPr/>
                    <a:lstStyle/>
                    <a:p>
                      <a:pPr algn="ctr"/>
                      <a:r>
                        <a:rPr lang="en-US" sz="1100" dirty="0">
                          <a:latin typeface="Objektiv Mk2"/>
                          <a:cs typeface="Objektiv Mk2" panose="020B0702020204020203" pitchFamily="34" charset="0"/>
                        </a:rPr>
                        <a:t>Tutorial</a:t>
                      </a:r>
                    </a:p>
                  </a:txBody>
                  <a:tcPr anchor="ctr">
                    <a:solidFill>
                      <a:schemeClr val="accent3">
                        <a:lumMod val="20000"/>
                        <a:lumOff val="80000"/>
                      </a:schemeClr>
                    </a:solidFill>
                  </a:tcPr>
                </a:tc>
                <a:tc>
                  <a:txBody>
                    <a:bodyPr/>
                    <a:lstStyle/>
                    <a:p>
                      <a:pPr algn="ctr"/>
                      <a:r>
                        <a:rPr lang="en-US" sz="1100" dirty="0">
                          <a:latin typeface="Objektiv Mk2"/>
                          <a:cs typeface="Objektiv Mk2" panose="020B0702020204020203" pitchFamily="34" charset="0"/>
                        </a:rPr>
                        <a:t>Mon</a:t>
                      </a:r>
                    </a:p>
                  </a:txBody>
                  <a:tcPr anchor="ctr">
                    <a:solidFill>
                      <a:schemeClr val="accent3">
                        <a:lumMod val="20000"/>
                        <a:lumOff val="80000"/>
                      </a:schemeClr>
                    </a:solidFill>
                  </a:tcPr>
                </a:tc>
                <a:tc>
                  <a:txBody>
                    <a:bodyPr/>
                    <a:lstStyle/>
                    <a:p>
                      <a:pPr algn="ctr"/>
                      <a:r>
                        <a:rPr lang="en-US" sz="1100" dirty="0">
                          <a:latin typeface="Objektiv Mk2"/>
                          <a:cs typeface="Objektiv Mk2" panose="020B0702020204020203" pitchFamily="34" charset="0"/>
                        </a:rPr>
                        <a:t>Tues</a:t>
                      </a:r>
                    </a:p>
                  </a:txBody>
                  <a:tcPr anchor="ctr">
                    <a:solidFill>
                      <a:schemeClr val="accent3">
                        <a:lumMod val="20000"/>
                        <a:lumOff val="80000"/>
                      </a:schemeClr>
                    </a:solidFill>
                  </a:tcPr>
                </a:tc>
                <a:tc>
                  <a:txBody>
                    <a:bodyPr/>
                    <a:lstStyle/>
                    <a:p>
                      <a:pPr algn="ctr"/>
                      <a:r>
                        <a:rPr lang="en-US" sz="1100" dirty="0">
                          <a:latin typeface="Objektiv Mk2"/>
                          <a:cs typeface="Objektiv Mk2" panose="020B0702020204020203" pitchFamily="34" charset="0"/>
                        </a:rPr>
                        <a:t>Wed </a:t>
                      </a:r>
                    </a:p>
                  </a:txBody>
                  <a:tcPr anchor="ctr">
                    <a:solidFill>
                      <a:schemeClr val="accent3">
                        <a:lumMod val="20000"/>
                        <a:lumOff val="80000"/>
                      </a:schemeClr>
                    </a:solidFill>
                  </a:tcPr>
                </a:tc>
                <a:tc>
                  <a:txBody>
                    <a:bodyPr/>
                    <a:lstStyle/>
                    <a:p>
                      <a:pPr algn="ctr"/>
                      <a:r>
                        <a:rPr lang="en-US" sz="1100" dirty="0">
                          <a:latin typeface="Objektiv Mk2"/>
                          <a:cs typeface="Objektiv Mk2" panose="020B0702020204020203" pitchFamily="34" charset="0"/>
                        </a:rPr>
                        <a:t>Thurs </a:t>
                      </a:r>
                    </a:p>
                  </a:txBody>
                  <a:tcPr anchor="ctr">
                    <a:solidFill>
                      <a:schemeClr val="accent3">
                        <a:lumMod val="20000"/>
                        <a:lumOff val="80000"/>
                      </a:schemeClr>
                    </a:solidFill>
                  </a:tcPr>
                </a:tc>
                <a:tc>
                  <a:txBody>
                    <a:bodyPr/>
                    <a:lstStyle/>
                    <a:p>
                      <a:pPr algn="ctr"/>
                      <a:r>
                        <a:rPr lang="en-US" sz="1100" dirty="0">
                          <a:latin typeface="Objektiv Mk2"/>
                          <a:cs typeface="Objektiv Mk2" panose="020B0702020204020203" pitchFamily="34" charset="0"/>
                        </a:rPr>
                        <a:t>Fri </a:t>
                      </a:r>
                    </a:p>
                  </a:txBody>
                  <a:tcPr anchor="ctr">
                    <a:solidFill>
                      <a:schemeClr val="accent3">
                        <a:lumMod val="20000"/>
                        <a:lumOff val="80000"/>
                      </a:schemeClr>
                    </a:solidFill>
                  </a:tcPr>
                </a:tc>
                <a:tc>
                  <a:txBody>
                    <a:bodyPr/>
                    <a:lstStyle/>
                    <a:p>
                      <a:pPr algn="ctr"/>
                      <a:r>
                        <a:rPr lang="en-US" sz="1100" dirty="0">
                          <a:latin typeface="Objektiv Mk2"/>
                          <a:cs typeface="Objektiv Mk2" panose="020B0702020204020203" pitchFamily="34" charset="0"/>
                        </a:rPr>
                        <a:t>Notes</a:t>
                      </a:r>
                    </a:p>
                  </a:txBody>
                  <a:tcPr anchor="ctr">
                    <a:solidFill>
                      <a:schemeClr val="accent3">
                        <a:lumMod val="20000"/>
                        <a:lumOff val="80000"/>
                      </a:schemeClr>
                    </a:solidFill>
                  </a:tcPr>
                </a:tc>
                <a:extLst>
                  <a:ext uri="{0D108BD9-81ED-4DB2-BD59-A6C34878D82A}">
                    <a16:rowId xmlns:a16="http://schemas.microsoft.com/office/drawing/2014/main" val="2135879666"/>
                  </a:ext>
                </a:extLst>
              </a:tr>
              <a:tr h="1319717">
                <a:tc>
                  <a:txBody>
                    <a:bodyPr/>
                    <a:lstStyle/>
                    <a:p>
                      <a:pPr algn="l"/>
                      <a:r>
                        <a:rPr lang="en-US" sz="1100" b="1" dirty="0">
                          <a:latin typeface="Objektiv Mk2"/>
                          <a:cs typeface="Objektiv Mk2" panose="020B0702020204020203" pitchFamily="34" charset="0"/>
                        </a:rPr>
                        <a:t>Dashboard Review</a:t>
                      </a:r>
                    </a:p>
                    <a:p>
                      <a:pPr algn="l"/>
                      <a:r>
                        <a:rPr lang="en-US" sz="1100" dirty="0">
                          <a:latin typeface="Objektiv Mk2"/>
                          <a:cs typeface="Objektiv Mk2" panose="020B0702020204020203" pitchFamily="34" charset="0"/>
                        </a:rPr>
                        <a:t>(15 minutes)</a:t>
                      </a:r>
                    </a:p>
                  </a:txBody>
                  <a:tcPr>
                    <a:solidFill>
                      <a:schemeClr val="accent1">
                        <a:lumMod val="40000"/>
                        <a:lumOff val="60000"/>
                      </a:schemeClr>
                    </a:solidFill>
                  </a:tcPr>
                </a:tc>
                <a:tc>
                  <a:txBody>
                    <a:bodyPr/>
                    <a:lstStyle/>
                    <a:p>
                      <a:pPr marL="171450" indent="-171450">
                        <a:buFont typeface="Arial" panose="020B0604020202020204" pitchFamily="34" charset="0"/>
                        <a:buChar char="•"/>
                      </a:pPr>
                      <a:r>
                        <a:rPr lang="en-US" sz="1100" dirty="0">
                          <a:latin typeface="Barlow"/>
                        </a:rPr>
                        <a:t>Review new contacts/leads, group accordingly, create a follow-up plan, and write down any notes</a:t>
                      </a:r>
                    </a:p>
                    <a:p>
                      <a:pPr marL="171450" indent="-171450">
                        <a:buFont typeface="Arial" panose="020B0604020202020204" pitchFamily="34" charset="0"/>
                        <a:buChar char="•"/>
                      </a:pPr>
                      <a:r>
                        <a:rPr lang="en-US" sz="1100" dirty="0">
                          <a:latin typeface="Barlow"/>
                        </a:rPr>
                        <a:t>Reach out to upcoming birthdays for the week</a:t>
                      </a:r>
                    </a:p>
                    <a:p>
                      <a:pPr marL="171450" indent="-171450">
                        <a:buFont typeface="Arial" panose="020B0604020202020204" pitchFamily="34" charset="0"/>
                        <a:buChar char="•"/>
                      </a:pPr>
                      <a:r>
                        <a:rPr lang="en-US" sz="1100" dirty="0">
                          <a:latin typeface="Barlow"/>
                        </a:rPr>
                        <a:t>Review activity stream/emails that have been opened</a:t>
                      </a:r>
                    </a:p>
                    <a:p>
                      <a:pPr marL="171450" indent="-171450">
                        <a:buFont typeface="Arial" panose="020B0604020202020204" pitchFamily="34" charset="0"/>
                        <a:buChar char="•"/>
                      </a:pPr>
                      <a:r>
                        <a:rPr lang="en-US" sz="1100" dirty="0">
                          <a:latin typeface="Barlow"/>
                        </a:rPr>
                        <a:t>Finish any outstanding tasks for the day</a:t>
                      </a:r>
                    </a:p>
                  </a:txBody>
                  <a:tcPr/>
                </a:tc>
                <a:tc>
                  <a:txBody>
                    <a:bodyPr/>
                    <a:lstStyle/>
                    <a:p>
                      <a:pPr marL="171450" indent="-171450">
                        <a:buFont typeface="Arial" panose="020B0604020202020204" pitchFamily="34" charset="0"/>
                        <a:buChar char="•"/>
                      </a:pPr>
                      <a:r>
                        <a:rPr lang="en-US" sz="1000" dirty="0">
                          <a:latin typeface="Barlow"/>
                          <a:cs typeface="Objektiv Mk2" panose="020B0702020204020203" pitchFamily="34" charset="0"/>
                          <a:hlinkClick r:id="rId5"/>
                        </a:rPr>
                        <a:t>Dashboard overview</a:t>
                      </a:r>
                    </a:p>
                    <a:p>
                      <a:pPr marL="171450" indent="-171450">
                        <a:buFont typeface="Arial" panose="020B0604020202020204" pitchFamily="34" charset="0"/>
                        <a:buChar char="•"/>
                      </a:pPr>
                      <a:r>
                        <a:rPr lang="en-US" sz="1000" dirty="0">
                          <a:latin typeface="Barlow"/>
                          <a:cs typeface="Objektiv Mk2" panose="020B0702020204020203" pitchFamily="34" charset="0"/>
                          <a:hlinkClick r:id="rId6"/>
                        </a:rPr>
                        <a:t>Contact record deep dive</a:t>
                      </a:r>
                    </a:p>
                    <a:p>
                      <a:pPr marL="171450" lvl="0" indent="-171450">
                        <a:buFont typeface="Arial" panose="020B0604020202020204" pitchFamily="34" charset="0"/>
                        <a:buChar char="•"/>
                      </a:pPr>
                      <a:r>
                        <a:rPr lang="en-US" sz="1000" dirty="0">
                          <a:latin typeface="Barlow"/>
                          <a:cs typeface="Objektiv Mk2" panose="020B0702020204020203" pitchFamily="34" charset="0"/>
                          <a:hlinkClick r:id="rId7"/>
                        </a:rPr>
                        <a:t>Contact management</a:t>
                      </a:r>
                    </a:p>
                    <a:p>
                      <a:pPr marL="171450" indent="-171450">
                        <a:buFont typeface="Arial" panose="020B0604020202020204" pitchFamily="34" charset="0"/>
                        <a:buChar char="•"/>
                      </a:pPr>
                      <a:r>
                        <a:rPr lang="en-US" sz="1000" dirty="0">
                          <a:latin typeface="Barlow"/>
                          <a:cs typeface="Objektiv Mk2" panose="020B0702020204020203" pitchFamily="34" charset="0"/>
                          <a:hlinkClick r:id="rId8"/>
                        </a:rPr>
                        <a:t>Managing groups</a:t>
                      </a:r>
                    </a:p>
                    <a:p>
                      <a:pPr marL="171450" lvl="0" indent="-171450">
                        <a:buFont typeface="Arial" panose="020B0604020202020204" pitchFamily="34" charset="0"/>
                        <a:buChar char="•"/>
                      </a:pPr>
                      <a:r>
                        <a:rPr lang="en-US" sz="1000" dirty="0">
                          <a:latin typeface="Barlow"/>
                          <a:cs typeface="Objektiv Mk2" panose="020B0702020204020203" pitchFamily="34" charset="0"/>
                          <a:hlinkClick r:id="rId9"/>
                        </a:rPr>
                        <a:t>Reviewing your activity stream</a:t>
                      </a:r>
                    </a:p>
                    <a:p>
                      <a:pPr marL="171450" lvl="0" indent="-171450">
                        <a:buFont typeface="Arial" panose="020B0604020202020204" pitchFamily="34" charset="0"/>
                        <a:buChar char="•"/>
                      </a:pPr>
                      <a:r>
                        <a:rPr lang="en-US" sz="1000" dirty="0">
                          <a:latin typeface="Barlow"/>
                          <a:cs typeface="Objektiv Mk2" panose="020B0702020204020203" pitchFamily="34" charset="0"/>
                          <a:hlinkClick r:id="rId10"/>
                        </a:rPr>
                        <a:t>Client birthdays</a:t>
                      </a:r>
                    </a:p>
                  </a:txBody>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endParaRPr lang="en-US" sz="1050" b="0" i="0" kern="100">
                        <a:solidFill>
                          <a:schemeClr val="tx1"/>
                        </a:solidFill>
                        <a:effectLst/>
                        <a:latin typeface="Aptos Light" panose="020B0004020202020204" pitchFamily="34" charset="0"/>
                        <a:ea typeface="Aptos" panose="020B0004020202020204" pitchFamily="34" charset="0"/>
                        <a:cs typeface="Times New Roman" panose="02020603050405020304" pitchFamily="18" charset="0"/>
                      </a:endParaRPr>
                    </a:p>
                  </a:txBody>
                  <a:tcPr marL="88751" marR="88751" marT="0" marB="0" anchor="ctr"/>
                </a:tc>
                <a:extLst>
                  <a:ext uri="{0D108BD9-81ED-4DB2-BD59-A6C34878D82A}">
                    <a16:rowId xmlns:a16="http://schemas.microsoft.com/office/drawing/2014/main" val="2303822843"/>
                  </a:ext>
                </a:extLst>
              </a:tr>
              <a:tr h="858460">
                <a:tc>
                  <a:txBody>
                    <a:bodyPr/>
                    <a:lstStyle/>
                    <a:p>
                      <a:pPr marL="0" algn="l" defTabSz="1005840" rtl="0" eaLnBrk="1" latinLnBrk="0" hangingPunct="1"/>
                      <a:r>
                        <a:rPr lang="en-US" sz="1100" b="1" kern="1200" dirty="0">
                          <a:solidFill>
                            <a:schemeClr val="tx1"/>
                          </a:solidFill>
                          <a:latin typeface="Objektiv Mk2"/>
                          <a:ea typeface="+mn-ea"/>
                          <a:cs typeface="Objektiv Mk2" panose="020B0702020204020203" pitchFamily="34" charset="0"/>
                        </a:rPr>
                        <a:t>Pre-Approval Follow-Ups</a:t>
                      </a:r>
                    </a:p>
                    <a:p>
                      <a:pPr marL="0" algn="l" defTabSz="1005840" rtl="0" eaLnBrk="1" latinLnBrk="0" hangingPunct="1"/>
                      <a:r>
                        <a:rPr lang="en-US" sz="1100" b="0" kern="1200" dirty="0">
                          <a:solidFill>
                            <a:schemeClr val="tx1"/>
                          </a:solidFill>
                          <a:latin typeface="Objektiv Mk2"/>
                          <a:ea typeface="+mn-ea"/>
                          <a:cs typeface="Objektiv Mk2" panose="020B0702020204020203" pitchFamily="34" charset="0"/>
                        </a:rPr>
                        <a:t>(30 minutes)</a:t>
                      </a:r>
                    </a:p>
                  </a:txBody>
                  <a:tcPr>
                    <a:solidFill>
                      <a:schemeClr val="accent1">
                        <a:lumMod val="40000"/>
                        <a:lumOff val="60000"/>
                      </a:schemeClr>
                    </a:solidFill>
                  </a:tcPr>
                </a:tc>
                <a:tc>
                  <a:txBody>
                    <a:bodyPr/>
                    <a:lstStyle/>
                    <a:p>
                      <a:pPr marL="171450" indent="-171450">
                        <a:buFont typeface="Arial" panose="020B0604020202020204" pitchFamily="34" charset="0"/>
                        <a:buChar char="•"/>
                      </a:pPr>
                      <a:r>
                        <a:rPr lang="en-US" sz="1100" dirty="0">
                          <a:latin typeface="Barlow"/>
                        </a:rPr>
                        <a:t>Follow-up with expiring pre-approvals </a:t>
                      </a:r>
                    </a:p>
                    <a:p>
                      <a:pPr marL="171450" indent="-171450">
                        <a:buFont typeface="Arial" panose="020B0604020202020204" pitchFamily="34" charset="0"/>
                        <a:buChar char="•"/>
                      </a:pPr>
                      <a:r>
                        <a:rPr lang="en-US" sz="1100" dirty="0">
                          <a:latin typeface="Barlow"/>
                        </a:rPr>
                        <a:t>Touch base with any clients who are pre-approved but haven’t found a home yet</a:t>
                      </a:r>
                    </a:p>
                    <a:p>
                      <a:pPr marL="171450" indent="-171450">
                        <a:buFont typeface="Arial" panose="020B0604020202020204" pitchFamily="34" charset="0"/>
                        <a:buChar char="•"/>
                      </a:pPr>
                      <a:r>
                        <a:rPr lang="en-US" sz="1100" dirty="0">
                          <a:latin typeface="Barlow"/>
                        </a:rPr>
                        <a:t>Create a repeatable playbook for staying on top of your pre-approved clients</a:t>
                      </a:r>
                    </a:p>
                  </a:txBody>
                  <a:tcPr/>
                </a:tc>
                <a:tc>
                  <a:txBody>
                    <a:bodyPr/>
                    <a:lstStyle/>
                    <a:p>
                      <a:pPr marL="171450" indent="-171450">
                        <a:buFont typeface="Arial" panose="020B0604020202020204" pitchFamily="34" charset="0"/>
                        <a:buChar char="•"/>
                      </a:pPr>
                      <a:r>
                        <a:rPr lang="en-US" sz="1000" dirty="0">
                          <a:latin typeface="Barlow"/>
                          <a:hlinkClick r:id="rId11"/>
                        </a:rPr>
                        <a:t>Pre-approval playbook</a:t>
                      </a:r>
                    </a:p>
                  </a:txBody>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endParaRPr lang="en-US" sz="1050" b="0" i="0" kern="100">
                        <a:solidFill>
                          <a:schemeClr val="tx1"/>
                        </a:solidFill>
                        <a:effectLst/>
                        <a:latin typeface="Aptos Light" panose="020B0004020202020204" pitchFamily="34" charset="0"/>
                        <a:ea typeface="Aptos" panose="020B0004020202020204" pitchFamily="34" charset="0"/>
                        <a:cs typeface="Times New Roman" panose="02020603050405020304" pitchFamily="18" charset="0"/>
                      </a:endParaRPr>
                    </a:p>
                  </a:txBody>
                  <a:tcPr marL="88751" marR="88751" marT="0" marB="0" anchor="ctr"/>
                </a:tc>
                <a:extLst>
                  <a:ext uri="{0D108BD9-81ED-4DB2-BD59-A6C34878D82A}">
                    <a16:rowId xmlns:a16="http://schemas.microsoft.com/office/drawing/2014/main" val="242451366"/>
                  </a:ext>
                </a:extLst>
              </a:tr>
              <a:tr h="858460">
                <a:tc>
                  <a:txBody>
                    <a:bodyPr/>
                    <a:lstStyle/>
                    <a:p>
                      <a:r>
                        <a:rPr lang="en-US" sz="1100" b="1" dirty="0">
                          <a:latin typeface="Objektiv Mk2"/>
                          <a:cs typeface="Objektiv Mk2" panose="020B0702020204020203" pitchFamily="34" charset="0"/>
                        </a:rPr>
                        <a:t>Referral Partners</a:t>
                      </a:r>
                    </a:p>
                  </a:txBody>
                  <a:tcPr>
                    <a:solidFill>
                      <a:schemeClr val="accent1">
                        <a:lumMod val="40000"/>
                        <a:lumOff val="60000"/>
                      </a:schemeClr>
                    </a:solidFill>
                  </a:tcPr>
                </a:tc>
                <a:tc>
                  <a:txBody>
                    <a:bodyPr/>
                    <a:lstStyle/>
                    <a:p>
                      <a:pPr marL="171450" indent="-171450">
                        <a:buFont typeface="Arial" panose="020B0604020202020204" pitchFamily="34" charset="0"/>
                        <a:buChar char="•"/>
                      </a:pPr>
                      <a:r>
                        <a:rPr lang="en-US" sz="1100" dirty="0">
                          <a:latin typeface="Barlow"/>
                        </a:rPr>
                        <a:t>Create resources for your agents' new listings </a:t>
                      </a:r>
                    </a:p>
                    <a:p>
                      <a:pPr marL="171450" indent="-171450">
                        <a:buFont typeface="Arial" panose="020B0604020202020204" pitchFamily="34" charset="0"/>
                        <a:buChar char="•"/>
                      </a:pPr>
                      <a:r>
                        <a:rPr lang="en-US" sz="1100" dirty="0">
                          <a:latin typeface="Barlow"/>
                        </a:rPr>
                        <a:t>Make 2-3 agent calls (prospective or current agents) and log outcomes</a:t>
                      </a:r>
                    </a:p>
                    <a:p>
                      <a:pPr marL="171450" indent="-171450">
                        <a:buFont typeface="Arial" panose="020B0604020202020204" pitchFamily="34" charset="0"/>
                        <a:buChar char="•"/>
                      </a:pPr>
                      <a:r>
                        <a:rPr lang="en-US" sz="1100" dirty="0">
                          <a:latin typeface="Barlow"/>
                        </a:rPr>
                        <a:t>Invite 1 new co-marketing partner per week</a:t>
                      </a:r>
                    </a:p>
                  </a:txBody>
                  <a:tcPr/>
                </a:tc>
                <a:tc>
                  <a:txBody>
                    <a:bodyPr/>
                    <a:lstStyle/>
                    <a:p>
                      <a:pPr marL="171450" indent="-171450">
                        <a:buFont typeface="Arial" panose="020B0604020202020204" pitchFamily="34" charset="0"/>
                        <a:buChar char="•"/>
                      </a:pPr>
                      <a:r>
                        <a:rPr lang="en-US" sz="1000" dirty="0">
                          <a:latin typeface="Barlow"/>
                          <a:hlinkClick r:id="rId12"/>
                        </a:rPr>
                        <a:t>Support agent listings</a:t>
                      </a:r>
                    </a:p>
                    <a:p>
                      <a:pPr marL="171450" lvl="0" indent="-171450">
                        <a:buFont typeface="Arial" panose="020B0604020202020204" pitchFamily="34" charset="0"/>
                        <a:buChar char="•"/>
                      </a:pPr>
                      <a:r>
                        <a:rPr lang="en-US" sz="1000" dirty="0">
                          <a:latin typeface="Barlow"/>
                          <a:hlinkClick r:id="rId13"/>
                        </a:rPr>
                        <a:t>Tracking agent relationships</a:t>
                      </a:r>
                    </a:p>
                    <a:p>
                      <a:pPr marL="171450" lvl="0" indent="-171450">
                        <a:buFont typeface="Arial" panose="020B0604020202020204" pitchFamily="34" charset="0"/>
                        <a:buChar char="•"/>
                      </a:pPr>
                      <a:r>
                        <a:rPr lang="en-US" sz="1000" dirty="0">
                          <a:latin typeface="Barlow"/>
                          <a:hlinkClick r:id="rId14"/>
                        </a:rPr>
                        <a:t>Send CMP invite</a:t>
                      </a:r>
                    </a:p>
                  </a:txBody>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tc>
                <a:tc>
                  <a:txBody>
                    <a:bodyPr/>
                    <a:lstStyle/>
                    <a:p>
                      <a:pPr marL="171450" marR="0" indent="-171450" algn="ctr">
                        <a:spcBef>
                          <a:spcPts val="0"/>
                        </a:spcBef>
                        <a:spcAft>
                          <a:spcPts val="0"/>
                        </a:spcAft>
                        <a:buFont typeface="Wingdings" pitchFamily="2" charset="2"/>
                        <a:buChar char="q"/>
                      </a:pPr>
                      <a:endParaRPr lang="en-US" sz="1050" b="0" i="0" kern="100" dirty="0">
                        <a:solidFill>
                          <a:schemeClr val="tx1"/>
                        </a:solidFill>
                        <a:effectLst/>
                        <a:latin typeface="Aptos Light" panose="020B0004020202020204" pitchFamily="34" charset="0"/>
                        <a:ea typeface="Aptos" panose="020B0004020202020204" pitchFamily="34" charset="0"/>
                        <a:cs typeface="Times New Roman" panose="02020603050405020304" pitchFamily="18" charset="0"/>
                      </a:endParaRPr>
                    </a:p>
                  </a:txBody>
                  <a:tcPr marL="88751" marR="88751" marT="0" marB="0" anchor="ctr"/>
                </a:tc>
                <a:extLst>
                  <a:ext uri="{0D108BD9-81ED-4DB2-BD59-A6C34878D82A}">
                    <a16:rowId xmlns:a16="http://schemas.microsoft.com/office/drawing/2014/main" val="1286423034"/>
                  </a:ext>
                </a:extLst>
              </a:tr>
              <a:tr h="397197">
                <a:tc>
                  <a:txBody>
                    <a:bodyPr/>
                    <a:lstStyle/>
                    <a:p>
                      <a:pPr algn="ctr"/>
                      <a:r>
                        <a:rPr lang="en-US" sz="1100" dirty="0">
                          <a:latin typeface="Objektiv Mk2"/>
                          <a:cs typeface="Objektiv Mk2" panose="020B0702020204020203" pitchFamily="34" charset="0"/>
                        </a:rPr>
                        <a:t>Monthly Marketing</a:t>
                      </a:r>
                    </a:p>
                  </a:txBody>
                  <a:tcPr anchor="ctr">
                    <a:solidFill>
                      <a:schemeClr val="bg2"/>
                    </a:solidFill>
                  </a:tcPr>
                </a:tc>
                <a:tc>
                  <a:txBody>
                    <a:bodyPr/>
                    <a:lstStyle/>
                    <a:p>
                      <a:pPr algn="ctr"/>
                      <a:r>
                        <a:rPr lang="en-US" sz="1100" kern="1200" dirty="0">
                          <a:solidFill>
                            <a:schemeClr val="tx1"/>
                          </a:solidFill>
                          <a:latin typeface="Objektiv Mk2"/>
                          <a:ea typeface="+mn-ea"/>
                          <a:cs typeface="Objektiv Mk2" panose="020B0702020204020203" pitchFamily="34" charset="0"/>
                        </a:rPr>
                        <a:t>Activities</a:t>
                      </a:r>
                    </a:p>
                  </a:txBody>
                  <a:tcPr anchor="ctr">
                    <a:solidFill>
                      <a:schemeClr val="bg2"/>
                    </a:solidFill>
                  </a:tcPr>
                </a:tc>
                <a:tc>
                  <a:txBody>
                    <a:bodyPr/>
                    <a:lstStyle/>
                    <a:p>
                      <a:pPr algn="ctr"/>
                      <a:r>
                        <a:rPr lang="en-US" sz="1100" dirty="0">
                          <a:latin typeface="Objektiv Mk2"/>
                          <a:cs typeface="Objektiv Mk2" panose="020B0702020204020203" pitchFamily="34" charset="0"/>
                        </a:rPr>
                        <a:t>Tutorial</a:t>
                      </a:r>
                    </a:p>
                  </a:txBody>
                  <a:tcPr anchor="ctr">
                    <a:solidFill>
                      <a:schemeClr val="bg2"/>
                    </a:solidFill>
                  </a:tcPr>
                </a:tc>
                <a:tc>
                  <a:txBody>
                    <a:bodyPr/>
                    <a:lstStyle/>
                    <a:p>
                      <a:pPr algn="ctr"/>
                      <a:r>
                        <a:rPr lang="en-US" sz="1100" dirty="0">
                          <a:latin typeface="Objektiv Mk2"/>
                          <a:cs typeface="Objektiv Mk2" panose="020B0702020204020203" pitchFamily="34" charset="0"/>
                        </a:rPr>
                        <a:t>Wk. 1</a:t>
                      </a:r>
                    </a:p>
                  </a:txBody>
                  <a:tcPr anchor="ctr">
                    <a:solidFill>
                      <a:schemeClr val="bg2"/>
                    </a:solidFill>
                  </a:tcPr>
                </a:tc>
                <a:tc>
                  <a:txBody>
                    <a:bodyPr/>
                    <a:lstStyle/>
                    <a:p>
                      <a:pPr algn="ctr"/>
                      <a:r>
                        <a:rPr lang="en-US" sz="1100" dirty="0">
                          <a:latin typeface="Objektiv Mk2"/>
                          <a:cs typeface="Objektiv Mk2" panose="020B0702020204020203" pitchFamily="34" charset="0"/>
                        </a:rPr>
                        <a:t>Wk. 2</a:t>
                      </a:r>
                    </a:p>
                  </a:txBody>
                  <a:tcPr anchor="ctr">
                    <a:solidFill>
                      <a:schemeClr val="bg2"/>
                    </a:solidFill>
                  </a:tcPr>
                </a:tc>
                <a:tc>
                  <a:txBody>
                    <a:bodyPr/>
                    <a:lstStyle/>
                    <a:p>
                      <a:pPr lvl="0" algn="ctr">
                        <a:lnSpc>
                          <a:spcPct val="100000"/>
                        </a:lnSpc>
                        <a:spcBef>
                          <a:spcPts val="0"/>
                        </a:spcBef>
                        <a:spcAft>
                          <a:spcPts val="0"/>
                        </a:spcAft>
                        <a:buNone/>
                      </a:pPr>
                      <a:r>
                        <a:rPr lang="en-US" sz="1200" b="0" i="0" u="none" strike="noStrike" noProof="0" dirty="0">
                          <a:solidFill>
                            <a:srgbClr val="000000"/>
                          </a:solidFill>
                          <a:latin typeface="Objektiv Mk2"/>
                        </a:rPr>
                        <a:t>Wk. 3</a:t>
                      </a:r>
                    </a:p>
                  </a:txBody>
                  <a:tcPr anchor="ctr">
                    <a:solidFill>
                      <a:schemeClr val="bg2"/>
                    </a:solidFill>
                  </a:tcPr>
                </a:tc>
                <a:tc>
                  <a:txBody>
                    <a:bodyPr/>
                    <a:lstStyle/>
                    <a:p>
                      <a:pPr algn="ctr"/>
                      <a:r>
                        <a:rPr lang="en-US" sz="1100" dirty="0">
                          <a:latin typeface="Objektiv Mk2"/>
                          <a:cs typeface="Objektiv Mk2" panose="020B0702020204020203" pitchFamily="34" charset="0"/>
                        </a:rPr>
                        <a:t>Wk. 4</a:t>
                      </a:r>
                    </a:p>
                  </a:txBody>
                  <a:tcPr anchor="ctr">
                    <a:solidFill>
                      <a:schemeClr val="bg2"/>
                    </a:solidFill>
                  </a:tcPr>
                </a:tc>
                <a:tc>
                  <a:txBody>
                    <a:bodyPr/>
                    <a:lstStyle/>
                    <a:p>
                      <a:pPr algn="ctr"/>
                      <a:r>
                        <a:rPr lang="en-US" sz="1100" dirty="0">
                          <a:latin typeface="Objektiv Mk2"/>
                          <a:cs typeface="Objektiv Mk2" panose="020B0702020204020203" pitchFamily="34" charset="0"/>
                        </a:rPr>
                        <a:t>Wk.5</a:t>
                      </a:r>
                    </a:p>
                  </a:txBody>
                  <a:tcPr anchor="ctr">
                    <a:solidFill>
                      <a:schemeClr val="bg2"/>
                    </a:solidFill>
                  </a:tcPr>
                </a:tc>
                <a:tc>
                  <a:txBody>
                    <a:bodyPr/>
                    <a:lstStyle/>
                    <a:p>
                      <a:pPr algn="ctr"/>
                      <a:r>
                        <a:rPr lang="en-US" sz="1100" dirty="0">
                          <a:latin typeface="Objektiv Mk2"/>
                          <a:cs typeface="Objektiv Mk2" panose="020B0702020204020203" pitchFamily="34" charset="0"/>
                        </a:rPr>
                        <a:t>Notes</a:t>
                      </a:r>
                    </a:p>
                  </a:txBody>
                  <a:tcPr anchor="ctr">
                    <a:solidFill>
                      <a:schemeClr val="bg2"/>
                    </a:solidFill>
                  </a:tcPr>
                </a:tc>
                <a:extLst>
                  <a:ext uri="{0D108BD9-81ED-4DB2-BD59-A6C34878D82A}">
                    <a16:rowId xmlns:a16="http://schemas.microsoft.com/office/drawing/2014/main" val="400073344"/>
                  </a:ext>
                </a:extLst>
              </a:tr>
              <a:tr h="858460">
                <a:tc>
                  <a:txBody>
                    <a:bodyPr/>
                    <a:lstStyle/>
                    <a:p>
                      <a:pPr algn="l"/>
                      <a:r>
                        <a:rPr lang="en-US" sz="1100" b="1" dirty="0">
                          <a:latin typeface="Objektiv Mk2"/>
                          <a:cs typeface="Objektiv Mk2" panose="020B0702020204020203" pitchFamily="34" charset="0"/>
                        </a:rPr>
                        <a:t>Weekly Database Email </a:t>
                      </a:r>
                      <a:endParaRPr lang="en-US" sz="1100" dirty="0">
                        <a:latin typeface="Objektiv Mk2"/>
                        <a:cs typeface="Objektiv Mk2" panose="020B0702020204020203" pitchFamily="34" charset="0"/>
                      </a:endParaRPr>
                    </a:p>
                  </a:txBody>
                  <a:tcPr>
                    <a:solidFill>
                      <a:schemeClr val="accent1">
                        <a:lumMod val="40000"/>
                        <a:lumOff val="60000"/>
                      </a:schemeClr>
                    </a:solidFill>
                  </a:tcPr>
                </a:tc>
                <a:tc>
                  <a:txBody>
                    <a:bodyPr/>
                    <a:lstStyle/>
                    <a:p>
                      <a:pPr marL="171450" indent="-171450">
                        <a:buFont typeface="Arial" panose="020B0604020202020204" pitchFamily="34" charset="0"/>
                        <a:buChar char="•"/>
                      </a:pPr>
                      <a:r>
                        <a:rPr lang="en-US" sz="1100" dirty="0">
                          <a:latin typeface="Barlow"/>
                        </a:rPr>
                        <a:t>Send three emails a month to different parts of your database: </a:t>
                      </a:r>
                    </a:p>
                    <a:p>
                      <a:pPr marL="674370" lvl="1" indent="-171450">
                        <a:buFont typeface="Arial" panose="020B0604020202020204" pitchFamily="34" charset="0"/>
                        <a:buChar char="•"/>
                      </a:pPr>
                      <a:r>
                        <a:rPr lang="en-US" sz="1100" dirty="0">
                          <a:latin typeface="Barlow"/>
                        </a:rPr>
                        <a:t>Leads/prospects </a:t>
                      </a:r>
                    </a:p>
                    <a:p>
                      <a:pPr marL="674370" lvl="1" indent="-171450">
                        <a:buFont typeface="Arial" panose="020B0604020202020204" pitchFamily="34" charset="0"/>
                        <a:buChar char="•"/>
                      </a:pPr>
                      <a:r>
                        <a:rPr lang="en-US" sz="1100" dirty="0">
                          <a:latin typeface="Barlow"/>
                        </a:rPr>
                        <a:t>Past clients </a:t>
                      </a:r>
                    </a:p>
                    <a:p>
                      <a:pPr marL="674370" lvl="1" indent="-171450">
                        <a:buFont typeface="Arial" panose="020B0604020202020204" pitchFamily="34" charset="0"/>
                        <a:buChar char="•"/>
                      </a:pPr>
                      <a:r>
                        <a:rPr lang="en-US" sz="1100" dirty="0">
                          <a:latin typeface="Barlow"/>
                        </a:rPr>
                        <a:t>Agents or partners </a:t>
                      </a:r>
                    </a:p>
                  </a:txBody>
                  <a:tcPr>
                    <a:noFill/>
                  </a:tcPr>
                </a:tc>
                <a:tc>
                  <a:txBody>
                    <a:bodyPr/>
                    <a:lstStyle/>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sng" kern="100" dirty="0">
                          <a:solidFill>
                            <a:schemeClr val="tx1"/>
                          </a:solidFill>
                          <a:effectLst/>
                          <a:latin typeface="Barlow"/>
                          <a:ea typeface="Aptos" panose="020B0004020202020204" pitchFamily="34" charset="0"/>
                          <a:cs typeface="Times New Roman"/>
                          <a:hlinkClick r:id="rId15"/>
                        </a:rPr>
                        <a:t>Agent email</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Barlow"/>
                          <a:cs typeface="Objektiv Mk2" panose="020B0702020204020203" pitchFamily="34" charset="0"/>
                          <a:hlinkClick r:id="rId8"/>
                        </a:rPr>
                        <a:t>Managing groups</a:t>
                      </a:r>
                    </a:p>
                    <a:p>
                      <a:pPr marL="171450" marR="0" lvl="0" indent="-171450" algn="l">
                        <a:lnSpc>
                          <a:spcPct val="100000"/>
                        </a:lnSpc>
                        <a:spcBef>
                          <a:spcPts val="0"/>
                        </a:spcBef>
                        <a:spcAft>
                          <a:spcPts val="0"/>
                        </a:spcAft>
                        <a:buClrTx/>
                        <a:buSzTx/>
                        <a:buFont typeface="Arial" panose="020B0604020202020204" pitchFamily="34" charset="0"/>
                        <a:buChar char="•"/>
                      </a:pPr>
                      <a:r>
                        <a:rPr lang="en-US" sz="1000" dirty="0">
                          <a:latin typeface="Barlow"/>
                          <a:cs typeface="Objektiv Mk2" panose="020B0702020204020203" pitchFamily="34" charset="0"/>
                          <a:hlinkClick r:id="rId16"/>
                        </a:rPr>
                        <a:t>Creating pipeline views</a:t>
                      </a:r>
                    </a:p>
                  </a:txBody>
                  <a:tcP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endParaRPr lang="en-US" sz="1050" b="0" i="0" kern="100">
                        <a:solidFill>
                          <a:schemeClr val="tx1"/>
                        </a:solidFill>
                        <a:effectLst/>
                        <a:latin typeface="Aptos Light" panose="020B0004020202020204" pitchFamily="34" charset="0"/>
                        <a:ea typeface="Aptos" panose="020B0004020202020204" pitchFamily="34" charset="0"/>
                        <a:cs typeface="Times New Roman" panose="02020603050405020304" pitchFamily="18" charset="0"/>
                      </a:endParaRPr>
                    </a:p>
                  </a:txBody>
                  <a:tcPr marL="88751" marR="88751" marT="0" marB="0" anchor="ctr">
                    <a:noFill/>
                  </a:tcPr>
                </a:tc>
                <a:extLst>
                  <a:ext uri="{0D108BD9-81ED-4DB2-BD59-A6C34878D82A}">
                    <a16:rowId xmlns:a16="http://schemas.microsoft.com/office/drawing/2014/main" val="2201436899"/>
                  </a:ext>
                </a:extLst>
              </a:tr>
              <a:tr h="435636">
                <a:tc>
                  <a:txBody>
                    <a:bodyPr/>
                    <a:lstStyle/>
                    <a:p>
                      <a:r>
                        <a:rPr lang="en-US" sz="1100" b="1" kern="1200" dirty="0">
                          <a:solidFill>
                            <a:schemeClr val="tx1"/>
                          </a:solidFill>
                          <a:latin typeface="Objektiv Mk2"/>
                          <a:ea typeface="+mn-ea"/>
                          <a:cs typeface="Objektiv Mk2" panose="020B0702020204020203" pitchFamily="34" charset="0"/>
                        </a:rPr>
                        <a:t>Social Media</a:t>
                      </a:r>
                    </a:p>
                  </a:txBody>
                  <a:tcPr>
                    <a:solidFill>
                      <a:schemeClr val="accent1">
                        <a:lumMod val="40000"/>
                        <a:lumOff val="60000"/>
                      </a:schemeClr>
                    </a:solidFill>
                  </a:tcPr>
                </a:tc>
                <a:tc>
                  <a:txBody>
                    <a:bodyPr/>
                    <a:lstStyle/>
                    <a:p>
                      <a:pPr marL="171450" indent="-171450">
                        <a:buFont typeface="Arial" panose="020B0604020202020204" pitchFamily="34" charset="0"/>
                        <a:buChar char="•"/>
                      </a:pPr>
                      <a:r>
                        <a:rPr lang="en-US" sz="1100" dirty="0">
                          <a:latin typeface="Barlow"/>
                        </a:rPr>
                        <a:t>Schedule 3-4 social media posts for the month</a:t>
                      </a:r>
                    </a:p>
                  </a:txBody>
                  <a:tcPr>
                    <a:noFill/>
                  </a:tcPr>
                </a:tc>
                <a:tc>
                  <a:txBody>
                    <a:bodyPr/>
                    <a:lstStyle/>
                    <a:p>
                      <a:pPr marL="171450" indent="-171450">
                        <a:buFont typeface="Arial" panose="020B0604020202020204" pitchFamily="34" charset="0"/>
                        <a:buChar char="•"/>
                      </a:pPr>
                      <a:r>
                        <a:rPr lang="en-US" sz="1000" dirty="0">
                          <a:latin typeface="Barlow"/>
                          <a:hlinkClick r:id="rId17"/>
                        </a:rPr>
                        <a:t>Schedule social media posts</a:t>
                      </a:r>
                    </a:p>
                    <a:p>
                      <a:pPr marL="171450" lvl="0" indent="-171450">
                        <a:buFont typeface="Arial" panose="020B0604020202020204" pitchFamily="34" charset="0"/>
                        <a:buChar char="•"/>
                      </a:pPr>
                      <a:r>
                        <a:rPr lang="en-US" sz="1000" dirty="0">
                          <a:latin typeface="Barlow"/>
                          <a:hlinkClick r:id="rId18"/>
                        </a:rPr>
                        <a:t>MLS listing social posts</a:t>
                      </a:r>
                    </a:p>
                  </a:txBody>
                  <a:tcP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endParaRPr lang="en-US" sz="1050" b="0" i="0" kern="100">
                        <a:solidFill>
                          <a:schemeClr val="tx1"/>
                        </a:solidFill>
                        <a:effectLst/>
                        <a:latin typeface="Aptos Light" panose="020B0004020202020204" pitchFamily="34" charset="0"/>
                        <a:ea typeface="Aptos" panose="020B0004020202020204" pitchFamily="34" charset="0"/>
                        <a:cs typeface="Times New Roman" panose="02020603050405020304" pitchFamily="18" charset="0"/>
                      </a:endParaRPr>
                    </a:p>
                  </a:txBody>
                  <a:tcPr marL="88751" marR="88751" marT="0" marB="0" anchor="ctr">
                    <a:noFill/>
                  </a:tcPr>
                </a:tc>
                <a:extLst>
                  <a:ext uri="{0D108BD9-81ED-4DB2-BD59-A6C34878D82A}">
                    <a16:rowId xmlns:a16="http://schemas.microsoft.com/office/drawing/2014/main" val="319623441"/>
                  </a:ext>
                </a:extLst>
              </a:tr>
              <a:tr h="657015">
                <a:tc>
                  <a:txBody>
                    <a:bodyPr/>
                    <a:lstStyle/>
                    <a:p>
                      <a:r>
                        <a:rPr lang="en-US" sz="1100" b="1" dirty="0">
                          <a:latin typeface="Objektiv Mk2"/>
                          <a:cs typeface="Objektiv Mk2" panose="020B0702020204020203" pitchFamily="34" charset="0"/>
                        </a:rPr>
                        <a:t>Referral Partners</a:t>
                      </a:r>
                    </a:p>
                  </a:txBody>
                  <a:tcPr>
                    <a:solidFill>
                      <a:schemeClr val="accent1">
                        <a:lumMod val="40000"/>
                        <a:lumOff val="60000"/>
                      </a:schemeClr>
                    </a:solidFill>
                  </a:tcPr>
                </a:tc>
                <a:tc>
                  <a:txBody>
                    <a:bodyPr/>
                    <a:lstStyle/>
                    <a:p>
                      <a:pPr marL="171450" indent="-171450">
                        <a:buFont typeface="Arial" panose="020B0604020202020204" pitchFamily="34" charset="0"/>
                        <a:buChar char="•"/>
                      </a:pPr>
                      <a:r>
                        <a:rPr lang="en-US" sz="1100" dirty="0">
                          <a:latin typeface="Barlow"/>
                        </a:rPr>
                        <a:t>Set up 2-3 face-to-face agent meetings this month</a:t>
                      </a:r>
                    </a:p>
                  </a:txBody>
                  <a:tcPr>
                    <a:noFill/>
                  </a:tcPr>
                </a:tc>
                <a:tc>
                  <a:txBody>
                    <a:bodyPr/>
                    <a:lstStyle/>
                    <a:p>
                      <a:pPr marL="171450" indent="-171450">
                        <a:buFont typeface="Arial" panose="020B0604020202020204" pitchFamily="34" charset="0"/>
                        <a:buChar char="•"/>
                      </a:pPr>
                      <a:r>
                        <a:rPr lang="en-US" sz="1000" dirty="0">
                          <a:latin typeface="Barlow"/>
                          <a:hlinkClick r:id="rId19"/>
                        </a:rPr>
                        <a:t>Agent meetings</a:t>
                      </a:r>
                    </a:p>
                  </a:txBody>
                  <a:tcP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r>
                        <a:rPr lang="en-US" sz="1050" b="0" i="0" kern="100" dirty="0">
                          <a:solidFill>
                            <a:schemeClr val="tx1"/>
                          </a:solidFill>
                          <a:effectLst/>
                          <a:latin typeface="Aptos Light"/>
                          <a:ea typeface="Aptos" panose="020B0004020202020204" pitchFamily="34" charset="0"/>
                          <a:cs typeface="Times New Roman"/>
                        </a:rPr>
                        <a:t> </a:t>
                      </a:r>
                    </a:p>
                  </a:txBody>
                  <a:tcPr marL="88751" marR="88751" marT="0" marB="0" anchor="ctr">
                    <a:noFill/>
                  </a:tcPr>
                </a:tc>
                <a:tc>
                  <a:txBody>
                    <a:bodyPr/>
                    <a:lstStyle/>
                    <a:p>
                      <a:pPr marL="171450" marR="0" indent="-171450" algn="ctr">
                        <a:spcBef>
                          <a:spcPts val="0"/>
                        </a:spcBef>
                        <a:spcAft>
                          <a:spcPts val="0"/>
                        </a:spcAft>
                        <a:buFont typeface="Wingdings" pitchFamily="2" charset="2"/>
                        <a:buChar char="q"/>
                      </a:pPr>
                      <a:endParaRPr lang="en-US" sz="1050" b="0" i="0" kern="100" dirty="0">
                        <a:solidFill>
                          <a:schemeClr val="tx1"/>
                        </a:solidFill>
                        <a:effectLst/>
                        <a:latin typeface="Aptos Light" panose="020B0004020202020204" pitchFamily="34" charset="0"/>
                        <a:ea typeface="Aptos" panose="020B0004020202020204" pitchFamily="34" charset="0"/>
                        <a:cs typeface="Times New Roman" panose="02020603050405020304" pitchFamily="18" charset="0"/>
                      </a:endParaRPr>
                    </a:p>
                  </a:txBody>
                  <a:tcPr marL="88751" marR="88751" marT="0" marB="0" anchor="ctr">
                    <a:noFill/>
                  </a:tcPr>
                </a:tc>
                <a:extLst>
                  <a:ext uri="{0D108BD9-81ED-4DB2-BD59-A6C34878D82A}">
                    <a16:rowId xmlns:a16="http://schemas.microsoft.com/office/drawing/2014/main" val="2414618883"/>
                  </a:ext>
                </a:extLst>
              </a:tr>
            </a:tbl>
          </a:graphicData>
        </a:graphic>
      </p:graphicFrame>
    </p:spTree>
    <p:extLst>
      <p:ext uri="{BB962C8B-B14F-4D97-AF65-F5344CB8AC3E}">
        <p14:creationId xmlns:p14="http://schemas.microsoft.com/office/powerpoint/2010/main" val="175159940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676e2e1-8ae0-4b64-8726-6f1b131309cd">NAQZZ66VPTM6-1095576347-165946</_dlc_DocId>
    <_dlc_DocIdUrl xmlns="f676e2e1-8ae0-4b64-8726-6f1b131309cd">
      <Url>https://totalexpert393.sharepoint.com/sites/designandcontent/_layouts/15/DocIdRedir.aspx?ID=NAQZZ66VPTM6-1095576347-165946</Url>
      <Description>NAQZZ66VPTM6-1095576347-165946</Description>
    </_dlc_DocIdUrl>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BCE8A3E78F828419458E84679B4B225" ma:contentTypeVersion="15" ma:contentTypeDescription="Create a new document." ma:contentTypeScope="" ma:versionID="8384692879b1b58afe5aef5565f7f2d8">
  <xsd:schema xmlns:xsd="http://www.w3.org/2001/XMLSchema" xmlns:xs="http://www.w3.org/2001/XMLSchema" xmlns:p="http://schemas.microsoft.com/office/2006/metadata/properties" xmlns:ns1="http://schemas.microsoft.com/sharepoint/v3" xmlns:ns2="f676e2e1-8ae0-4b64-8726-6f1b131309cd" xmlns:ns3="f1c5661a-45f4-44e9-95ff-b406f7cab379" targetNamespace="http://schemas.microsoft.com/office/2006/metadata/properties" ma:root="true" ma:fieldsID="22f69ba03c51767d5ee9f637bfaddf40" ns1:_="" ns2:_="" ns3:_="">
    <xsd:import namespace="http://schemas.microsoft.com/sharepoint/v3"/>
    <xsd:import namespace="f676e2e1-8ae0-4b64-8726-6f1b131309cd"/>
    <xsd:import namespace="f1c5661a-45f4-44e9-95ff-b406f7cab37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2:SharedWithUsers" minOccurs="0"/>
                <xsd:element ref="ns2:SharedWithDetails"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76e2e1-8ae0-4b64-8726-6f1b131309c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c5661a-45f4-44e9-95ff-b406f7cab37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D13E56-B908-4E7A-9A9B-0638F2A680EA}">
  <ds:schemaRefs>
    <ds:schemaRef ds:uri="f1c5661a-45f4-44e9-95ff-b406f7cab379"/>
    <ds:schemaRef ds:uri="f676e2e1-8ae0-4b64-8726-6f1b131309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8370FE-5E93-4A86-9BBB-64D3FF057B13}">
  <ds:schemaRefs>
    <ds:schemaRef ds:uri="http://schemas.microsoft.com/sharepoint/v3/contenttype/forms"/>
  </ds:schemaRefs>
</ds:datastoreItem>
</file>

<file path=customXml/itemProps3.xml><?xml version="1.0" encoding="utf-8"?>
<ds:datastoreItem xmlns:ds="http://schemas.openxmlformats.org/officeDocument/2006/customXml" ds:itemID="{7D6C306C-9F77-4AC6-9C85-8B0F0B046887}">
  <ds:schemaRefs>
    <ds:schemaRef ds:uri="http://schemas.microsoft.com/sharepoint/events"/>
  </ds:schemaRefs>
</ds:datastoreItem>
</file>

<file path=customXml/itemProps4.xml><?xml version="1.0" encoding="utf-8"?>
<ds:datastoreItem xmlns:ds="http://schemas.openxmlformats.org/officeDocument/2006/customXml" ds:itemID="{0D140D8E-0E88-4BF5-9C6E-60156BC1FF9C}">
  <ds:schemaRefs>
    <ds:schemaRef ds:uri="f1c5661a-45f4-44e9-95ff-b406f7cab379"/>
    <ds:schemaRef ds:uri="f676e2e1-8ae0-4b64-8726-6f1b131309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267</Words>
  <Application>Microsoft Office PowerPoint</Application>
  <PresentationFormat>Custom</PresentationFormat>
  <Paragraphs>91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Bobbi Jo Dallas Card</cp:lastModifiedBy>
  <cp:revision>29</cp:revision>
  <dcterms:created xsi:type="dcterms:W3CDTF">2021-10-14T18:42:49Z</dcterms:created>
  <dcterms:modified xsi:type="dcterms:W3CDTF">2024-11-22T18:22:57Z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0x010100CBCE8A3E78F828419458E84679B4B225</vt:lpwstr>
  </property>
  <property fmtid="{D5CDD505-2E9C-101B-9397-08002B2CF9AE}" pid="3" name="_dlc_DocIdItemGuid">
    <vt:lpwstr>a30af140-4a3d-48dc-a0ec-4af6e87444e4</vt:lpwstr>
  </property>
</Properties>
</file>