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4"/>
  </p:notesMasterIdLst>
  <p:sldIdLst>
    <p:sldId id="2147377367" r:id="rId5"/>
    <p:sldId id="2076137458" r:id="rId6"/>
    <p:sldId id="2147377364" r:id="rId7"/>
    <p:sldId id="2147377450" r:id="rId8"/>
    <p:sldId id="2147377451" r:id="rId9"/>
    <p:sldId id="2147377454" r:id="rId10"/>
    <p:sldId id="2085848635" r:id="rId11"/>
    <p:sldId id="2147377359" r:id="rId12"/>
    <p:sldId id="2147377360" r:id="rId13"/>
  </p:sldIdLst>
  <p:sldSz cx="12192000" cy="6858000"/>
  <p:notesSz cx="6858000" cy="9144000"/>
  <p:embeddedFontLst>
    <p:embeddedFont>
      <p:font typeface="Barlow" panose="00000500000000000000" pitchFamily="2" charset="0"/>
      <p:regular r:id="rId15"/>
      <p:bold r:id="rId16"/>
      <p:italic r:id="rId17"/>
      <p:boldItalic r:id="rId18"/>
    </p:embeddedFont>
    <p:embeddedFont>
      <p:font typeface="Barlow Medium" panose="00000600000000000000" pitchFamily="2" charset="0"/>
      <p:regular r:id="rId19"/>
      <p:italic r:id="rId20"/>
    </p:embeddedFont>
    <p:embeddedFont>
      <p:font typeface="Objektiv Mk2" panose="020B060402020202020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BF9"/>
    <a:srgbClr val="0072CE"/>
    <a:srgbClr val="009B77"/>
    <a:srgbClr val="00A677"/>
    <a:srgbClr val="00263A"/>
    <a:srgbClr val="753BBD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8"/>
    <p:restoredTop sz="86383"/>
  </p:normalViewPr>
  <p:slideViewPr>
    <p:cSldViewPr snapToGrid="0">
      <p:cViewPr varScale="1">
        <p:scale>
          <a:sx n="105" d="100"/>
          <a:sy n="105" d="100"/>
        </p:scale>
        <p:origin x="792" y="184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everyone! Today, I'm excited to introduce you to the power of Total Expert — a platform built specifically to help originators like you drive more meaningful engagement, streamline your workflow, and ultimately close more deals.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0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AC6-DEA9-E94A-A956-F0E3CBB962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09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Total Expert is available to every real estate agent and anyone in financial services </a:t>
            </a:r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Agents have access to Total Expert at no cost, including a suite of powerful, user-friendly tools </a:t>
            </a:r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Ability to track relationships and marketing materials created</a:t>
            </a:r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Helps make the asset creation process easy and efficient</a:t>
            </a:r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Live, local support is available six days a week for agents through the chat widget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2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agents, there are really two key areas of benefit – the co-marketing tools to support their listings and the CRM tools to help them manage their database. </a:t>
            </a:r>
            <a:br>
              <a:rPr lang="en-US" dirty="0"/>
            </a:br>
            <a:r>
              <a:rPr lang="en-US" dirty="0"/>
              <a:t>&lt;Read off key features and benefits 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9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740F9-859C-BB78-9AEA-703B24170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77419D-4339-8229-0079-9813DBAA3B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DFD45E-A483-ABF0-8275-EA2F4F22D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3E60C-541A-65D9-6C07-5CFD470B3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4AFAC6-DEA9-E94A-A956-F0E3CBB962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05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9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CB3DE03E-845B-3145-8B9F-4A29D4BB0FCC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7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0A524D-0366-4D40-AFAC-E2C12EBFD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17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984E21E-EFBF-FA2B-6D99-43E08F789754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arlow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59A584-B648-BF4B-F39D-9B18E6BF539A}"/>
              </a:ext>
            </a:extLst>
          </p:cNvPr>
          <p:cNvSpPr/>
          <p:nvPr userDrawn="1"/>
        </p:nvSpPr>
        <p:spPr>
          <a:xfrm>
            <a:off x="4914273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>
              <a:latin typeface="Barlow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9C46C37-771B-774D-B0AB-3E9F02F300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5548" y="2322040"/>
            <a:ext cx="562707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semper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vel </a:t>
            </a:r>
            <a:r>
              <a:rPr lang="en-US" err="1"/>
              <a:t>massa</a:t>
            </a:r>
            <a:r>
              <a:rPr lang="en-US"/>
              <a:t> libero.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</a:t>
            </a:r>
            <a:r>
              <a:rPr lang="en-US" err="1"/>
              <a:t>mollis</a:t>
            </a:r>
            <a:r>
              <a:rPr lang="en-US"/>
              <a:t> in </a:t>
            </a:r>
            <a:r>
              <a:rPr lang="en-US" err="1"/>
              <a:t>volutpat</a:t>
            </a:r>
            <a:r>
              <a:rPr lang="en-US"/>
              <a:t> sed, </a:t>
            </a:r>
            <a:r>
              <a:rPr lang="en-US" err="1"/>
              <a:t>molestie</a:t>
            </a:r>
            <a:r>
              <a:rPr lang="en-US"/>
              <a:t> ac </a:t>
            </a:r>
            <a:r>
              <a:rPr lang="en-US" err="1"/>
              <a:t>quam</a:t>
            </a:r>
            <a:r>
              <a:rPr lang="en-US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C68571B-5D66-800A-47DC-5E0A53A690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880" y="2971800"/>
            <a:ext cx="3974892" cy="914400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5418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  <p:sldLayoutId id="2147483786" r:id="rId18"/>
    <p:sldLayoutId id="214748378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138" y="2391210"/>
            <a:ext cx="11470862" cy="2075579"/>
          </a:xfrm>
        </p:spPr>
        <p:txBody>
          <a:bodyPr/>
          <a:lstStyle/>
          <a:p>
            <a:r>
              <a:rPr lang="en-US" sz="2400" spc="300" dirty="0">
                <a:solidFill>
                  <a:srgbClr val="B2D4F0"/>
                </a:solidFill>
                <a:latin typeface="Barlow" pitchFamily="2" charset="77"/>
                <a:cs typeface="Objektiv Mk2" panose="020B0702020204020203" pitchFamily="34" charset="0"/>
              </a:rPr>
              <a:t>AGENT PLAYBOOK:</a:t>
            </a:r>
          </a:p>
          <a:p>
            <a:r>
              <a:rPr lang="en-US" sz="6000" b="0" dirty="0">
                <a:latin typeface="Objektiv Mk2" panose="020B0702020204020203" pitchFamily="34" charset="0"/>
                <a:cs typeface="Objektiv Mk2" panose="020B0702020204020203" pitchFamily="34" charset="0"/>
              </a:rPr>
              <a:t>Attract &amp; </a:t>
            </a:r>
            <a:r>
              <a:rPr lang="en-US" sz="6000" b="0">
                <a:latin typeface="Objektiv Mk2" panose="020B0702020204020203" pitchFamily="34" charset="0"/>
                <a:cs typeface="Objektiv Mk2" panose="020B0702020204020203" pitchFamily="34" charset="0"/>
              </a:rPr>
              <a:t>Engage Agents </a:t>
            </a:r>
            <a:r>
              <a:rPr lang="en-US" sz="6000" b="0" dirty="0">
                <a:latin typeface="Objektiv Mk2" panose="020B0702020204020203" pitchFamily="34" charset="0"/>
                <a:cs typeface="Objektiv Mk2" panose="020B0702020204020203" pitchFamily="34" charset="0"/>
              </a:rPr>
              <a:t>with Co-Marketing</a:t>
            </a:r>
          </a:p>
        </p:txBody>
      </p:sp>
    </p:spTree>
    <p:extLst>
      <p:ext uri="{BB962C8B-B14F-4D97-AF65-F5344CB8AC3E}">
        <p14:creationId xmlns:p14="http://schemas.microsoft.com/office/powerpoint/2010/main" val="22004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8D259-A88F-1442-84E0-35CE6CA7DE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783" y="2971800"/>
            <a:ext cx="6186085" cy="914400"/>
          </a:xfrm>
        </p:spPr>
        <p:txBody>
          <a:bodyPr/>
          <a:lstStyle/>
          <a:p>
            <a:r>
              <a:rPr lang="en-US" dirty="0"/>
              <a:t>Proven Plays for Attracting Agents</a:t>
            </a:r>
          </a:p>
        </p:txBody>
      </p:sp>
    </p:spTree>
    <p:extLst>
      <p:ext uri="{BB962C8B-B14F-4D97-AF65-F5344CB8AC3E}">
        <p14:creationId xmlns:p14="http://schemas.microsoft.com/office/powerpoint/2010/main" val="992418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0017B-35C6-4FAE-A3AC-99A53F557B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Laying the Groundwork with Agents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12220-E349-434D-F7E8-C295B61AC4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2200" y="1696625"/>
            <a:ext cx="9959138" cy="36973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Start 1:1 first</a:t>
            </a:r>
            <a:r>
              <a:rPr lang="en-US" dirty="0"/>
              <a:t> — quick touchpoint (in-person/text/email) before the invite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Set yourself as a CMP</a:t>
            </a:r>
            <a:r>
              <a:rPr lang="en-US" dirty="0"/>
              <a:t> to learn the portal and demo confidently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Get the agent’s MLS ID upfront</a:t>
            </a:r>
            <a:r>
              <a:rPr lang="en-US" dirty="0"/>
              <a:t> — make it a prerequisite (most important step)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Book a 15-min setup</a:t>
            </a:r>
            <a:r>
              <a:rPr lang="en-US" dirty="0"/>
              <a:t> (Zoom or in-person) to activate the account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Send the CMP invite ahead</a:t>
            </a:r>
            <a:r>
              <a:rPr lang="en-US" dirty="0"/>
              <a:t> (same day or day before) so it lands 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Pre-fill their profile</a:t>
            </a:r>
            <a:r>
              <a:rPr lang="en-US" dirty="0"/>
              <a:t> as much as possible; they can edit later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Show ready-to-use templates</a:t>
            </a:r>
            <a:r>
              <a:rPr lang="en-US" dirty="0"/>
              <a:t> (2–3 examples) to prove immediate value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96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400B46-F54C-60B4-11D0-513194127B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303" y="1498341"/>
            <a:ext cx="5174097" cy="973010"/>
          </a:xfrm>
        </p:spPr>
        <p:txBody>
          <a:bodyPr/>
          <a:lstStyle/>
          <a:p>
            <a:r>
              <a:rPr lang="en-US" dirty="0">
                <a:latin typeface="Objektiv Mk2" panose="020B0702020204020203" pitchFamily="34" charset="0"/>
                <a:cs typeface="Objektiv Mk2" panose="020B0702020204020203" pitchFamily="34" charset="0"/>
              </a:rPr>
              <a:t>Why Agents Love Total Expert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19C32-C3E0-90EB-EC07-677FECAC2C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3302" y="2707829"/>
            <a:ext cx="5641970" cy="23070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Agents gain access to Total Expert at no cost</a:t>
            </a:r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Ability to track relationships and marketing marketing materials created </a:t>
            </a:r>
          </a:p>
          <a:p>
            <a:pPr marL="380990" indent="-38099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Live chat support available six days a week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45B360-78C1-1D2E-8F68-1F9F85510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2418"/>
          <a:stretch/>
        </p:blipFill>
        <p:spPr>
          <a:xfrm>
            <a:off x="5552903" y="1207641"/>
            <a:ext cx="6639097" cy="4278759"/>
          </a:xfrm>
          <a:prstGeom prst="rect">
            <a:avLst/>
          </a:prstGeom>
        </p:spPr>
      </p:pic>
      <p:pic>
        <p:nvPicPr>
          <p:cNvPr id="3" name="Content Placeholder 16" descr="A screenshot of a computer&#10;&#10;Description automatically generated">
            <a:extLst>
              <a:ext uri="{FF2B5EF4-FFF2-40B4-BE49-F238E27FC236}">
                <a16:creationId xmlns:a16="http://schemas.microsoft.com/office/drawing/2014/main" id="{1ED034BC-F2A7-102F-B8FE-8ACE22DFC0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" r="22429"/>
          <a:stretch/>
        </p:blipFill>
        <p:spPr>
          <a:xfrm>
            <a:off x="7291388" y="1498341"/>
            <a:ext cx="4900612" cy="36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9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17A33-5E53-D3ED-0F33-5DC4B6132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dirty="0"/>
              <a:t>Key Features &amp; Benefits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2263C20-EE23-3CC9-2DF1-6BB7C7A8E997}"/>
              </a:ext>
            </a:extLst>
          </p:cNvPr>
          <p:cNvSpPr txBox="1">
            <a:spLocks/>
          </p:cNvSpPr>
          <p:nvPr/>
        </p:nvSpPr>
        <p:spPr>
          <a:xfrm>
            <a:off x="5832763" y="939032"/>
            <a:ext cx="5787357" cy="3839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2200" b="1" dirty="0">
                <a:solidFill>
                  <a:srgbClr val="85CBF9"/>
                </a:solidFill>
                <a:latin typeface="Barlow" pitchFamily="2" charset="77"/>
              </a:rPr>
              <a:t>Co-Marketing Tools: </a:t>
            </a:r>
          </a:p>
          <a:p>
            <a:pPr defTabSz="914377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srgbClr val="00263A"/>
                </a:solidFill>
                <a:latin typeface="Barlow" pitchFamily="2" charset="77"/>
              </a:rPr>
              <a:t>Print Marketing Library</a:t>
            </a:r>
          </a:p>
          <a:p>
            <a:pPr defTabSz="914377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srgbClr val="00263A"/>
                </a:solidFill>
                <a:latin typeface="Barlow" pitchFamily="2" charset="77"/>
              </a:rPr>
              <a:t>Lead Capture Apps and Open House’ Follow-Up</a:t>
            </a:r>
          </a:p>
          <a:p>
            <a:pPr defTabSz="914377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srgbClr val="00263A"/>
                </a:solidFill>
                <a:latin typeface="Barlow" pitchFamily="2" charset="77"/>
              </a:rPr>
              <a:t>Single Property Websites</a:t>
            </a:r>
          </a:p>
          <a:p>
            <a:pPr defTabSz="914377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srgbClr val="00263A"/>
                </a:solidFill>
                <a:latin typeface="Barlow" pitchFamily="2" charset="77"/>
              </a:rPr>
              <a:t>Social Media Content &amp; Posting</a:t>
            </a:r>
          </a:p>
          <a:p>
            <a:pPr marL="0" indent="0" defTabSz="914377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sz="2200" b="1" dirty="0">
                <a:solidFill>
                  <a:srgbClr val="85CBF9"/>
                </a:solidFill>
                <a:latin typeface="Barlow" pitchFamily="2" charset="77"/>
              </a:rPr>
              <a:t>Database Management </a:t>
            </a:r>
          </a:p>
          <a:p>
            <a:pPr defTabSz="914377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srgbClr val="00263A"/>
                </a:solidFill>
                <a:latin typeface="Barlow" pitchFamily="2" charset="77"/>
              </a:rPr>
              <a:t>Shared leads, notes,  communication</a:t>
            </a:r>
          </a:p>
          <a:p>
            <a:pPr defTabSz="914377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srgbClr val="00263A"/>
                </a:solidFill>
                <a:latin typeface="Barlow" pitchFamily="2" charset="77"/>
              </a:rPr>
              <a:t>CRM / Groups</a:t>
            </a:r>
          </a:p>
          <a:p>
            <a:pPr defTabSz="914377">
              <a:lnSpc>
                <a:spcPct val="100000"/>
              </a:lnSpc>
              <a:spcBef>
                <a:spcPts val="1200"/>
              </a:spcBef>
            </a:pPr>
            <a:r>
              <a:rPr lang="en-US" sz="2200" dirty="0">
                <a:solidFill>
                  <a:srgbClr val="00263A"/>
                </a:solidFill>
                <a:latin typeface="Barlow" pitchFamily="2" charset="77"/>
              </a:rPr>
              <a:t>Email Marketing and tracking</a:t>
            </a:r>
          </a:p>
        </p:txBody>
      </p:sp>
    </p:spTree>
    <p:extLst>
      <p:ext uri="{BB962C8B-B14F-4D97-AF65-F5344CB8AC3E}">
        <p14:creationId xmlns:p14="http://schemas.microsoft.com/office/powerpoint/2010/main" val="71817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0A46D-5364-819A-563F-F5D1D33AB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CC38F3-91E7-9F42-42B3-D92A84F93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783" y="3213100"/>
            <a:ext cx="6186085" cy="914400"/>
          </a:xfrm>
        </p:spPr>
        <p:txBody>
          <a:bodyPr/>
          <a:lstStyle/>
          <a:p>
            <a:r>
              <a:rPr lang="en-US" dirty="0"/>
              <a:t>Proven Plays for Engaging Agents</a:t>
            </a:r>
          </a:p>
        </p:txBody>
      </p:sp>
    </p:spTree>
    <p:extLst>
      <p:ext uri="{BB962C8B-B14F-4D97-AF65-F5344CB8AC3E}">
        <p14:creationId xmlns:p14="http://schemas.microsoft.com/office/powerpoint/2010/main" val="57791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C191D-95C3-1CA9-FF0F-1026121AD4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8863" y="318247"/>
            <a:ext cx="11146137" cy="914400"/>
          </a:xfrm>
        </p:spPr>
        <p:txBody>
          <a:bodyPr/>
          <a:lstStyle/>
          <a:p>
            <a:r>
              <a:rPr lang="en-US" dirty="0"/>
              <a:t>Maximize Co-Marketing Collaboration</a:t>
            </a:r>
            <a:endParaRPr lang="en-US" dirty="0">
              <a:latin typeface="Objektiv Mk2" panose="020B070202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FF65A-46E2-25B9-31AE-224A6944D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372" y="1620449"/>
            <a:ext cx="1624036" cy="204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7AAE87-6443-137A-0F60-01240C271DBB}"/>
              </a:ext>
            </a:extLst>
          </p:cNvPr>
          <p:cNvSpPr txBox="1"/>
          <p:nvPr/>
        </p:nvSpPr>
        <p:spPr>
          <a:xfrm>
            <a:off x="9287055" y="2396053"/>
            <a:ext cx="2963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Example CMP listing alert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642B3-53E0-4F4E-F5E1-94B8F4B71DC5}"/>
              </a:ext>
            </a:extLst>
          </p:cNvPr>
          <p:cNvSpPr txBox="1"/>
          <p:nvPr/>
        </p:nvSpPr>
        <p:spPr>
          <a:xfrm>
            <a:off x="918863" y="1574447"/>
            <a:ext cx="7023638" cy="4605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Turn on listing alerts</a:t>
            </a:r>
            <a:r>
              <a:rPr lang="en-US" dirty="0"/>
              <a:t> in account → notification settings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Act fast when alerts hit:</a:t>
            </a:r>
            <a:r>
              <a:rPr lang="en-US" dirty="0"/>
              <a:t> create and send co-marketing resources: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Single Property Website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Lead Capture App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Print Flyer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Show value:</a:t>
            </a:r>
            <a:r>
              <a:rPr lang="en-US" dirty="0"/>
              <a:t> share analytics and leads generated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Amplify reach:</a:t>
            </a:r>
            <a:r>
              <a:rPr lang="en-US" dirty="0"/>
              <a:t> post SPS on social and tag the agent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Empower agents:</a:t>
            </a:r>
            <a:r>
              <a:rPr lang="en-US" dirty="0"/>
              <a:t> remind them they can create SPS, LCA, and flyers too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Support learning:</a:t>
            </a:r>
            <a:r>
              <a:rPr lang="en-US" dirty="0"/>
              <a:t> share short YouTube training videos</a:t>
            </a:r>
          </a:p>
        </p:txBody>
      </p:sp>
      <p:pic>
        <p:nvPicPr>
          <p:cNvPr id="12" name="Picture 11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B48A772E-1B87-7510-8A6A-B82120C6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435" y="4083742"/>
            <a:ext cx="2967225" cy="1897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50D1A8-AD77-A262-61F1-572EDC3A0596}"/>
              </a:ext>
            </a:extLst>
          </p:cNvPr>
          <p:cNvSpPr txBox="1"/>
          <p:nvPr/>
        </p:nvSpPr>
        <p:spPr>
          <a:xfrm>
            <a:off x="9287055" y="3600002"/>
            <a:ext cx="2963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Agent training videos </a:t>
            </a:r>
          </a:p>
        </p:txBody>
      </p:sp>
    </p:spTree>
    <p:extLst>
      <p:ext uri="{BB962C8B-B14F-4D97-AF65-F5344CB8AC3E}">
        <p14:creationId xmlns:p14="http://schemas.microsoft.com/office/powerpoint/2010/main" val="235567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lyer with a house and text&#10;&#10;Description automatically generated with medium confidence">
            <a:extLst>
              <a:ext uri="{FF2B5EF4-FFF2-40B4-BE49-F238E27FC236}">
                <a16:creationId xmlns:a16="http://schemas.microsoft.com/office/drawing/2014/main" id="{1905210D-98F1-5910-2105-5D13AE632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65" y="1290090"/>
            <a:ext cx="3140829" cy="363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house with a lawn and a lawn&#10;&#10;Description automatically generated">
            <a:extLst>
              <a:ext uri="{FF2B5EF4-FFF2-40B4-BE49-F238E27FC236}">
                <a16:creationId xmlns:a16="http://schemas.microsoft.com/office/drawing/2014/main" id="{B575AA27-5863-384A-6813-CB4A403FF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855" y="4412770"/>
            <a:ext cx="3368015" cy="1774317"/>
          </a:xfrm>
          <a:prstGeom prst="rect">
            <a:avLst/>
          </a:prstGeom>
        </p:spPr>
      </p:pic>
      <p:pic>
        <p:nvPicPr>
          <p:cNvPr id="4" name="Screen Recording 2023-10-12 at 3.07.35 PM 2">
            <a:hlinkClick r:id="" action="ppaction://media"/>
            <a:extLst>
              <a:ext uri="{FF2B5EF4-FFF2-40B4-BE49-F238E27FC236}">
                <a16:creationId xmlns:a16="http://schemas.microsoft.com/office/drawing/2014/main" id="{05BF9C11-27EC-BB99-BCD7-428A7DAEE2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3586" y="1320867"/>
            <a:ext cx="5200670" cy="467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933A10-57AA-8F49-8D45-726E53217257}"/>
              </a:ext>
            </a:extLst>
          </p:cNvPr>
          <p:cNvSpPr txBox="1"/>
          <p:nvPr/>
        </p:nvSpPr>
        <p:spPr>
          <a:xfrm>
            <a:off x="1879230" y="866261"/>
            <a:ext cx="1458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66AAE1"/>
                </a:solidFill>
              </a:rPr>
              <a:t>Listing Flyer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38743-0BE7-276B-8744-EC249A9D3FE4}"/>
              </a:ext>
            </a:extLst>
          </p:cNvPr>
          <p:cNvSpPr txBox="1"/>
          <p:nvPr/>
        </p:nvSpPr>
        <p:spPr>
          <a:xfrm>
            <a:off x="726644" y="5313305"/>
            <a:ext cx="1715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66AAE1"/>
                </a:solidFill>
              </a:rPr>
              <a:t>MLS Social Post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7BABA-B450-5829-C1FF-F4475A56CC4A}"/>
              </a:ext>
            </a:extLst>
          </p:cNvPr>
          <p:cNvSpPr txBox="1"/>
          <p:nvPr/>
        </p:nvSpPr>
        <p:spPr>
          <a:xfrm>
            <a:off x="7854049" y="866261"/>
            <a:ext cx="2539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66AAE1"/>
                </a:solidFill>
              </a:rPr>
              <a:t>Single Property Website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B8A65-23CC-56BC-C75C-5126D0FA3550}"/>
              </a:ext>
            </a:extLst>
          </p:cNvPr>
          <p:cNvSpPr txBox="1"/>
          <p:nvPr/>
        </p:nvSpPr>
        <p:spPr>
          <a:xfrm>
            <a:off x="3337640" y="231817"/>
            <a:ext cx="5416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Objektiv Mk2" panose="020B0702020204020203" pitchFamily="34" charset="0"/>
                <a:cs typeface="Objektiv Mk2" panose="020B0702020204020203" pitchFamily="34" charset="0"/>
              </a:rPr>
              <a:t>Example Resources:</a:t>
            </a:r>
            <a:endParaRPr lang="en-US" sz="3200" b="1" dirty="0">
              <a:solidFill>
                <a:schemeClr val="bg1"/>
              </a:solidFill>
              <a:latin typeface="Objektiv Mk2" panose="020B0702020204020203" pitchFamily="34" charset="0"/>
              <a:cs typeface="Objektiv Mk2" panose="020B070202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26ADC-760D-09C1-019A-87DEBA094D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5" t="7161" r="16773" b="-1668"/>
          <a:stretch/>
        </p:blipFill>
        <p:spPr>
          <a:xfrm>
            <a:off x="4030950" y="1467644"/>
            <a:ext cx="2065050" cy="2434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D51A8-D328-8F0D-07C6-3A9B3C850CC0}"/>
              </a:ext>
            </a:extLst>
          </p:cNvPr>
          <p:cNvSpPr txBox="1"/>
          <p:nvPr/>
        </p:nvSpPr>
        <p:spPr>
          <a:xfrm>
            <a:off x="4287877" y="3987964"/>
            <a:ext cx="245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66AAE1"/>
                </a:solidFill>
              </a:rPr>
              <a:t>Open House Sign-In</a:t>
            </a:r>
          </a:p>
        </p:txBody>
      </p:sp>
    </p:spTree>
    <p:extLst>
      <p:ext uri="{BB962C8B-B14F-4D97-AF65-F5344CB8AC3E}">
        <p14:creationId xmlns:p14="http://schemas.microsoft.com/office/powerpoint/2010/main" val="427782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C191D-95C3-1CA9-FF0F-1026121AD4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8107" y="599479"/>
            <a:ext cx="10964731" cy="914400"/>
          </a:xfrm>
        </p:spPr>
        <p:txBody>
          <a:bodyPr/>
          <a:lstStyle/>
          <a:p>
            <a:r>
              <a:rPr lang="en-US" dirty="0"/>
              <a:t>Strengthening Agent Relationships Through Email</a:t>
            </a:r>
            <a:endParaRPr lang="en-US" dirty="0"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941AB-CD2E-8109-AE47-C95412A4C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108" y="1868095"/>
            <a:ext cx="4577720" cy="3697356"/>
          </a:xfrm>
        </p:spPr>
        <p:txBody>
          <a:bodyPr/>
          <a:lstStyle/>
          <a:p>
            <a:r>
              <a:rPr lang="en-US" b="1" dirty="0"/>
              <a:t>Send a short weekly video</a:t>
            </a:r>
            <a:r>
              <a:rPr lang="en-US" dirty="0"/>
              <a:t> to keep agents updated and engaged</a:t>
            </a:r>
          </a:p>
          <a:p>
            <a:r>
              <a:rPr lang="en-US" b="1" dirty="0"/>
              <a:t>Email new flyers/assets weekly</a:t>
            </a:r>
            <a:r>
              <a:rPr lang="en-US" dirty="0"/>
              <a:t> and ask how you can support upcoming events or open houses</a:t>
            </a:r>
          </a:p>
          <a:p>
            <a:r>
              <a:rPr lang="en-US" b="1" dirty="0"/>
              <a:t>Track engagement</a:t>
            </a:r>
            <a:r>
              <a:rPr lang="en-US" dirty="0"/>
              <a:t> (opens, clicks, views) and </a:t>
            </a:r>
            <a:r>
              <a:rPr lang="en-US" b="1" dirty="0"/>
              <a:t>follow up with interested agents</a:t>
            </a:r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665B501-ABE2-D493-7432-DA6CC658C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42"/>
          <a:stretch/>
        </p:blipFill>
        <p:spPr>
          <a:xfrm>
            <a:off x="6796173" y="2272082"/>
            <a:ext cx="4986665" cy="3900733"/>
          </a:xfrm>
          <a:prstGeom prst="rect">
            <a:avLst/>
          </a:prstGeom>
        </p:spPr>
      </p:pic>
      <p:pic>
        <p:nvPicPr>
          <p:cNvPr id="7" name="Picture 6" descr="A screenshot of a video chat&#10;&#10;Description automatically generated">
            <a:extLst>
              <a:ext uri="{FF2B5EF4-FFF2-40B4-BE49-F238E27FC236}">
                <a16:creationId xmlns:a16="http://schemas.microsoft.com/office/drawing/2014/main" id="{E274A90C-294A-C859-43A8-8EB526ADA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198" y="1848042"/>
            <a:ext cx="1993950" cy="320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279184F-6A48-4EED-FB4D-D88FD9C0C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81" y="1326281"/>
            <a:ext cx="1458872" cy="3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33F603-81BD-5B59-699E-5A1C9383D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389" y="1360960"/>
            <a:ext cx="1356495" cy="3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23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6207963-4797-4a7a-8025-35798118c8bb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8C9FD656B9144A0607BAC64017614" ma:contentTypeVersion="10" ma:contentTypeDescription="Create a new document." ma:contentTypeScope="" ma:versionID="f15df97ec16eefa22cd41aae69dc30b0">
  <xsd:schema xmlns:xsd="http://www.w3.org/2001/XMLSchema" xmlns:xs="http://www.w3.org/2001/XMLSchema" xmlns:p="http://schemas.microsoft.com/office/2006/metadata/properties" xmlns:ns2="6ff04132-d76e-4838-a243-81579268c2b1" xmlns:ns3="46207963-4797-4a7a-8025-35798118c8bb" targetNamespace="http://schemas.microsoft.com/office/2006/metadata/properties" ma:root="true" ma:fieldsID="d11e4cc1051f1f935c01a15b718f85e8" ns2:_="" ns3:_="">
    <xsd:import namespace="6ff04132-d76e-4838-a243-81579268c2b1"/>
    <xsd:import namespace="46207963-4797-4a7a-8025-35798118c8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04132-d76e-4838-a243-81579268c2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07963-4797-4a7a-8025-35798118c8b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800FD4-94BC-49A2-82A0-99D176C54A60}">
  <ds:schemaRefs>
    <ds:schemaRef ds:uri="http://www.w3.org/XML/1998/namespace"/>
    <ds:schemaRef ds:uri="http://purl.org/dc/terms/"/>
    <ds:schemaRef ds:uri="http://schemas.microsoft.com/office/2006/documentManagement/types"/>
    <ds:schemaRef ds:uri="6ff04132-d76e-4838-a243-81579268c2b1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46207963-4797-4a7a-8025-35798118c8bb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80CD24-BCB8-407F-A4BA-27436175868D}">
  <ds:schemaRefs>
    <ds:schemaRef ds:uri="46207963-4797-4a7a-8025-35798118c8bb"/>
    <ds:schemaRef ds:uri="6ff04132-d76e-4838-a243-81579268c2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b1fa61b8-a0ec-47bd-87ca-fc0ccda318c0}" enabled="0" method="" siteId="{b1fa61b8-a0ec-47bd-87ca-fc0ccda318c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1700</TotalTime>
  <Words>489</Words>
  <Application>Microsoft Office PowerPoint</Application>
  <PresentationFormat>Widescreen</PresentationFormat>
  <Paragraphs>61</Paragraphs>
  <Slides>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Bobbi Jo Dallas Card</cp:lastModifiedBy>
  <cp:revision>46</cp:revision>
  <dcterms:created xsi:type="dcterms:W3CDTF">2021-06-10T15:34:01Z</dcterms:created>
  <dcterms:modified xsi:type="dcterms:W3CDTF">2025-09-26T17:40:26Z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0x0101005AD8C9FD656B9144A0607BAC64017614</vt:lpwstr>
  </property>
  <property fmtid="{D5CDD505-2E9C-101B-9397-08002B2CF9AE}" pid="3" name="_dlc_DocIdItemGuid">
    <vt:lpwstr>df1906c8-c0c3-42de-b8f4-37c7d36cd389</vt:lpwstr>
  </property>
</Properties>
</file>