
<file path=[Content_Types].xml><?xml version="1.0" encoding="utf-8"?>
<Types xmlns="http://schemas.openxmlformats.org/package/2006/content-types">
  <Default Extension="emf" ContentType="image/x-emf"/>
  <Default Extension="fntdata" ContentType="application/x-fontdata"/>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4"/>
  </p:notesMasterIdLst>
  <p:sldIdLst>
    <p:sldId id="2076137455" r:id="rId5"/>
    <p:sldId id="2147377450" r:id="rId6"/>
    <p:sldId id="2076137447" r:id="rId7"/>
    <p:sldId id="2147377460" r:id="rId8"/>
    <p:sldId id="2147377456" r:id="rId9"/>
    <p:sldId id="2147377454" r:id="rId10"/>
    <p:sldId id="2147377455" r:id="rId11"/>
    <p:sldId id="2147377457" r:id="rId12"/>
    <p:sldId id="2147377461" r:id="rId13"/>
    <p:sldId id="2147377458" r:id="rId14"/>
    <p:sldId id="2147377459" r:id="rId15"/>
    <p:sldId id="2076137436" r:id="rId16"/>
    <p:sldId id="2147377451" r:id="rId17"/>
    <p:sldId id="2147377452" r:id="rId18"/>
    <p:sldId id="2076137454" r:id="rId19"/>
    <p:sldId id="2076137439" r:id="rId20"/>
    <p:sldId id="2085848587" r:id="rId21"/>
    <p:sldId id="2085848588" r:id="rId22"/>
    <p:sldId id="2085848589" r:id="rId23"/>
  </p:sldIdLst>
  <p:sldSz cx="12192000" cy="6858000"/>
  <p:notesSz cx="9144000" cy="6858000"/>
  <p:embeddedFontLst>
    <p:embeddedFont>
      <p:font typeface="Barlow" panose="00000500000000000000" pitchFamily="2" charset="0"/>
      <p:regular r:id="rId25"/>
      <p:bold r:id="rId26"/>
      <p:italic r:id="rId27"/>
      <p:boldItalic r:id="rId28"/>
    </p:embeddedFont>
    <p:embeddedFont>
      <p:font typeface="Barlow Medium" panose="00000600000000000000" pitchFamily="2" charset="0"/>
      <p:regular r:id="rId29"/>
      <p:italic r:id="rId30"/>
    </p:embeddedFont>
    <p:embeddedFont>
      <p:font typeface="Objektiv Mk2" panose="020B060402020202020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A"/>
    <a:srgbClr val="85CBF9"/>
    <a:srgbClr val="0072CE"/>
    <a:srgbClr val="009B77"/>
    <a:srgbClr val="00A677"/>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928"/>
    <p:restoredTop sz="85342"/>
  </p:normalViewPr>
  <p:slideViewPr>
    <p:cSldViewPr snapToGrid="0">
      <p:cViewPr varScale="1">
        <p:scale>
          <a:sx n="79" d="100"/>
          <a:sy n="79" d="100"/>
        </p:scale>
        <p:origin x="216" y="80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font" Target="fonts/font10.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Barlow" pitchFamily="2" charset="77"/>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Barlow" pitchFamily="2" charset="77"/>
              </a:defRPr>
            </a:lvl1pPr>
          </a:lstStyle>
          <a:p>
            <a:fld id="{CB7AF61A-0D40-D44A-9C00-6554E21CBC7D}" type="datetimeFigureOut">
              <a:rPr lang="en-US" smtClean="0"/>
              <a:pPr/>
              <a:t>7/3/2025</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Barlow" pitchFamily="2" charset="77"/>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Barlow" pitchFamily="2" charset="77"/>
              </a:defRPr>
            </a:lvl1pPr>
          </a:lstStyle>
          <a:p>
            <a:fld id="{3F4AFAC6-DEA9-E94A-A956-F0E3CBB9625E}" type="slidenum">
              <a:rPr lang="en-US" smtClean="0"/>
              <a:pPr/>
              <a:t>‹#›</a:t>
            </a:fld>
            <a:endParaRPr lang="en-US" dirty="0"/>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arlow" pitchFamily="2" charset="77"/>
        <a:ea typeface="+mn-ea"/>
        <a:cs typeface="+mn-cs"/>
      </a:defRPr>
    </a:lvl1pPr>
    <a:lvl2pPr marL="457200" algn="l" defTabSz="914400" rtl="0" eaLnBrk="1" latinLnBrk="0" hangingPunct="1">
      <a:defRPr sz="1200" b="0" i="0" kern="1200">
        <a:solidFill>
          <a:schemeClr val="tx1"/>
        </a:solidFill>
        <a:latin typeface="Barlow" pitchFamily="2" charset="77"/>
        <a:ea typeface="+mn-ea"/>
        <a:cs typeface="+mn-cs"/>
      </a:defRPr>
    </a:lvl2pPr>
    <a:lvl3pPr marL="914400" algn="l" defTabSz="914400" rtl="0" eaLnBrk="1" latinLnBrk="0" hangingPunct="1">
      <a:defRPr sz="1200" b="0" i="0" kern="1200">
        <a:solidFill>
          <a:schemeClr val="tx1"/>
        </a:solidFill>
        <a:latin typeface="Barlow" pitchFamily="2" charset="77"/>
        <a:ea typeface="+mn-ea"/>
        <a:cs typeface="+mn-cs"/>
      </a:defRPr>
    </a:lvl3pPr>
    <a:lvl4pPr marL="1371600" algn="l" defTabSz="914400" rtl="0" eaLnBrk="1" latinLnBrk="0" hangingPunct="1">
      <a:defRPr sz="1200" b="0" i="0" kern="1200">
        <a:solidFill>
          <a:schemeClr val="tx1"/>
        </a:solidFill>
        <a:latin typeface="Barlow" pitchFamily="2" charset="77"/>
        <a:ea typeface="+mn-ea"/>
        <a:cs typeface="+mn-cs"/>
      </a:defRPr>
    </a:lvl4pPr>
    <a:lvl5pPr marL="1828800" algn="l" defTabSz="914400" rtl="0" eaLnBrk="1" latinLnBrk="0" hangingPunct="1">
      <a:defRPr sz="1200" b="0" i="0" kern="1200">
        <a:solidFill>
          <a:schemeClr val="tx1"/>
        </a:solidFill>
        <a:latin typeface="Barlow"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everyone! We’re excited to share how you can leverage </a:t>
            </a:r>
            <a:r>
              <a:rPr lang="en-US" i="1" dirty="0"/>
              <a:t>Total Expert</a:t>
            </a:r>
            <a:r>
              <a:rPr lang="en-US" dirty="0"/>
              <a:t> to grow your business.</a:t>
            </a:r>
          </a:p>
          <a:p>
            <a:r>
              <a:rPr lang="en-US" dirty="0"/>
              <a:t>Today, we’ll walk through the powerful co-marketing tools you have access to—at no cost—and how they help you stay connected, modern, and efficient in your marketing efforts.</a:t>
            </a:r>
          </a:p>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692744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6D898-32A3-FA5F-FCA8-04ABC6219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4E7DF-1C06-E9FF-80C6-1CBCA584E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78410-E30F-76CC-15B8-58B2581698CE}"/>
              </a:ext>
            </a:extLst>
          </p:cNvPr>
          <p:cNvSpPr>
            <a:spLocks noGrp="1"/>
          </p:cNvSpPr>
          <p:nvPr>
            <p:ph type="body" idx="1"/>
          </p:nvPr>
        </p:nvSpPr>
        <p:spPr/>
        <p:txBody>
          <a:bodyPr/>
          <a:lstStyle/>
          <a:p>
            <a:pPr marL="0" indent="0" algn="l" rtl="0" fontAlgn="base">
              <a:buFont typeface="Arial" panose="020B0604020202020204" pitchFamily="34" charset="0"/>
              <a:buNone/>
            </a:pPr>
            <a:r>
              <a:rPr lang="en-US" dirty="0"/>
              <a:t>First thing you should know is that you can load your database into Total Expert through our support team. From there, you can create your own groups and manage your workflow. You can also track shared leads with your lending partners and collaborate together in the system with shared notes and tasks. You will also get timely updates on where your shared client is in the homebuying process as well as key milestones. </a:t>
            </a:r>
          </a:p>
        </p:txBody>
      </p:sp>
      <p:sp>
        <p:nvSpPr>
          <p:cNvPr id="4" name="Slide Number Placeholder 3">
            <a:extLst>
              <a:ext uri="{FF2B5EF4-FFF2-40B4-BE49-F238E27FC236}">
                <a16:creationId xmlns:a16="http://schemas.microsoft.com/office/drawing/2014/main" id="{068F1ECC-D58B-E792-228A-8C1ECC4D8B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AFAC6-DEA9-E94A-A956-F0E3CBB96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257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FF584-AB95-EA5F-0904-10EF9D252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F1FDC-9E29-CBA1-EF70-D65AD3530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9DB85-AE01-FCF8-7A05-2B2CD5DCE8B3}"/>
              </a:ext>
            </a:extLst>
          </p:cNvPr>
          <p:cNvSpPr>
            <a:spLocks noGrp="1"/>
          </p:cNvSpPr>
          <p:nvPr>
            <p:ph type="body" idx="1"/>
          </p:nvPr>
        </p:nvSpPr>
        <p:spPr/>
        <p:txBody>
          <a:bodyPr/>
          <a:lstStyle/>
          <a:p>
            <a:pPr marL="171450" indent="-171450" algn="l" rtl="0" fontAlgn="base">
              <a:buFont typeface="Arial" panose="020B0604020202020204" pitchFamily="34" charset="0"/>
              <a:buChar char="•"/>
            </a:pPr>
            <a:endParaRPr lang="en-US" dirty="0">
              <a:solidFill>
                <a:schemeClr val="tx1"/>
              </a:solidFill>
            </a:endParaRPr>
          </a:p>
          <a:p>
            <a:r>
              <a:rPr lang="en-US" dirty="0"/>
              <a:t>Total Expert also allows you to send emails directly from the platform. You can create messages that are timely, relevant, and personal. And you’ll be able to see who’s engaging with your emails so you can follow up with those most interested. Send targeted communication to different groups of your database. </a:t>
            </a:r>
          </a:p>
          <a:p>
            <a:endParaRPr lang="en-US" dirty="0"/>
          </a:p>
          <a:p>
            <a:endParaRPr lang="en-US" dirty="0"/>
          </a:p>
        </p:txBody>
      </p:sp>
      <p:sp>
        <p:nvSpPr>
          <p:cNvPr id="4" name="Slide Number Placeholder 3">
            <a:extLst>
              <a:ext uri="{FF2B5EF4-FFF2-40B4-BE49-F238E27FC236}">
                <a16:creationId xmlns:a16="http://schemas.microsoft.com/office/drawing/2014/main" id="{67BFBFD9-386C-5916-360D-9E2C4B8A2E1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AFAC6-DEA9-E94A-A956-F0E3CBB96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240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how you get started with Total Expert. </a:t>
            </a:r>
          </a:p>
        </p:txBody>
      </p:sp>
      <p:sp>
        <p:nvSpPr>
          <p:cNvPr id="4" name="Slide Number Placeholder 3"/>
          <p:cNvSpPr>
            <a:spLocks noGrp="1"/>
          </p:cNvSpPr>
          <p:nvPr>
            <p:ph type="sldNum" sz="quarter" idx="5"/>
          </p:nvPr>
        </p:nvSpPr>
        <p:spPr/>
        <p:txBody>
          <a:bodyPr/>
          <a:lstStyle/>
          <a:p>
            <a:fld id="{3F4AFAC6-DEA9-E94A-A956-F0E3CBB9625E}" type="slidenum">
              <a:rPr lang="en-US" smtClean="0"/>
              <a:pPr/>
              <a:t>12</a:t>
            </a:fld>
            <a:endParaRPr lang="en-US" dirty="0"/>
          </a:p>
        </p:txBody>
      </p:sp>
    </p:spTree>
    <p:extLst>
      <p:ext uri="{BB962C8B-B14F-4D97-AF65-F5344CB8AC3E}">
        <p14:creationId xmlns:p14="http://schemas.microsoft.com/office/powerpoint/2010/main" val="3578091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F93D6-546C-7A0A-3349-8AD0CD0A9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929556-598B-F49B-941D-10CA6E2E49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E0E73D-E23F-ED3A-B13E-5A0078911029}"/>
              </a:ext>
            </a:extLst>
          </p:cNvPr>
          <p:cNvSpPr>
            <a:spLocks noGrp="1"/>
          </p:cNvSpPr>
          <p:nvPr>
            <p:ph type="body" idx="1"/>
          </p:nvPr>
        </p:nvSpPr>
        <p:spPr/>
        <p:txBody>
          <a:bodyPr/>
          <a:lstStyle/>
          <a:p>
            <a:r>
              <a:rPr lang="en-US" dirty="0"/>
              <a:t>First, you will get an invite from your lending partner and you will need to click the link to sign up. From there: </a:t>
            </a:r>
          </a:p>
          <a:p>
            <a:endParaRPr lang="en-US" dirty="0"/>
          </a:p>
          <a:p>
            <a:r>
              <a:rPr lang="en-US" dirty="0"/>
              <a:t>Getting started is easy. Create your username and password and then you will need to add your license number, MLS agent ID, and MLS association. It is SUPER important that you include your MLS Agent ID when you sign up, as this created the hookup to the MLS and will allow the system to auto populate your listings. </a:t>
            </a:r>
          </a:p>
        </p:txBody>
      </p:sp>
      <p:sp>
        <p:nvSpPr>
          <p:cNvPr id="4" name="Slide Number Placeholder 3">
            <a:extLst>
              <a:ext uri="{FF2B5EF4-FFF2-40B4-BE49-F238E27FC236}">
                <a16:creationId xmlns:a16="http://schemas.microsoft.com/office/drawing/2014/main" id="{E7C4E5C3-5470-DFEC-8698-07924AB608FB}"/>
              </a:ext>
            </a:extLst>
          </p:cNvPr>
          <p:cNvSpPr>
            <a:spLocks noGrp="1"/>
          </p:cNvSpPr>
          <p:nvPr>
            <p:ph type="sldNum" sz="quarter" idx="5"/>
          </p:nvPr>
        </p:nvSpPr>
        <p:spPr/>
        <p:txBody>
          <a:bodyPr/>
          <a:lstStyle/>
          <a:p>
            <a:fld id="{3F4AFAC6-DEA9-E94A-A956-F0E3CBB9625E}" type="slidenum">
              <a:rPr lang="en-US" smtClean="0"/>
              <a:pPr/>
              <a:t>13</a:t>
            </a:fld>
            <a:endParaRPr lang="en-US" dirty="0"/>
          </a:p>
        </p:txBody>
      </p:sp>
    </p:spTree>
    <p:extLst>
      <p:ext uri="{BB962C8B-B14F-4D97-AF65-F5344CB8AC3E}">
        <p14:creationId xmlns:p14="http://schemas.microsoft.com/office/powerpoint/2010/main" val="1727940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FBA30-5C41-57FD-946D-63E43B9F4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E83DD3-EEDC-2893-F8F1-56A345D17E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F6D0E3-745D-1123-0C2F-2F25279430AA}"/>
              </a:ext>
            </a:extLst>
          </p:cNvPr>
          <p:cNvSpPr>
            <a:spLocks noGrp="1"/>
          </p:cNvSpPr>
          <p:nvPr>
            <p:ph type="body" idx="1"/>
          </p:nvPr>
        </p:nvSpPr>
        <p:spPr/>
        <p:txBody>
          <a:bodyPr/>
          <a:lstStyle/>
          <a:p>
            <a:r>
              <a:rPr lang="en-US" dirty="0"/>
              <a:t>Then you will fill out your profile information and add your headshot and logo. This is really important to include because it ensures all your marketing is branded professionally and accurately.</a:t>
            </a:r>
          </a:p>
        </p:txBody>
      </p:sp>
      <p:sp>
        <p:nvSpPr>
          <p:cNvPr id="4" name="Slide Number Placeholder 3">
            <a:extLst>
              <a:ext uri="{FF2B5EF4-FFF2-40B4-BE49-F238E27FC236}">
                <a16:creationId xmlns:a16="http://schemas.microsoft.com/office/drawing/2014/main" id="{83D3AA87-940B-F3DA-BEA8-9C4177DA688C}"/>
              </a:ext>
            </a:extLst>
          </p:cNvPr>
          <p:cNvSpPr>
            <a:spLocks noGrp="1"/>
          </p:cNvSpPr>
          <p:nvPr>
            <p:ph type="sldNum" sz="quarter" idx="5"/>
          </p:nvPr>
        </p:nvSpPr>
        <p:spPr/>
        <p:txBody>
          <a:bodyPr/>
          <a:lstStyle/>
          <a:p>
            <a:fld id="{3F4AFAC6-DEA9-E94A-A956-F0E3CBB9625E}" type="slidenum">
              <a:rPr lang="en-US" smtClean="0"/>
              <a:pPr/>
              <a:t>14</a:t>
            </a:fld>
            <a:endParaRPr lang="en-US" dirty="0"/>
          </a:p>
        </p:txBody>
      </p:sp>
    </p:spTree>
    <p:extLst>
      <p:ext uri="{BB962C8B-B14F-4D97-AF65-F5344CB8AC3E}">
        <p14:creationId xmlns:p14="http://schemas.microsoft.com/office/powerpoint/2010/main" val="3414194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pPr/>
              <a:t>15</a:t>
            </a:fld>
            <a:endParaRPr lang="en-US" dirty="0"/>
          </a:p>
        </p:txBody>
      </p:sp>
    </p:spTree>
    <p:extLst>
      <p:ext uri="{BB962C8B-B14F-4D97-AF65-F5344CB8AC3E}">
        <p14:creationId xmlns:p14="http://schemas.microsoft.com/office/powerpoint/2010/main" val="3765797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ever get stuck, click on the question mark at the top right corner of the platform – this will take you to the Help Desk which gives you access to a robust knowledge base of resources to help you.</a:t>
            </a:r>
          </a:p>
        </p:txBody>
      </p:sp>
      <p:sp>
        <p:nvSpPr>
          <p:cNvPr id="4" name="Slide Number Placeholder 3"/>
          <p:cNvSpPr>
            <a:spLocks noGrp="1"/>
          </p:cNvSpPr>
          <p:nvPr>
            <p:ph type="sldNum" sz="quarter" idx="5"/>
          </p:nvPr>
        </p:nvSpPr>
        <p:spPr/>
        <p:txBody>
          <a:bodyPr/>
          <a:lstStyle/>
          <a:p>
            <a:fld id="{3F4AFAC6-DEA9-E94A-A956-F0E3CBB9625E}" type="slidenum">
              <a:rPr lang="en-US" smtClean="0"/>
              <a:t>16</a:t>
            </a:fld>
            <a:endParaRPr lang="en-US"/>
          </a:p>
        </p:txBody>
      </p:sp>
    </p:spTree>
    <p:extLst>
      <p:ext uri="{BB962C8B-B14F-4D97-AF65-F5344CB8AC3E}">
        <p14:creationId xmlns:p14="http://schemas.microsoft.com/office/powerpoint/2010/main" val="43925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Prefer to learn by watching? We’ve got a library of YouTube training videos that cover everything from managing contacts to creating property websites. They’re quick, easy, and available 24/7 on YouTube. You can also find these by clicking on the </a:t>
            </a:r>
            <a:r>
              <a:rPr lang="en-US" dirty="0" err="1"/>
              <a:t>quicklinks</a:t>
            </a:r>
            <a:r>
              <a:rPr lang="en-US" dirty="0"/>
              <a:t> at the top right corner of the platform and finding &gt; agent training tutorials.</a:t>
            </a:r>
          </a:p>
        </p:txBody>
      </p:sp>
      <p:sp>
        <p:nvSpPr>
          <p:cNvPr id="4" name="Slide Number Placeholder 3"/>
          <p:cNvSpPr>
            <a:spLocks noGrp="1"/>
          </p:cNvSpPr>
          <p:nvPr>
            <p:ph type="sldNum" sz="quarter" idx="5"/>
          </p:nvPr>
        </p:nvSpPr>
        <p:spPr/>
        <p:txBody>
          <a:bodyPr/>
          <a:lstStyle/>
          <a:p>
            <a:fld id="{3F4AFAC6-DEA9-E94A-A956-F0E3CBB9625E}" type="slidenum">
              <a:rPr lang="en-US" smtClean="0"/>
              <a:t>17</a:t>
            </a:fld>
            <a:endParaRPr lang="en-US"/>
          </a:p>
        </p:txBody>
      </p:sp>
    </p:spTree>
    <p:extLst>
      <p:ext uri="{BB962C8B-B14F-4D97-AF65-F5344CB8AC3E}">
        <p14:creationId xmlns:p14="http://schemas.microsoft.com/office/powerpoint/2010/main" val="1424402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don’t forget—live support is available via the chat widget inside the platform. </a:t>
            </a:r>
            <a:r>
              <a:rPr lang="en-US"/>
              <a:t>It’s staffed six days a week and ready to help you with any questions.</a:t>
            </a:r>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18</a:t>
            </a:fld>
            <a:endParaRPr lang="en-US"/>
          </a:p>
        </p:txBody>
      </p:sp>
    </p:spTree>
    <p:extLst>
      <p:ext uri="{BB962C8B-B14F-4D97-AF65-F5344CB8AC3E}">
        <p14:creationId xmlns:p14="http://schemas.microsoft.com/office/powerpoint/2010/main" val="1973414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F4AFAC6-DEA9-E94A-A956-F0E3CBB9625E}" type="slidenum">
              <a:rPr lang="en-US" smtClean="0"/>
              <a:pPr/>
              <a:t>19</a:t>
            </a:fld>
            <a:endParaRPr lang="en-US" dirty="0"/>
          </a:p>
        </p:txBody>
      </p:sp>
    </p:spTree>
    <p:extLst>
      <p:ext uri="{BB962C8B-B14F-4D97-AF65-F5344CB8AC3E}">
        <p14:creationId xmlns:p14="http://schemas.microsoft.com/office/powerpoint/2010/main" val="209473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Expert gives you </a:t>
            </a:r>
            <a:r>
              <a:rPr lang="en-US" i="1" dirty="0"/>
              <a:t>access </a:t>
            </a:r>
            <a:r>
              <a:rPr lang="en-US" dirty="0"/>
              <a:t>to a full suite of sales and marketing tools at no cost – just by partnering with a loan officer at x organization. </a:t>
            </a:r>
          </a:p>
          <a:p>
            <a:r>
              <a:rPr lang="en-US" dirty="0"/>
              <a:t>The platform is </a:t>
            </a:r>
            <a:r>
              <a:rPr lang="en-US" i="1" dirty="0"/>
              <a:t>easy to navigate</a:t>
            </a:r>
            <a:r>
              <a:rPr lang="en-US" dirty="0"/>
              <a:t> and was built specifically with agents like you in mind.</a:t>
            </a:r>
          </a:p>
          <a:p>
            <a:r>
              <a:rPr lang="en-US" dirty="0"/>
              <a:t>You can </a:t>
            </a:r>
            <a:r>
              <a:rPr lang="en-US" i="1" dirty="0"/>
              <a:t>manage relationships, create assets quickly,</a:t>
            </a:r>
            <a:r>
              <a:rPr lang="en-US" dirty="0"/>
              <a:t> and even </a:t>
            </a:r>
            <a:r>
              <a:rPr lang="en-US" i="1" dirty="0"/>
              <a:t>track marketing performance</a:t>
            </a:r>
            <a:r>
              <a:rPr lang="en-US" dirty="0"/>
              <a:t> in one place.</a:t>
            </a:r>
          </a:p>
          <a:p>
            <a:r>
              <a:rPr lang="en-US" dirty="0"/>
              <a:t>And if you need help, support is just a click away through the </a:t>
            </a:r>
            <a:r>
              <a:rPr lang="en-US" i="1" dirty="0"/>
              <a:t>chat widget</a:t>
            </a:r>
            <a:r>
              <a:rPr lang="en-US" dirty="0"/>
              <a:t>, available six days a week.</a:t>
            </a:r>
          </a:p>
          <a:p>
            <a:endParaRPr lang="en-US" dirty="0"/>
          </a:p>
          <a:p>
            <a:r>
              <a:rPr lang="en-US" dirty="0"/>
              <a:t>Let’s explore the core tools: </a:t>
            </a:r>
          </a:p>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pPr/>
              <a:t>2</a:t>
            </a:fld>
            <a:endParaRPr lang="en-US" dirty="0"/>
          </a:p>
        </p:txBody>
      </p:sp>
    </p:spTree>
    <p:extLst>
      <p:ext uri="{BB962C8B-B14F-4D97-AF65-F5344CB8AC3E}">
        <p14:creationId xmlns:p14="http://schemas.microsoft.com/office/powerpoint/2010/main" val="4102567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big buckets of functionality in Total Expert: Co-marketing tools and contact management. In the co-marketing suite, you’ll find tools for print marketing, lead capture apps, property websites, and social media. On the contact side, you can track shared leads, communicate with partners, and send email marketing—all in one place</a:t>
            </a:r>
          </a:p>
        </p:txBody>
      </p:sp>
      <p:sp>
        <p:nvSpPr>
          <p:cNvPr id="4" name="Slide Number Placeholder 3"/>
          <p:cNvSpPr>
            <a:spLocks noGrp="1"/>
          </p:cNvSpPr>
          <p:nvPr>
            <p:ph type="sldNum" sz="quarter" idx="5"/>
          </p:nvPr>
        </p:nvSpPr>
        <p:spPr/>
        <p:txBody>
          <a:bodyPr/>
          <a:lstStyle/>
          <a:p>
            <a:fld id="{3F4AFAC6-DEA9-E94A-A956-F0E3CBB9625E}" type="slidenum">
              <a:rPr lang="en-US" smtClean="0"/>
              <a:pPr/>
              <a:t>3</a:t>
            </a:fld>
            <a:endParaRPr lang="en-US" dirty="0"/>
          </a:p>
        </p:txBody>
      </p:sp>
    </p:spTree>
    <p:extLst>
      <p:ext uri="{BB962C8B-B14F-4D97-AF65-F5344CB8AC3E}">
        <p14:creationId xmlns:p14="http://schemas.microsoft.com/office/powerpoint/2010/main" val="3648992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into the co-marketing tools</a:t>
            </a:r>
          </a:p>
        </p:txBody>
      </p:sp>
      <p:sp>
        <p:nvSpPr>
          <p:cNvPr id="4" name="Slide Number Placeholder 3"/>
          <p:cNvSpPr>
            <a:spLocks noGrp="1"/>
          </p:cNvSpPr>
          <p:nvPr>
            <p:ph type="sldNum" sz="quarter" idx="5"/>
          </p:nvPr>
        </p:nvSpPr>
        <p:spPr/>
        <p:txBody>
          <a:bodyPr/>
          <a:lstStyle/>
          <a:p>
            <a:fld id="{3F4AFAC6-DEA9-E94A-A956-F0E3CBB9625E}" type="slidenum">
              <a:rPr lang="en-US" smtClean="0"/>
              <a:pPr/>
              <a:t>4</a:t>
            </a:fld>
            <a:endParaRPr lang="en-US" dirty="0"/>
          </a:p>
        </p:txBody>
      </p:sp>
    </p:spTree>
    <p:extLst>
      <p:ext uri="{BB962C8B-B14F-4D97-AF65-F5344CB8AC3E}">
        <p14:creationId xmlns:p14="http://schemas.microsoft.com/office/powerpoint/2010/main" val="356447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Expert has a full library of pre-built templates you can customize and print in just a few clicks. It’s a great way to promote your listings and educate your clients with professional, co-branded materials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AFAC6-DEA9-E94A-A956-F0E3CBB96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9850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one of the most popular tools—Lead Capture Apps. These are digital sign-in forms for your open houses. Instead of collecting paper sign-in sheets, leads automatically go right into Total Expert. From there, the system can automate follow-up to keep the conversation going after the event—without you lifting a finger.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AFAC6-DEA9-E94A-A956-F0E3CBB9625E}" type="slidenum">
              <a:rPr kumimoji="0" lang="en-US" sz="1200" b="0" i="0" u="none" strike="noStrike" kern="1200" cap="none" spc="0" normalizeH="0" baseline="0" noProof="0" smtClean="0">
                <a:ln>
                  <a:noFill/>
                </a:ln>
                <a:solidFill>
                  <a:prstClr val="black"/>
                </a:solidFill>
                <a:effectLst/>
                <a:uLnTx/>
                <a:uFillTx/>
                <a:latin typeface="Barlow"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Barlow" pitchFamily="2" charset="77"/>
              <a:ea typeface="+mn-ea"/>
              <a:cs typeface="+mn-cs"/>
            </a:endParaRPr>
          </a:p>
        </p:txBody>
      </p:sp>
    </p:spTree>
    <p:extLst>
      <p:ext uri="{BB962C8B-B14F-4D97-AF65-F5344CB8AC3E}">
        <p14:creationId xmlns:p14="http://schemas.microsoft.com/office/powerpoint/2010/main" val="3033690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can instantly generate stunning, mobile-optimized property websites for your listings. These pages integrate with the MLS, help expand your reach, and allow you to track engagement. This is a great way to modernize your brand and attract more eyes to your properties.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AFAC6-DEA9-E94A-A956-F0E3CBB9625E}" type="slidenum">
              <a:rPr kumimoji="0" lang="en-US" sz="1200" b="0" i="0" u="none" strike="noStrike" kern="1200" cap="none" spc="0" normalizeH="0" baseline="0" noProof="0" smtClean="0">
                <a:ln>
                  <a:noFill/>
                </a:ln>
                <a:solidFill>
                  <a:prstClr val="black"/>
                </a:solidFill>
                <a:effectLst/>
                <a:uLnTx/>
                <a:uFillTx/>
                <a:latin typeface="Barlow"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Barlow" pitchFamily="2" charset="77"/>
              <a:ea typeface="+mn-ea"/>
              <a:cs typeface="+mn-cs"/>
            </a:endParaRPr>
          </a:p>
        </p:txBody>
      </p:sp>
    </p:spTree>
    <p:extLst>
      <p:ext uri="{BB962C8B-B14F-4D97-AF65-F5344CB8AC3E}">
        <p14:creationId xmlns:p14="http://schemas.microsoft.com/office/powerpoint/2010/main" val="3796073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US" dirty="0"/>
              <a:t>We also make it easy to stay active on social media. Choose from pre-built educational and promotional content, schedule it, and publish it directly to Facebook, Instagram, X, and LinkedIn. You don’t need to be a designer or writer—just pick and post.</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4AFAC6-DEA9-E94A-A956-F0E3CBB962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418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shift gears and talk about the ways you can manage your contacts in Total Expert. </a:t>
            </a:r>
          </a:p>
        </p:txBody>
      </p:sp>
      <p:sp>
        <p:nvSpPr>
          <p:cNvPr id="4" name="Slide Number Placeholder 3"/>
          <p:cNvSpPr>
            <a:spLocks noGrp="1"/>
          </p:cNvSpPr>
          <p:nvPr>
            <p:ph type="sldNum" sz="quarter" idx="5"/>
          </p:nvPr>
        </p:nvSpPr>
        <p:spPr/>
        <p:txBody>
          <a:bodyPr/>
          <a:lstStyle/>
          <a:p>
            <a:fld id="{3F4AFAC6-DEA9-E94A-A956-F0E3CBB9625E}" type="slidenum">
              <a:rPr lang="en-US" smtClean="0"/>
              <a:pPr/>
              <a:t>9</a:t>
            </a:fld>
            <a:endParaRPr lang="en-US" dirty="0"/>
          </a:p>
        </p:txBody>
      </p:sp>
    </p:spTree>
    <p:extLst>
      <p:ext uri="{BB962C8B-B14F-4D97-AF65-F5344CB8AC3E}">
        <p14:creationId xmlns:p14="http://schemas.microsoft.com/office/powerpoint/2010/main" val="4047350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lvl1pPr>
              <a:defRPr b="0" i="0">
                <a:latin typeface="Barlow" pitchFamily="2" charset="77"/>
              </a:defRPr>
            </a:lvl1pPr>
          </a:lstStyle>
          <a:p>
            <a:endParaRPr lang="en-US" dirty="0"/>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lvl1pPr>
              <a:defRPr b="0" i="0">
                <a:latin typeface="Barlow" pitchFamily="2" charset="77"/>
              </a:defRPr>
            </a:lvl1pPr>
          </a:lstStyle>
          <a:p>
            <a:endParaRPr lang="en-US" dirty="0"/>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arlow" pitchFamily="2" charset="77"/>
            </a:endParaRPr>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arlow" pitchFamily="2" charset="77"/>
            </a:endParaRPr>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lvl1pPr>
              <a:defRPr b="0" i="0">
                <a:latin typeface="Barlow" pitchFamily="2" charset="77"/>
              </a:defRPr>
            </a:lvl1pPr>
          </a:lstStyle>
          <a:p>
            <a:endParaRPr lang="en-US" dirty="0"/>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arlow" pitchFamily="2" charset="77"/>
            </a:endParaRPr>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lvl1pPr>
              <a:defRPr b="0" i="0">
                <a:latin typeface="Barlow" pitchFamily="2" charset="77"/>
              </a:defRPr>
            </a:lvl1pPr>
          </a:lstStyle>
          <a:p>
            <a:endParaRPr lang="en-US" dirty="0"/>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plit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984E21E-EFBF-FA2B-6D99-43E08F789754}"/>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arlow" pitchFamily="2" charset="77"/>
            </a:endParaRPr>
          </a:p>
        </p:txBody>
      </p:sp>
      <p:sp>
        <p:nvSpPr>
          <p:cNvPr id="7" name="Rectangle 6">
            <a:extLst>
              <a:ext uri="{FF2B5EF4-FFF2-40B4-BE49-F238E27FC236}">
                <a16:creationId xmlns:a16="http://schemas.microsoft.com/office/drawing/2014/main" id="{3459A584-B648-BF4B-F39D-9B18E6BF539A}"/>
              </a:ext>
            </a:extLst>
          </p:cNvPr>
          <p:cNvSpPr/>
          <p:nvPr userDrawn="1"/>
        </p:nvSpPr>
        <p:spPr>
          <a:xfrm>
            <a:off x="4914273"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
        <p:nvSpPr>
          <p:cNvPr id="9" name="Text Placeholder 3">
            <a:extLst>
              <a:ext uri="{FF2B5EF4-FFF2-40B4-BE49-F238E27FC236}">
                <a16:creationId xmlns:a16="http://schemas.microsoft.com/office/drawing/2014/main" id="{F9C46C37-771B-774D-B0AB-3E9F02F30046}"/>
              </a:ext>
            </a:extLst>
          </p:cNvPr>
          <p:cNvSpPr>
            <a:spLocks noGrp="1"/>
          </p:cNvSpPr>
          <p:nvPr>
            <p:ph type="body" sz="quarter" idx="13" hasCustomPrompt="1"/>
          </p:nvPr>
        </p:nvSpPr>
        <p:spPr>
          <a:xfrm>
            <a:off x="5625548" y="2322040"/>
            <a:ext cx="5627073" cy="2452295"/>
          </a:xfrm>
          <a:prstGeom prst="rect">
            <a:avLst/>
          </a:prstGeom>
        </p:spPr>
        <p:txBody>
          <a:bodyPr/>
          <a:lstStyle>
            <a:lvl1pPr marL="0" indent="0" algn="l">
              <a:lnSpc>
                <a:spcPct val="150000"/>
              </a:lnSpc>
              <a:buFontTx/>
              <a:buNone/>
              <a:defRPr lang="en-US" sz="1800" b="0" i="0" smtClean="0">
                <a:solidFill>
                  <a:srgbClr val="00263A"/>
                </a:solidFill>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4" name="Text Placeholder 3">
            <a:extLst>
              <a:ext uri="{FF2B5EF4-FFF2-40B4-BE49-F238E27FC236}">
                <a16:creationId xmlns:a16="http://schemas.microsoft.com/office/drawing/2014/main" id="{5C68571B-5D66-800A-47DC-5E0A53A69086}"/>
              </a:ext>
            </a:extLst>
          </p:cNvPr>
          <p:cNvSpPr>
            <a:spLocks noGrp="1"/>
          </p:cNvSpPr>
          <p:nvPr>
            <p:ph type="body" sz="quarter" idx="10" hasCustomPrompt="1"/>
          </p:nvPr>
        </p:nvSpPr>
        <p:spPr>
          <a:xfrm>
            <a:off x="571880" y="2971800"/>
            <a:ext cx="3974892" cy="914400"/>
          </a:xfrm>
          <a:prstGeom prst="rect">
            <a:avLst/>
          </a:prstGeom>
        </p:spPr>
        <p:txBody>
          <a:bodyPr anchor="ctr"/>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Tree>
    <p:extLst>
      <p:ext uri="{BB962C8B-B14F-4D97-AF65-F5344CB8AC3E}">
        <p14:creationId xmlns:p14="http://schemas.microsoft.com/office/powerpoint/2010/main" val="31468101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endParaRPr lang="en-US" sz="5400" b="1" i="0" spc="20" dirty="0">
              <a:solidFill>
                <a:schemeClr val="bg1"/>
              </a:solidFill>
              <a:latin typeface="Objektiv Mk2" panose="020B0602020204020203" pitchFamily="34" charset="0"/>
              <a:cs typeface="Objektiv Mk2" panose="020B0602020204020203" pitchFamily="34" charset="0"/>
            </a:endParaRP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arlow" pitchFamily="2" charset="77"/>
            </a:endParaRPr>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arlow" pitchFamily="2" charset="77"/>
            </a:endParaRPr>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arlow" pitchFamily="2" charset="77"/>
            </a:endParaRPr>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Barlow" pitchFamily="2" charset="77"/>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Barlow" pitchFamily="2" charset="77"/>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753BBD"/>
              </a:solidFill>
              <a:latin typeface="Barlow" pitchFamily="2" charset="77"/>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753BBD"/>
              </a:solidFill>
              <a:latin typeface="Barlow" pitchFamily="2" charset="77"/>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rgbClr val="753BBD"/>
              </a:solidFill>
              <a:latin typeface="Barlow" pitchFamily="2" charset="77"/>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lvl1pPr>
              <a:defRPr b="0" i="0">
                <a:latin typeface="Barlow" pitchFamily="2" charset="77"/>
              </a:defRPr>
            </a:lvl1p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dirty="0">
              <a:latin typeface="Barlow" pitchFamily="2" charset="77"/>
            </a:endParaRPr>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687" r:id="rId16"/>
    <p:sldLayoutId id="2147483777" r:id="rId17"/>
    <p:sldLayoutId id="2147483779"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53718" y="2723555"/>
            <a:ext cx="10358470" cy="1410889"/>
          </a:xfrm>
        </p:spPr>
        <p:txBody>
          <a:bodyPr/>
          <a:lstStyle/>
          <a:p>
            <a:r>
              <a:rPr lang="en-US" sz="4800" b="0" dirty="0">
                <a:solidFill>
                  <a:srgbClr val="85CBF9"/>
                </a:solidFill>
              </a:rPr>
              <a:t>The Power of Partnership: </a:t>
            </a:r>
          </a:p>
          <a:p>
            <a:r>
              <a:rPr lang="en-US" sz="4800" b="0" dirty="0"/>
              <a:t>Co-Marketing in Total Expert</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63A"/>
        </a:solidFill>
        <a:effectLst/>
      </p:bgPr>
    </p:bg>
    <p:spTree>
      <p:nvGrpSpPr>
        <p:cNvPr id="1" name="">
          <a:extLst>
            <a:ext uri="{FF2B5EF4-FFF2-40B4-BE49-F238E27FC236}">
              <a16:creationId xmlns:a16="http://schemas.microsoft.com/office/drawing/2014/main" id="{EE3D6EB9-1C60-71AE-BABF-16E2DD931ED7}"/>
            </a:ext>
          </a:extLst>
        </p:cNvPr>
        <p:cNvGrpSpPr/>
        <p:nvPr/>
      </p:nvGrpSpPr>
      <p:grpSpPr>
        <a:xfrm>
          <a:off x="0" y="0"/>
          <a:ext cx="0" cy="0"/>
          <a:chOff x="0" y="0"/>
          <a:chExt cx="0" cy="0"/>
        </a:xfrm>
      </p:grpSpPr>
      <p:pic>
        <p:nvPicPr>
          <p:cNvPr id="1027" name="Picture 3" descr="A house with a lawn and a lawn&#10;&#10;Description automatically generated">
            <a:extLst>
              <a:ext uri="{FF2B5EF4-FFF2-40B4-BE49-F238E27FC236}">
                <a16:creationId xmlns:a16="http://schemas.microsoft.com/office/drawing/2014/main" id="{2E4E23D9-A672-8FCE-1A93-7A30FDB2B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9738" y="-11064875"/>
            <a:ext cx="6731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Graphical user interface, application&#10;&#10;Description automatically generated">
            <a:extLst>
              <a:ext uri="{FF2B5EF4-FFF2-40B4-BE49-F238E27FC236}">
                <a16:creationId xmlns:a16="http://schemas.microsoft.com/office/drawing/2014/main" id="{DCAE04F1-8368-72E6-E018-4C769A8227FD}"/>
              </a:ext>
            </a:extLst>
          </p:cNvPr>
          <p:cNvPicPr>
            <a:picLocks noChangeAspect="1"/>
          </p:cNvPicPr>
          <p:nvPr/>
        </p:nvPicPr>
        <p:blipFill rotWithShape="1">
          <a:blip r:embed="rId4"/>
          <a:srcRect r="16866"/>
          <a:stretch/>
        </p:blipFill>
        <p:spPr>
          <a:xfrm>
            <a:off x="439660" y="1037492"/>
            <a:ext cx="5071383" cy="37593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screenshot of a web page&#10;&#10;AI-generated content may be incorrect.">
            <a:extLst>
              <a:ext uri="{FF2B5EF4-FFF2-40B4-BE49-F238E27FC236}">
                <a16:creationId xmlns:a16="http://schemas.microsoft.com/office/drawing/2014/main" id="{02D13D79-3241-E1C2-6DD9-C85189F796A3}"/>
              </a:ext>
            </a:extLst>
          </p:cNvPr>
          <p:cNvPicPr>
            <a:picLocks noChangeAspect="1"/>
          </p:cNvPicPr>
          <p:nvPr/>
        </p:nvPicPr>
        <p:blipFill>
          <a:blip r:embed="rId5"/>
          <a:srcRect r="26132"/>
          <a:stretch/>
        </p:blipFill>
        <p:spPr>
          <a:xfrm>
            <a:off x="2224037" y="3429000"/>
            <a:ext cx="3641263" cy="2665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1">
            <a:extLst>
              <a:ext uri="{FF2B5EF4-FFF2-40B4-BE49-F238E27FC236}">
                <a16:creationId xmlns:a16="http://schemas.microsoft.com/office/drawing/2014/main" id="{231D3AAF-29B3-48D7-D13B-F869F46E973E}"/>
              </a:ext>
            </a:extLst>
          </p:cNvPr>
          <p:cNvSpPr>
            <a:spLocks noGrp="1"/>
          </p:cNvSpPr>
          <p:nvPr>
            <p:ph type="body" sz="quarter" idx="10"/>
          </p:nvPr>
        </p:nvSpPr>
        <p:spPr>
          <a:xfrm>
            <a:off x="6786890" y="1856205"/>
            <a:ext cx="4929414" cy="914400"/>
          </a:xfrm>
        </p:spPr>
        <p:txBody>
          <a:bodyPr/>
          <a:lstStyle/>
          <a:p>
            <a:r>
              <a:rPr lang="en-US" b="0" dirty="0">
                <a:solidFill>
                  <a:schemeClr val="bg1"/>
                </a:solidFill>
              </a:rPr>
              <a:t>Lead and Contact Management </a:t>
            </a:r>
          </a:p>
        </p:txBody>
      </p:sp>
      <p:sp>
        <p:nvSpPr>
          <p:cNvPr id="11" name="Text Placeholder 2">
            <a:extLst>
              <a:ext uri="{FF2B5EF4-FFF2-40B4-BE49-F238E27FC236}">
                <a16:creationId xmlns:a16="http://schemas.microsoft.com/office/drawing/2014/main" id="{A6A717CC-24D2-E928-5AD2-62C53FA3D31F}"/>
              </a:ext>
            </a:extLst>
          </p:cNvPr>
          <p:cNvSpPr>
            <a:spLocks noGrp="1"/>
          </p:cNvSpPr>
          <p:nvPr>
            <p:ph type="body" sz="quarter" idx="13"/>
          </p:nvPr>
        </p:nvSpPr>
        <p:spPr>
          <a:xfrm>
            <a:off x="6786890" y="3046805"/>
            <a:ext cx="4929414" cy="2452295"/>
          </a:xfrm>
        </p:spPr>
        <p:txBody>
          <a:bodyPr/>
          <a:lstStyle/>
          <a:p>
            <a:pPr marL="285750" indent="-285750">
              <a:buFont typeface="Arial" panose="020B0604020202020204" pitchFamily="34" charset="0"/>
              <a:buChar char="•"/>
            </a:pPr>
            <a:r>
              <a:rPr lang="en-US" dirty="0">
                <a:solidFill>
                  <a:schemeClr val="bg1"/>
                </a:solidFill>
              </a:rPr>
              <a:t>Input your database into Total Expert</a:t>
            </a:r>
          </a:p>
          <a:p>
            <a:pPr marL="285750" indent="-285750">
              <a:buFont typeface="Arial" panose="020B0604020202020204" pitchFamily="34" charset="0"/>
              <a:buChar char="•"/>
            </a:pPr>
            <a:r>
              <a:rPr lang="en-US" dirty="0">
                <a:solidFill>
                  <a:schemeClr val="bg1"/>
                </a:solidFill>
              </a:rPr>
              <a:t>Group and manage clients</a:t>
            </a:r>
          </a:p>
          <a:p>
            <a:pPr marL="285750" indent="-285750">
              <a:buFont typeface="Arial" panose="020B0604020202020204" pitchFamily="34" charset="0"/>
              <a:buChar char="•"/>
            </a:pPr>
            <a:r>
              <a:rPr lang="en-US" dirty="0">
                <a:solidFill>
                  <a:schemeClr val="bg1"/>
                </a:solidFill>
              </a:rPr>
              <a:t>Track and manage shared leads with your lending partners </a:t>
            </a:r>
          </a:p>
          <a:p>
            <a:pPr marL="285750" indent="-285750">
              <a:buFont typeface="Arial" panose="020B0604020202020204" pitchFamily="34" charset="0"/>
              <a:buChar char="•"/>
            </a:pPr>
            <a:r>
              <a:rPr lang="en-US" dirty="0">
                <a:solidFill>
                  <a:schemeClr val="bg1"/>
                </a:solidFill>
              </a:rPr>
              <a:t>Get loan status updates for each transaction </a:t>
            </a:r>
          </a:p>
          <a:p>
            <a:endParaRPr lang="en-US" dirty="0">
              <a:solidFill>
                <a:schemeClr val="tx1"/>
              </a:solidFill>
            </a:endParaRPr>
          </a:p>
          <a:p>
            <a:pPr marL="285750" indent="-2857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3473776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263A"/>
        </a:solidFill>
        <a:effectLst/>
      </p:bgPr>
    </p:bg>
    <p:spTree>
      <p:nvGrpSpPr>
        <p:cNvPr id="1" name="">
          <a:extLst>
            <a:ext uri="{FF2B5EF4-FFF2-40B4-BE49-F238E27FC236}">
              <a16:creationId xmlns:a16="http://schemas.microsoft.com/office/drawing/2014/main" id="{0E0D97E5-D000-DED4-7B04-C59C87E08F80}"/>
            </a:ext>
          </a:extLst>
        </p:cNvPr>
        <p:cNvGrpSpPr/>
        <p:nvPr/>
      </p:nvGrpSpPr>
      <p:grpSpPr>
        <a:xfrm>
          <a:off x="0" y="0"/>
          <a:ext cx="0" cy="0"/>
          <a:chOff x="0" y="0"/>
          <a:chExt cx="0" cy="0"/>
        </a:xfrm>
      </p:grpSpPr>
      <p:pic>
        <p:nvPicPr>
          <p:cNvPr id="1027" name="Picture 3" descr="A house with a lawn and a lawn&#10;&#10;Description automatically generated">
            <a:extLst>
              <a:ext uri="{FF2B5EF4-FFF2-40B4-BE49-F238E27FC236}">
                <a16:creationId xmlns:a16="http://schemas.microsoft.com/office/drawing/2014/main" id="{F4126F23-5017-20DB-0919-D713EE343B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9738" y="-11064875"/>
            <a:ext cx="6731000" cy="35433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00A419DE-C924-E96E-9F63-A6FAC027AE2C}"/>
              </a:ext>
            </a:extLst>
          </p:cNvPr>
          <p:cNvGrpSpPr/>
          <p:nvPr/>
        </p:nvGrpSpPr>
        <p:grpSpPr>
          <a:xfrm>
            <a:off x="241247" y="1262763"/>
            <a:ext cx="5723012" cy="4352199"/>
            <a:chOff x="241247" y="1262763"/>
            <a:chExt cx="5723012" cy="4352199"/>
          </a:xfrm>
        </p:grpSpPr>
        <p:pic>
          <p:nvPicPr>
            <p:cNvPr id="7" name="Picture 6" descr="Graphical user interface, text, application, email&#10;&#10;Description automatically generated">
              <a:extLst>
                <a:ext uri="{FF2B5EF4-FFF2-40B4-BE49-F238E27FC236}">
                  <a16:creationId xmlns:a16="http://schemas.microsoft.com/office/drawing/2014/main" id="{3BEF1F28-C687-CB52-A869-8E115EF63CB6}"/>
                </a:ext>
              </a:extLst>
            </p:cNvPr>
            <p:cNvPicPr>
              <a:picLocks noChangeAspect="1"/>
            </p:cNvPicPr>
            <p:nvPr/>
          </p:nvPicPr>
          <p:blipFill>
            <a:blip r:embed="rId4"/>
            <a:stretch>
              <a:fillRect/>
            </a:stretch>
          </p:blipFill>
          <p:spPr>
            <a:xfrm>
              <a:off x="241247" y="1262763"/>
              <a:ext cx="5723012" cy="4352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screenshot of a email&#10;&#10;AI-generated content may be incorrect.">
              <a:extLst>
                <a:ext uri="{FF2B5EF4-FFF2-40B4-BE49-F238E27FC236}">
                  <a16:creationId xmlns:a16="http://schemas.microsoft.com/office/drawing/2014/main" id="{FBA32013-0ACD-2D9C-B47A-7BACF1100F8B}"/>
                </a:ext>
              </a:extLst>
            </p:cNvPr>
            <p:cNvPicPr>
              <a:picLocks noChangeAspect="1"/>
            </p:cNvPicPr>
            <p:nvPr/>
          </p:nvPicPr>
          <p:blipFill>
            <a:blip r:embed="rId5"/>
            <a:stretch>
              <a:fillRect/>
            </a:stretch>
          </p:blipFill>
          <p:spPr>
            <a:xfrm>
              <a:off x="1884656" y="2138101"/>
              <a:ext cx="3996475" cy="2601521"/>
            </a:xfrm>
            <a:prstGeom prst="rect">
              <a:avLst/>
            </a:prstGeom>
          </p:spPr>
        </p:pic>
      </p:grpSp>
      <p:sp>
        <p:nvSpPr>
          <p:cNvPr id="13" name="Text Placeholder 1">
            <a:extLst>
              <a:ext uri="{FF2B5EF4-FFF2-40B4-BE49-F238E27FC236}">
                <a16:creationId xmlns:a16="http://schemas.microsoft.com/office/drawing/2014/main" id="{BA6B1CD4-479A-1130-4F1A-72E9C6857A55}"/>
              </a:ext>
            </a:extLst>
          </p:cNvPr>
          <p:cNvSpPr txBox="1">
            <a:spLocks/>
          </p:cNvSpPr>
          <p:nvPr/>
        </p:nvSpPr>
        <p:spPr>
          <a:xfrm>
            <a:off x="6813859" y="1470679"/>
            <a:ext cx="4304458" cy="914400"/>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solidFill>
                  <a:schemeClr val="bg1"/>
                </a:solidFill>
              </a:rPr>
              <a:t>Email Marketing</a:t>
            </a:r>
          </a:p>
        </p:txBody>
      </p:sp>
      <p:sp>
        <p:nvSpPr>
          <p:cNvPr id="14" name="Text Placeholder 2">
            <a:extLst>
              <a:ext uri="{FF2B5EF4-FFF2-40B4-BE49-F238E27FC236}">
                <a16:creationId xmlns:a16="http://schemas.microsoft.com/office/drawing/2014/main" id="{8ADC2D10-9F0E-6ABF-A6CD-EC7D575455E1}"/>
              </a:ext>
            </a:extLst>
          </p:cNvPr>
          <p:cNvSpPr txBox="1">
            <a:spLocks/>
          </p:cNvSpPr>
          <p:nvPr/>
        </p:nvSpPr>
        <p:spPr>
          <a:xfrm>
            <a:off x="6813859" y="2598821"/>
            <a:ext cx="3974893" cy="245229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rgbClr val="00263A"/>
                </a:solidFill>
                <a:effectLst/>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chemeClr val="bg1"/>
                </a:solidFill>
              </a:rPr>
              <a:t>Create custom emails that are timely, relevant, and personal.</a:t>
            </a:r>
          </a:p>
          <a:p>
            <a:pPr marL="285750" indent="-285750">
              <a:buFont typeface="Arial" panose="020B0604020202020204" pitchFamily="34" charset="0"/>
              <a:buChar char="•"/>
            </a:pPr>
            <a:r>
              <a:rPr lang="en-US" dirty="0">
                <a:solidFill>
                  <a:schemeClr val="bg1"/>
                </a:solidFill>
              </a:rPr>
              <a:t>Send emails directly from the platform and schedule them out in advance </a:t>
            </a:r>
          </a:p>
          <a:p>
            <a:pPr marL="285750" indent="-285750">
              <a:buFont typeface="Arial" panose="020B0604020202020204" pitchFamily="34" charset="0"/>
              <a:buChar char="•"/>
            </a:pPr>
            <a:r>
              <a:rPr lang="en-US" dirty="0">
                <a:solidFill>
                  <a:schemeClr val="bg1"/>
                </a:solidFill>
              </a:rPr>
              <a:t>Track engagement and interaction</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endParaRPr lang="en-US" dirty="0">
              <a:solidFill>
                <a:schemeClr val="tx1"/>
              </a:solidFill>
            </a:endParaRPr>
          </a:p>
        </p:txBody>
      </p:sp>
    </p:spTree>
    <p:extLst>
      <p:ext uri="{BB962C8B-B14F-4D97-AF65-F5344CB8AC3E}">
        <p14:creationId xmlns:p14="http://schemas.microsoft.com/office/powerpoint/2010/main" val="360663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B88D259-A88F-1442-84E0-35CE6CA7DE6B}"/>
              </a:ext>
            </a:extLst>
          </p:cNvPr>
          <p:cNvSpPr>
            <a:spLocks noGrp="1"/>
          </p:cNvSpPr>
          <p:nvPr>
            <p:ph type="body" sz="quarter" idx="10"/>
          </p:nvPr>
        </p:nvSpPr>
        <p:spPr>
          <a:xfrm>
            <a:off x="2421274" y="2922813"/>
            <a:ext cx="5436834" cy="914400"/>
          </a:xfrm>
        </p:spPr>
        <p:txBody>
          <a:bodyPr/>
          <a:lstStyle/>
          <a:p>
            <a:r>
              <a:rPr lang="en-US" b="0" dirty="0"/>
              <a:t>Getting Started in Total Expert</a:t>
            </a:r>
          </a:p>
        </p:txBody>
      </p:sp>
    </p:spTree>
    <p:extLst>
      <p:ext uri="{BB962C8B-B14F-4D97-AF65-F5344CB8AC3E}">
        <p14:creationId xmlns:p14="http://schemas.microsoft.com/office/powerpoint/2010/main" val="653420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968E5-3DE7-9993-3FD1-6FC8962A3D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A315FE7-3F3E-0A4C-0B12-9A983807DF67}"/>
              </a:ext>
            </a:extLst>
          </p:cNvPr>
          <p:cNvSpPr>
            <a:spLocks noGrp="1"/>
          </p:cNvSpPr>
          <p:nvPr>
            <p:ph type="body" sz="quarter" idx="10"/>
          </p:nvPr>
        </p:nvSpPr>
        <p:spPr>
          <a:xfrm>
            <a:off x="811464" y="601897"/>
            <a:ext cx="11051464" cy="914400"/>
          </a:xfrm>
        </p:spPr>
        <p:txBody>
          <a:bodyPr/>
          <a:lstStyle/>
          <a:p>
            <a:pPr algn="ctr"/>
            <a:r>
              <a:rPr lang="en-US" b="0" dirty="0">
                <a:solidFill>
                  <a:srgbClr val="85CBF9"/>
                </a:solidFill>
              </a:rPr>
              <a:t>Setting up your TE account</a:t>
            </a:r>
            <a:endParaRPr lang="en-US" b="0" dirty="0"/>
          </a:p>
        </p:txBody>
      </p:sp>
      <p:pic>
        <p:nvPicPr>
          <p:cNvPr id="20" name="Picture 19" descr="A screenshot of a website&#10;&#10;AI-generated content may be incorrect.">
            <a:extLst>
              <a:ext uri="{FF2B5EF4-FFF2-40B4-BE49-F238E27FC236}">
                <a16:creationId xmlns:a16="http://schemas.microsoft.com/office/drawing/2014/main" id="{A4909DB7-C8E8-3576-441F-B05CBCC62B9A}"/>
              </a:ext>
            </a:extLst>
          </p:cNvPr>
          <p:cNvPicPr>
            <a:picLocks noChangeAspect="1"/>
          </p:cNvPicPr>
          <p:nvPr/>
        </p:nvPicPr>
        <p:blipFill>
          <a:blip r:embed="rId3"/>
          <a:stretch>
            <a:fillRect/>
          </a:stretch>
        </p:blipFill>
        <p:spPr>
          <a:xfrm>
            <a:off x="1432637" y="1959642"/>
            <a:ext cx="4422167" cy="3492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descr="A screenshot of a website&#10;&#10;AI-generated content may be incorrect.">
            <a:extLst>
              <a:ext uri="{FF2B5EF4-FFF2-40B4-BE49-F238E27FC236}">
                <a16:creationId xmlns:a16="http://schemas.microsoft.com/office/drawing/2014/main" id="{22489A84-021D-A9D9-A230-94C6D4B5F3ED}"/>
              </a:ext>
            </a:extLst>
          </p:cNvPr>
          <p:cNvPicPr>
            <a:picLocks noChangeAspect="1"/>
          </p:cNvPicPr>
          <p:nvPr/>
        </p:nvPicPr>
        <p:blipFill>
          <a:blip r:embed="rId4"/>
          <a:stretch>
            <a:fillRect/>
          </a:stretch>
        </p:blipFill>
        <p:spPr>
          <a:xfrm>
            <a:off x="1432636" y="1959642"/>
            <a:ext cx="4422167" cy="35022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screenshot of a computer&#10;&#10;AI-generated content may be incorrect.">
            <a:extLst>
              <a:ext uri="{FF2B5EF4-FFF2-40B4-BE49-F238E27FC236}">
                <a16:creationId xmlns:a16="http://schemas.microsoft.com/office/drawing/2014/main" id="{0CE5E5F1-07AE-67B5-CD6C-D6E81FDE9A1C}"/>
              </a:ext>
            </a:extLst>
          </p:cNvPr>
          <p:cNvPicPr>
            <a:picLocks noChangeAspect="1"/>
          </p:cNvPicPr>
          <p:nvPr/>
        </p:nvPicPr>
        <p:blipFill>
          <a:blip r:embed="rId5"/>
          <a:stretch>
            <a:fillRect/>
          </a:stretch>
        </p:blipFill>
        <p:spPr>
          <a:xfrm>
            <a:off x="6337196" y="1959642"/>
            <a:ext cx="4445174" cy="349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C166059F-8BFE-ECA8-322A-7AECDB6CF285}"/>
              </a:ext>
            </a:extLst>
          </p:cNvPr>
          <p:cNvSpPr txBox="1"/>
          <p:nvPr/>
        </p:nvSpPr>
        <p:spPr>
          <a:xfrm>
            <a:off x="1432636" y="5694218"/>
            <a:ext cx="4422167" cy="369332"/>
          </a:xfrm>
          <a:prstGeom prst="rect">
            <a:avLst/>
          </a:prstGeom>
          <a:noFill/>
        </p:spPr>
        <p:txBody>
          <a:bodyPr wrap="square" rtlCol="0">
            <a:spAutoFit/>
          </a:bodyPr>
          <a:lstStyle/>
          <a:p>
            <a:pPr algn="ctr"/>
            <a:r>
              <a:rPr lang="en-US" dirty="0"/>
              <a:t>Create login and password</a:t>
            </a:r>
          </a:p>
        </p:txBody>
      </p:sp>
      <p:sp>
        <p:nvSpPr>
          <p:cNvPr id="12" name="TextBox 11">
            <a:extLst>
              <a:ext uri="{FF2B5EF4-FFF2-40B4-BE49-F238E27FC236}">
                <a16:creationId xmlns:a16="http://schemas.microsoft.com/office/drawing/2014/main" id="{D6E4A025-89E8-4B6E-5CCB-6C213B27820D}"/>
              </a:ext>
            </a:extLst>
          </p:cNvPr>
          <p:cNvSpPr txBox="1"/>
          <p:nvPr/>
        </p:nvSpPr>
        <p:spPr>
          <a:xfrm>
            <a:off x="6337196" y="5694218"/>
            <a:ext cx="4422167" cy="369332"/>
          </a:xfrm>
          <a:prstGeom prst="rect">
            <a:avLst/>
          </a:prstGeom>
          <a:noFill/>
        </p:spPr>
        <p:txBody>
          <a:bodyPr wrap="square" rtlCol="0">
            <a:spAutoFit/>
          </a:bodyPr>
          <a:lstStyle/>
          <a:p>
            <a:pPr algn="ctr"/>
            <a:r>
              <a:rPr lang="en-US" dirty="0"/>
              <a:t>Add MLS agent ID and Association</a:t>
            </a:r>
          </a:p>
        </p:txBody>
      </p:sp>
    </p:spTree>
    <p:extLst>
      <p:ext uri="{BB962C8B-B14F-4D97-AF65-F5344CB8AC3E}">
        <p14:creationId xmlns:p14="http://schemas.microsoft.com/office/powerpoint/2010/main" val="1936334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2D3E9-05D8-2FFA-2965-D65E5302B36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34FEC47-D082-4FD6-1AF8-543BDC8D4F57}"/>
              </a:ext>
            </a:extLst>
          </p:cNvPr>
          <p:cNvSpPr>
            <a:spLocks noGrp="1"/>
          </p:cNvSpPr>
          <p:nvPr>
            <p:ph type="body" sz="quarter" idx="10"/>
          </p:nvPr>
        </p:nvSpPr>
        <p:spPr>
          <a:xfrm>
            <a:off x="811464" y="601897"/>
            <a:ext cx="11051464" cy="914400"/>
          </a:xfrm>
        </p:spPr>
        <p:txBody>
          <a:bodyPr/>
          <a:lstStyle/>
          <a:p>
            <a:pPr algn="ctr"/>
            <a:r>
              <a:rPr lang="en-US" b="0" dirty="0">
                <a:solidFill>
                  <a:srgbClr val="85CBF9"/>
                </a:solidFill>
              </a:rPr>
              <a:t>Setting up your TE account</a:t>
            </a:r>
            <a:endParaRPr lang="en-US" b="0" dirty="0"/>
          </a:p>
        </p:txBody>
      </p:sp>
      <p:pic>
        <p:nvPicPr>
          <p:cNvPr id="20" name="Picture 19" descr="A screenshot of a website&#10;&#10;AI-generated content may be incorrect.">
            <a:extLst>
              <a:ext uri="{FF2B5EF4-FFF2-40B4-BE49-F238E27FC236}">
                <a16:creationId xmlns:a16="http://schemas.microsoft.com/office/drawing/2014/main" id="{9576041B-8ADA-FF10-A2A4-BBD4673FAAA6}"/>
              </a:ext>
            </a:extLst>
          </p:cNvPr>
          <p:cNvPicPr>
            <a:picLocks noChangeAspect="1"/>
          </p:cNvPicPr>
          <p:nvPr/>
        </p:nvPicPr>
        <p:blipFill>
          <a:blip r:embed="rId3"/>
          <a:stretch>
            <a:fillRect/>
          </a:stretch>
        </p:blipFill>
        <p:spPr>
          <a:xfrm>
            <a:off x="1432637" y="1959642"/>
            <a:ext cx="4422167" cy="34928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screenshot of a computer&#10;&#10;AI-generated content may be incorrect.">
            <a:extLst>
              <a:ext uri="{FF2B5EF4-FFF2-40B4-BE49-F238E27FC236}">
                <a16:creationId xmlns:a16="http://schemas.microsoft.com/office/drawing/2014/main" id="{894C7F39-6C17-547A-B10C-0E5640898108}"/>
              </a:ext>
            </a:extLst>
          </p:cNvPr>
          <p:cNvPicPr>
            <a:picLocks noChangeAspect="1"/>
          </p:cNvPicPr>
          <p:nvPr/>
        </p:nvPicPr>
        <p:blipFill>
          <a:blip r:embed="rId4"/>
          <a:stretch>
            <a:fillRect/>
          </a:stretch>
        </p:blipFill>
        <p:spPr>
          <a:xfrm>
            <a:off x="6337196" y="1959642"/>
            <a:ext cx="4445174" cy="3492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B742064B-BFD5-7A0E-EF47-67D9493BDB29}"/>
              </a:ext>
            </a:extLst>
          </p:cNvPr>
          <p:cNvSpPr txBox="1"/>
          <p:nvPr/>
        </p:nvSpPr>
        <p:spPr>
          <a:xfrm>
            <a:off x="1432636" y="5694218"/>
            <a:ext cx="4422167" cy="369332"/>
          </a:xfrm>
          <a:prstGeom prst="rect">
            <a:avLst/>
          </a:prstGeom>
          <a:noFill/>
        </p:spPr>
        <p:txBody>
          <a:bodyPr wrap="square" rtlCol="0">
            <a:spAutoFit/>
          </a:bodyPr>
          <a:lstStyle/>
          <a:p>
            <a:pPr algn="ctr"/>
            <a:r>
              <a:rPr lang="en-US" dirty="0"/>
              <a:t>Check Profile Information </a:t>
            </a:r>
          </a:p>
        </p:txBody>
      </p:sp>
      <p:sp>
        <p:nvSpPr>
          <p:cNvPr id="12" name="TextBox 11">
            <a:extLst>
              <a:ext uri="{FF2B5EF4-FFF2-40B4-BE49-F238E27FC236}">
                <a16:creationId xmlns:a16="http://schemas.microsoft.com/office/drawing/2014/main" id="{C193B132-8E06-B525-751A-BBD9C94BF973}"/>
              </a:ext>
            </a:extLst>
          </p:cNvPr>
          <p:cNvSpPr txBox="1"/>
          <p:nvPr/>
        </p:nvSpPr>
        <p:spPr>
          <a:xfrm>
            <a:off x="6337196" y="5694218"/>
            <a:ext cx="4422167" cy="369332"/>
          </a:xfrm>
          <a:prstGeom prst="rect">
            <a:avLst/>
          </a:prstGeom>
          <a:noFill/>
        </p:spPr>
        <p:txBody>
          <a:bodyPr wrap="square" rtlCol="0">
            <a:spAutoFit/>
          </a:bodyPr>
          <a:lstStyle/>
          <a:p>
            <a:pPr algn="ctr"/>
            <a:r>
              <a:rPr lang="en-US" dirty="0"/>
              <a:t>Check Headshot / Logo</a:t>
            </a:r>
          </a:p>
        </p:txBody>
      </p:sp>
      <p:pic>
        <p:nvPicPr>
          <p:cNvPr id="4" name="Picture 3" descr="A screenshot of a computer&#10;&#10;AI-generated content may be incorrect.">
            <a:extLst>
              <a:ext uri="{FF2B5EF4-FFF2-40B4-BE49-F238E27FC236}">
                <a16:creationId xmlns:a16="http://schemas.microsoft.com/office/drawing/2014/main" id="{F3180548-1701-8205-C629-CE0383D14F60}"/>
              </a:ext>
            </a:extLst>
          </p:cNvPr>
          <p:cNvPicPr>
            <a:picLocks noChangeAspect="1"/>
          </p:cNvPicPr>
          <p:nvPr/>
        </p:nvPicPr>
        <p:blipFill>
          <a:blip r:embed="rId5"/>
          <a:stretch>
            <a:fillRect/>
          </a:stretch>
        </p:blipFill>
        <p:spPr>
          <a:xfrm>
            <a:off x="1409630" y="1953919"/>
            <a:ext cx="4445173" cy="35168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A screenshot of a social media profile&#10;&#10;AI-generated content may be incorrect.">
            <a:extLst>
              <a:ext uri="{FF2B5EF4-FFF2-40B4-BE49-F238E27FC236}">
                <a16:creationId xmlns:a16="http://schemas.microsoft.com/office/drawing/2014/main" id="{46FC28B0-0AA9-B3AE-1BD5-9B4F59DA9A01}"/>
              </a:ext>
            </a:extLst>
          </p:cNvPr>
          <p:cNvPicPr>
            <a:picLocks noChangeAspect="1"/>
          </p:cNvPicPr>
          <p:nvPr/>
        </p:nvPicPr>
        <p:blipFill>
          <a:blip r:embed="rId6"/>
          <a:stretch>
            <a:fillRect/>
          </a:stretch>
        </p:blipFill>
        <p:spPr>
          <a:xfrm>
            <a:off x="6337195" y="1953919"/>
            <a:ext cx="4445173" cy="3532032"/>
          </a:xfrm>
          <a:prstGeom prst="rect">
            <a:avLst/>
          </a:prstGeom>
        </p:spPr>
      </p:pic>
    </p:spTree>
    <p:extLst>
      <p:ext uri="{BB962C8B-B14F-4D97-AF65-F5344CB8AC3E}">
        <p14:creationId xmlns:p14="http://schemas.microsoft.com/office/powerpoint/2010/main" val="40253446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6EA8FA-CFF4-F14A-BF1E-26A3EA67FE60}"/>
              </a:ext>
            </a:extLst>
          </p:cNvPr>
          <p:cNvSpPr>
            <a:spLocks noGrp="1"/>
          </p:cNvSpPr>
          <p:nvPr>
            <p:ph type="body" sz="quarter" idx="10"/>
          </p:nvPr>
        </p:nvSpPr>
        <p:spPr>
          <a:xfrm>
            <a:off x="2486590" y="2971800"/>
            <a:ext cx="5436834" cy="914400"/>
          </a:xfrm>
        </p:spPr>
        <p:txBody>
          <a:bodyPr/>
          <a:lstStyle/>
          <a:p>
            <a:r>
              <a:rPr lang="en-US" b="0" dirty="0"/>
              <a:t>Agent Resources</a:t>
            </a:r>
          </a:p>
        </p:txBody>
      </p:sp>
    </p:spTree>
    <p:extLst>
      <p:ext uri="{BB962C8B-B14F-4D97-AF65-F5344CB8AC3E}">
        <p14:creationId xmlns:p14="http://schemas.microsoft.com/office/powerpoint/2010/main" val="1675830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3142F5-A972-690F-FAEE-468710F078A6}"/>
              </a:ext>
            </a:extLst>
          </p:cNvPr>
          <p:cNvSpPr>
            <a:spLocks noGrp="1"/>
          </p:cNvSpPr>
          <p:nvPr>
            <p:ph type="body" sz="quarter" idx="10"/>
          </p:nvPr>
        </p:nvSpPr>
        <p:spPr/>
        <p:txBody>
          <a:bodyPr/>
          <a:lstStyle/>
          <a:p>
            <a:r>
              <a:rPr lang="en-US" b="0" dirty="0"/>
              <a:t>Help Desk </a:t>
            </a:r>
          </a:p>
        </p:txBody>
      </p:sp>
      <p:pic>
        <p:nvPicPr>
          <p:cNvPr id="9" name="Picture 8" descr="Graphical user interface, website&#10;&#10;Description automatically generated">
            <a:extLst>
              <a:ext uri="{FF2B5EF4-FFF2-40B4-BE49-F238E27FC236}">
                <a16:creationId xmlns:a16="http://schemas.microsoft.com/office/drawing/2014/main" id="{2F4C9FBE-8EBD-865A-BE9A-2F6DEC2C2817}"/>
              </a:ext>
            </a:extLst>
          </p:cNvPr>
          <p:cNvPicPr>
            <a:picLocks noChangeAspect="1"/>
          </p:cNvPicPr>
          <p:nvPr/>
        </p:nvPicPr>
        <p:blipFill>
          <a:blip r:embed="rId3"/>
          <a:stretch>
            <a:fillRect/>
          </a:stretch>
        </p:blipFill>
        <p:spPr>
          <a:xfrm>
            <a:off x="5933699" y="1421309"/>
            <a:ext cx="5400565" cy="4015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screenshot of a computer&#10;&#10;Description automatically generated">
            <a:extLst>
              <a:ext uri="{FF2B5EF4-FFF2-40B4-BE49-F238E27FC236}">
                <a16:creationId xmlns:a16="http://schemas.microsoft.com/office/drawing/2014/main" id="{9F9F9AEA-DF56-887E-83B3-1CF70CA325F1}"/>
              </a:ext>
            </a:extLst>
          </p:cNvPr>
          <p:cNvPicPr>
            <a:picLocks noChangeAspect="1"/>
          </p:cNvPicPr>
          <p:nvPr/>
        </p:nvPicPr>
        <p:blipFill rotWithShape="1">
          <a:blip r:embed="rId4"/>
          <a:srcRect l="20558" r="19318"/>
          <a:stretch/>
        </p:blipFill>
        <p:spPr>
          <a:xfrm>
            <a:off x="5680363" y="4048778"/>
            <a:ext cx="2202873" cy="2112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a:extLst>
              <a:ext uri="{FF2B5EF4-FFF2-40B4-BE49-F238E27FC236}">
                <a16:creationId xmlns:a16="http://schemas.microsoft.com/office/drawing/2014/main" id="{B1C85D92-2339-3540-7E88-4136EBF1AF46}"/>
              </a:ext>
            </a:extLst>
          </p:cNvPr>
          <p:cNvSpPr/>
          <p:nvPr/>
        </p:nvSpPr>
        <p:spPr>
          <a:xfrm>
            <a:off x="6044312" y="5105267"/>
            <a:ext cx="1294863" cy="21152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6764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3142F5-A972-690F-FAEE-468710F078A6}"/>
              </a:ext>
            </a:extLst>
          </p:cNvPr>
          <p:cNvSpPr>
            <a:spLocks noGrp="1"/>
          </p:cNvSpPr>
          <p:nvPr>
            <p:ph type="body" sz="quarter" idx="10"/>
          </p:nvPr>
        </p:nvSpPr>
        <p:spPr>
          <a:xfrm>
            <a:off x="751494" y="2971800"/>
            <a:ext cx="3879883" cy="914400"/>
          </a:xfrm>
        </p:spPr>
        <p:txBody>
          <a:bodyPr/>
          <a:lstStyle/>
          <a:p>
            <a:r>
              <a:rPr lang="en-US" b="0" dirty="0"/>
              <a:t>YouTube Training Videos </a:t>
            </a:r>
          </a:p>
        </p:txBody>
      </p:sp>
      <p:pic>
        <p:nvPicPr>
          <p:cNvPr id="4" name="Picture 3" descr="A screenshot of a web page&#10;&#10;Description automatically generated">
            <a:extLst>
              <a:ext uri="{FF2B5EF4-FFF2-40B4-BE49-F238E27FC236}">
                <a16:creationId xmlns:a16="http://schemas.microsoft.com/office/drawing/2014/main" id="{82CF4B22-545A-397B-E866-DECA06ACD4B0}"/>
              </a:ext>
            </a:extLst>
          </p:cNvPr>
          <p:cNvPicPr>
            <a:picLocks noChangeAspect="1"/>
          </p:cNvPicPr>
          <p:nvPr/>
        </p:nvPicPr>
        <p:blipFill>
          <a:blip r:embed="rId3"/>
          <a:stretch>
            <a:fillRect/>
          </a:stretch>
        </p:blipFill>
        <p:spPr>
          <a:xfrm>
            <a:off x="5937210" y="1024082"/>
            <a:ext cx="5503296" cy="48098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screenshot of a computer&#10;&#10;Description automatically generated">
            <a:extLst>
              <a:ext uri="{FF2B5EF4-FFF2-40B4-BE49-F238E27FC236}">
                <a16:creationId xmlns:a16="http://schemas.microsoft.com/office/drawing/2014/main" id="{FB11FA19-2E44-910E-34F9-6C7A9384C86D}"/>
              </a:ext>
            </a:extLst>
          </p:cNvPr>
          <p:cNvPicPr>
            <a:picLocks noChangeAspect="1"/>
          </p:cNvPicPr>
          <p:nvPr/>
        </p:nvPicPr>
        <p:blipFill rotWithShape="1">
          <a:blip r:embed="rId4"/>
          <a:srcRect l="62951" t="255" r="16424" b="62287"/>
          <a:stretch/>
        </p:blipFill>
        <p:spPr>
          <a:xfrm>
            <a:off x="5533902" y="3886200"/>
            <a:ext cx="2118050" cy="24710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0F601468-4281-DA8A-2C10-7948C473414A}"/>
              </a:ext>
            </a:extLst>
          </p:cNvPr>
          <p:cNvSpPr/>
          <p:nvPr/>
        </p:nvSpPr>
        <p:spPr>
          <a:xfrm>
            <a:off x="5937210" y="5833918"/>
            <a:ext cx="1294863" cy="25812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6983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73142F5-A972-690F-FAEE-468710F078A6}"/>
              </a:ext>
            </a:extLst>
          </p:cNvPr>
          <p:cNvSpPr>
            <a:spLocks noGrp="1"/>
          </p:cNvSpPr>
          <p:nvPr>
            <p:ph type="body" sz="quarter" idx="10"/>
          </p:nvPr>
        </p:nvSpPr>
        <p:spPr>
          <a:xfrm>
            <a:off x="571880" y="2971800"/>
            <a:ext cx="4506306" cy="914400"/>
          </a:xfrm>
        </p:spPr>
        <p:txBody>
          <a:bodyPr/>
          <a:lstStyle/>
          <a:p>
            <a:r>
              <a:rPr lang="en-US" b="0" dirty="0"/>
              <a:t>Customer Support</a:t>
            </a:r>
          </a:p>
        </p:txBody>
      </p:sp>
      <p:pic>
        <p:nvPicPr>
          <p:cNvPr id="4" name="Picture 3" descr="Graphical user interface, application&#10;&#10;Description automatically generated">
            <a:extLst>
              <a:ext uri="{FF2B5EF4-FFF2-40B4-BE49-F238E27FC236}">
                <a16:creationId xmlns:a16="http://schemas.microsoft.com/office/drawing/2014/main" id="{C23202BB-6D45-F1FE-2C44-495EE5ECF6A9}"/>
              </a:ext>
            </a:extLst>
          </p:cNvPr>
          <p:cNvPicPr>
            <a:picLocks noChangeAspect="1"/>
          </p:cNvPicPr>
          <p:nvPr/>
        </p:nvPicPr>
        <p:blipFill>
          <a:blip r:embed="rId3"/>
          <a:stretch>
            <a:fillRect/>
          </a:stretch>
        </p:blipFill>
        <p:spPr>
          <a:xfrm>
            <a:off x="5784921" y="1397818"/>
            <a:ext cx="5707644" cy="40623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Graphical user interface, text, application, chat or text message&#10;&#10;Description automatically generated">
            <a:extLst>
              <a:ext uri="{FF2B5EF4-FFF2-40B4-BE49-F238E27FC236}">
                <a16:creationId xmlns:a16="http://schemas.microsoft.com/office/drawing/2014/main" id="{71F4FC33-21AC-D139-6E80-33541C1FD5C3}"/>
              </a:ext>
            </a:extLst>
          </p:cNvPr>
          <p:cNvPicPr>
            <a:picLocks noChangeAspect="1"/>
          </p:cNvPicPr>
          <p:nvPr/>
        </p:nvPicPr>
        <p:blipFill>
          <a:blip r:embed="rId4"/>
          <a:stretch>
            <a:fillRect/>
          </a:stretch>
        </p:blipFill>
        <p:spPr>
          <a:xfrm>
            <a:off x="9729108" y="2971800"/>
            <a:ext cx="1495919" cy="2269670"/>
          </a:xfrm>
          <a:prstGeom prst="rect">
            <a:avLst/>
          </a:prstGeom>
        </p:spPr>
      </p:pic>
    </p:spTree>
    <p:extLst>
      <p:ext uri="{BB962C8B-B14F-4D97-AF65-F5344CB8AC3E}">
        <p14:creationId xmlns:p14="http://schemas.microsoft.com/office/powerpoint/2010/main" val="712149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8758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0400B46-F54C-60B4-11D0-513194127BAA}"/>
              </a:ext>
            </a:extLst>
          </p:cNvPr>
          <p:cNvSpPr>
            <a:spLocks noGrp="1"/>
          </p:cNvSpPr>
          <p:nvPr>
            <p:ph type="body" sz="quarter" idx="10"/>
          </p:nvPr>
        </p:nvSpPr>
        <p:spPr>
          <a:xfrm>
            <a:off x="952794" y="581402"/>
            <a:ext cx="9959137" cy="914400"/>
          </a:xfrm>
        </p:spPr>
        <p:txBody>
          <a:bodyPr/>
          <a:lstStyle/>
          <a:p>
            <a:r>
              <a:rPr lang="en-US" b="0" dirty="0"/>
              <a:t>Co-Marketing Portal in Total Expert</a:t>
            </a:r>
          </a:p>
        </p:txBody>
      </p:sp>
      <p:sp>
        <p:nvSpPr>
          <p:cNvPr id="4" name="Text Placeholder 3">
            <a:extLst>
              <a:ext uri="{FF2B5EF4-FFF2-40B4-BE49-F238E27FC236}">
                <a16:creationId xmlns:a16="http://schemas.microsoft.com/office/drawing/2014/main" id="{82F19C32-C3E0-90EB-EC07-677FECAC2C7C}"/>
              </a:ext>
            </a:extLst>
          </p:cNvPr>
          <p:cNvSpPr>
            <a:spLocks noGrp="1"/>
          </p:cNvSpPr>
          <p:nvPr>
            <p:ph type="body" sz="quarter" idx="12"/>
          </p:nvPr>
        </p:nvSpPr>
        <p:spPr>
          <a:xfrm>
            <a:off x="952794" y="1896410"/>
            <a:ext cx="5641970" cy="3697356"/>
          </a:xfrm>
        </p:spPr>
        <p:txBody>
          <a:bodyPr/>
          <a:lstStyle/>
          <a:p>
            <a:pPr marL="342900" indent="-342900">
              <a:buFont typeface="Arial" panose="020B0604020202020204" pitchFamily="34" charset="0"/>
              <a:buChar char="•"/>
            </a:pPr>
            <a:r>
              <a:rPr lang="en-US" dirty="0"/>
              <a:t>You have access to Total Expert at no cost</a:t>
            </a:r>
          </a:p>
          <a:p>
            <a:pPr marL="342900" indent="-342900">
              <a:buFont typeface="Arial" panose="020B0604020202020204" pitchFamily="34" charset="0"/>
              <a:buChar char="•"/>
            </a:pPr>
            <a:r>
              <a:rPr lang="en-US" dirty="0"/>
              <a:t>Use powerful, easy-to-navigate sales and marketing tools </a:t>
            </a:r>
          </a:p>
          <a:p>
            <a:pPr marL="342900" indent="-342900">
              <a:buFont typeface="Arial" panose="020B0604020202020204" pitchFamily="34" charset="0"/>
              <a:buChar char="•"/>
            </a:pPr>
            <a:r>
              <a:rPr lang="en-US" dirty="0"/>
              <a:t>Easily manage your relationships and track your marketing efforts</a:t>
            </a:r>
          </a:p>
          <a:p>
            <a:pPr marL="342900" indent="-342900">
              <a:buFont typeface="Arial" panose="020B0604020202020204" pitchFamily="34" charset="0"/>
              <a:buChar char="•"/>
            </a:pPr>
            <a:r>
              <a:rPr lang="en-US" dirty="0"/>
              <a:t>Quickly create marketing assets with minimal effort</a:t>
            </a:r>
          </a:p>
          <a:p>
            <a:pPr marL="342900" indent="-342900">
              <a:buFont typeface="Arial" panose="020B0604020202020204" pitchFamily="34" charset="0"/>
              <a:buChar char="•"/>
            </a:pPr>
            <a:r>
              <a:rPr lang="en-US" dirty="0"/>
              <a:t>Get live, local support through the chat widget—available six days a week</a:t>
            </a:r>
            <a:endParaRPr lang="en-US" sz="2000" dirty="0"/>
          </a:p>
          <a:p>
            <a:endParaRPr lang="en-US" sz="2000" dirty="0"/>
          </a:p>
        </p:txBody>
      </p:sp>
      <p:pic>
        <p:nvPicPr>
          <p:cNvPr id="3" name="Content Placeholder 16" descr="A screenshot of a computer&#10;&#10;Description automatically generated">
            <a:extLst>
              <a:ext uri="{FF2B5EF4-FFF2-40B4-BE49-F238E27FC236}">
                <a16:creationId xmlns:a16="http://schemas.microsoft.com/office/drawing/2014/main" id="{1ED034BC-F2A7-102F-B8FE-8ACE22DFC0FB}"/>
              </a:ext>
            </a:extLst>
          </p:cNvPr>
          <p:cNvPicPr>
            <a:picLocks noChangeAspect="1"/>
          </p:cNvPicPr>
          <p:nvPr/>
        </p:nvPicPr>
        <p:blipFill rotWithShape="1">
          <a:blip r:embed="rId3"/>
          <a:srcRect l="3368" r="22429"/>
          <a:stretch/>
        </p:blipFill>
        <p:spPr>
          <a:xfrm>
            <a:off x="6958879" y="1896410"/>
            <a:ext cx="4900612" cy="36973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1098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517A33-5E53-D3ED-0F33-5DC4B6132A48}"/>
              </a:ext>
            </a:extLst>
          </p:cNvPr>
          <p:cNvSpPr>
            <a:spLocks noGrp="1"/>
          </p:cNvSpPr>
          <p:nvPr>
            <p:ph type="body" sz="quarter" idx="10"/>
          </p:nvPr>
        </p:nvSpPr>
        <p:spPr/>
        <p:txBody>
          <a:bodyPr/>
          <a:lstStyle/>
          <a:p>
            <a:r>
              <a:rPr lang="en-US" b="0" dirty="0"/>
              <a:t>Key Features &amp; Benefits</a:t>
            </a:r>
          </a:p>
        </p:txBody>
      </p:sp>
      <p:sp>
        <p:nvSpPr>
          <p:cNvPr id="2" name="Subtitle 2">
            <a:extLst>
              <a:ext uri="{FF2B5EF4-FFF2-40B4-BE49-F238E27FC236}">
                <a16:creationId xmlns:a16="http://schemas.microsoft.com/office/drawing/2014/main" id="{E2263C20-EE23-3CC9-2DF1-6BB7C7A8E997}"/>
              </a:ext>
            </a:extLst>
          </p:cNvPr>
          <p:cNvSpPr txBox="1">
            <a:spLocks/>
          </p:cNvSpPr>
          <p:nvPr/>
        </p:nvSpPr>
        <p:spPr>
          <a:xfrm>
            <a:off x="5832762" y="939033"/>
            <a:ext cx="6054437" cy="29471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lnSpc>
                <a:spcPct val="150000"/>
              </a:lnSpc>
              <a:spcBef>
                <a:spcPts val="1200"/>
              </a:spcBef>
              <a:buNone/>
            </a:pPr>
            <a:r>
              <a:rPr lang="en-US" sz="2200" b="1" dirty="0">
                <a:solidFill>
                  <a:srgbClr val="85CBF9"/>
                </a:solidFill>
                <a:latin typeface="Barlow" pitchFamily="2" charset="77"/>
              </a:rPr>
              <a:t>Co-Marketing Tools: </a:t>
            </a:r>
          </a:p>
          <a:p>
            <a:pPr defTabSz="914377">
              <a:lnSpc>
                <a:spcPct val="100000"/>
              </a:lnSpc>
              <a:spcBef>
                <a:spcPts val="1200"/>
              </a:spcBef>
            </a:pPr>
            <a:r>
              <a:rPr lang="en-US" sz="2200" dirty="0">
                <a:solidFill>
                  <a:srgbClr val="00263A"/>
                </a:solidFill>
                <a:latin typeface="Barlow" pitchFamily="2" charset="77"/>
              </a:rPr>
              <a:t>Print Marketing Library</a:t>
            </a:r>
          </a:p>
          <a:p>
            <a:pPr defTabSz="914377">
              <a:lnSpc>
                <a:spcPct val="100000"/>
              </a:lnSpc>
              <a:spcBef>
                <a:spcPts val="1200"/>
              </a:spcBef>
            </a:pPr>
            <a:r>
              <a:rPr lang="en-US" sz="2200" dirty="0">
                <a:solidFill>
                  <a:srgbClr val="00263A"/>
                </a:solidFill>
                <a:latin typeface="Barlow" pitchFamily="2" charset="77"/>
              </a:rPr>
              <a:t>Lead Capture Apps and Open House Follow-Up</a:t>
            </a:r>
          </a:p>
          <a:p>
            <a:pPr defTabSz="914377">
              <a:lnSpc>
                <a:spcPct val="100000"/>
              </a:lnSpc>
              <a:spcBef>
                <a:spcPts val="1200"/>
              </a:spcBef>
            </a:pPr>
            <a:r>
              <a:rPr lang="en-US" sz="2200" dirty="0">
                <a:solidFill>
                  <a:srgbClr val="00263A"/>
                </a:solidFill>
                <a:latin typeface="Barlow" pitchFamily="2" charset="77"/>
              </a:rPr>
              <a:t>Single Property Websites</a:t>
            </a:r>
          </a:p>
          <a:p>
            <a:pPr defTabSz="914377">
              <a:lnSpc>
                <a:spcPct val="100000"/>
              </a:lnSpc>
              <a:spcBef>
                <a:spcPts val="1200"/>
              </a:spcBef>
            </a:pPr>
            <a:r>
              <a:rPr lang="en-US" sz="2200" dirty="0">
                <a:solidFill>
                  <a:srgbClr val="00263A"/>
                </a:solidFill>
                <a:latin typeface="Barlow" pitchFamily="2" charset="77"/>
              </a:rPr>
              <a:t>Social Media Content &amp; Posting</a:t>
            </a:r>
          </a:p>
          <a:p>
            <a:pPr marL="0" indent="0" defTabSz="914377">
              <a:lnSpc>
                <a:spcPct val="150000"/>
              </a:lnSpc>
              <a:spcBef>
                <a:spcPts val="1200"/>
              </a:spcBef>
              <a:buNone/>
            </a:pPr>
            <a:r>
              <a:rPr lang="en-US" sz="2200" b="1" dirty="0">
                <a:solidFill>
                  <a:srgbClr val="85CBF9"/>
                </a:solidFill>
                <a:latin typeface="Barlow" pitchFamily="2" charset="77"/>
              </a:rPr>
              <a:t>Contact Management </a:t>
            </a:r>
          </a:p>
          <a:p>
            <a:pPr defTabSz="914377">
              <a:lnSpc>
                <a:spcPct val="100000"/>
              </a:lnSpc>
              <a:spcBef>
                <a:spcPts val="1200"/>
              </a:spcBef>
            </a:pPr>
            <a:r>
              <a:rPr lang="en-US" sz="2200" dirty="0">
                <a:solidFill>
                  <a:srgbClr val="00263A"/>
                </a:solidFill>
                <a:latin typeface="Barlow" pitchFamily="2" charset="77"/>
              </a:rPr>
              <a:t>Shared leads, notes,  communication</a:t>
            </a:r>
          </a:p>
          <a:p>
            <a:pPr defTabSz="914377">
              <a:lnSpc>
                <a:spcPct val="100000"/>
              </a:lnSpc>
              <a:spcBef>
                <a:spcPts val="1200"/>
              </a:spcBef>
            </a:pPr>
            <a:r>
              <a:rPr lang="en-US" sz="2200" dirty="0">
                <a:solidFill>
                  <a:srgbClr val="00263A"/>
                </a:solidFill>
                <a:latin typeface="Barlow" pitchFamily="2" charset="77"/>
              </a:rPr>
              <a:t>CRM / Groups</a:t>
            </a:r>
          </a:p>
          <a:p>
            <a:pPr defTabSz="914377">
              <a:lnSpc>
                <a:spcPct val="100000"/>
              </a:lnSpc>
              <a:spcBef>
                <a:spcPts val="1200"/>
              </a:spcBef>
            </a:pPr>
            <a:r>
              <a:rPr lang="en-US" sz="2200" dirty="0">
                <a:solidFill>
                  <a:srgbClr val="00263A"/>
                </a:solidFill>
                <a:latin typeface="Barlow" pitchFamily="2" charset="77"/>
              </a:rPr>
              <a:t>Email Marketing and tracking</a:t>
            </a:r>
          </a:p>
        </p:txBody>
      </p:sp>
    </p:spTree>
    <p:extLst>
      <p:ext uri="{BB962C8B-B14F-4D97-AF65-F5344CB8AC3E}">
        <p14:creationId xmlns:p14="http://schemas.microsoft.com/office/powerpoint/2010/main" val="3223102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60F056-D1E8-8071-D6FE-D6C0A4300A1F}"/>
              </a:ext>
            </a:extLst>
          </p:cNvPr>
          <p:cNvSpPr>
            <a:spLocks noGrp="1"/>
          </p:cNvSpPr>
          <p:nvPr>
            <p:ph type="body" sz="quarter" idx="10"/>
          </p:nvPr>
        </p:nvSpPr>
        <p:spPr>
          <a:xfrm>
            <a:off x="1299057" y="2971800"/>
            <a:ext cx="6799914" cy="914400"/>
          </a:xfrm>
        </p:spPr>
        <p:txBody>
          <a:bodyPr/>
          <a:lstStyle/>
          <a:p>
            <a:r>
              <a:rPr lang="en-US" b="0" dirty="0"/>
              <a:t>Co-Marketing Tools</a:t>
            </a:r>
          </a:p>
        </p:txBody>
      </p:sp>
    </p:spTree>
    <p:extLst>
      <p:ext uri="{BB962C8B-B14F-4D97-AF65-F5344CB8AC3E}">
        <p14:creationId xmlns:p14="http://schemas.microsoft.com/office/powerpoint/2010/main" val="413110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63A"/>
        </a:solidFill>
        <a:effectLst/>
      </p:bgPr>
    </p:bg>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6141693D-AD54-2822-3F9D-45C747E6D43C}"/>
              </a:ext>
            </a:extLst>
          </p:cNvPr>
          <p:cNvPicPr>
            <a:picLocks noChangeAspect="1"/>
          </p:cNvPicPr>
          <p:nvPr/>
        </p:nvPicPr>
        <p:blipFill>
          <a:blip r:embed="rId3"/>
          <a:stretch>
            <a:fillRect/>
          </a:stretch>
        </p:blipFill>
        <p:spPr>
          <a:xfrm>
            <a:off x="829593" y="855234"/>
            <a:ext cx="3093050" cy="3862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Placeholder 1">
            <a:extLst>
              <a:ext uri="{FF2B5EF4-FFF2-40B4-BE49-F238E27FC236}">
                <a16:creationId xmlns:a16="http://schemas.microsoft.com/office/drawing/2014/main" id="{BB87DD46-0159-E84D-9659-F5542CC720CC}"/>
              </a:ext>
            </a:extLst>
          </p:cNvPr>
          <p:cNvSpPr>
            <a:spLocks noGrp="1"/>
          </p:cNvSpPr>
          <p:nvPr>
            <p:ph type="body" sz="quarter" idx="10"/>
          </p:nvPr>
        </p:nvSpPr>
        <p:spPr>
          <a:xfrm>
            <a:off x="6929263" y="1956771"/>
            <a:ext cx="3974892" cy="914400"/>
          </a:xfrm>
        </p:spPr>
        <p:txBody>
          <a:bodyPr/>
          <a:lstStyle/>
          <a:p>
            <a:r>
              <a:rPr lang="en-US" b="0" dirty="0">
                <a:solidFill>
                  <a:schemeClr val="bg1"/>
                </a:solidFill>
              </a:rPr>
              <a:t>Branded Print Marketing Library</a:t>
            </a:r>
          </a:p>
        </p:txBody>
      </p:sp>
      <p:sp>
        <p:nvSpPr>
          <p:cNvPr id="3" name="Text Placeholder 2">
            <a:extLst>
              <a:ext uri="{FF2B5EF4-FFF2-40B4-BE49-F238E27FC236}">
                <a16:creationId xmlns:a16="http://schemas.microsoft.com/office/drawing/2014/main" id="{8D320FC8-51D8-EE4F-AAE9-9EEE4645B66A}"/>
              </a:ext>
            </a:extLst>
          </p:cNvPr>
          <p:cNvSpPr>
            <a:spLocks noGrp="1"/>
          </p:cNvSpPr>
          <p:nvPr>
            <p:ph type="body" sz="quarter" idx="13"/>
          </p:nvPr>
        </p:nvSpPr>
        <p:spPr>
          <a:xfrm>
            <a:off x="6929263" y="3064085"/>
            <a:ext cx="4318844" cy="2452295"/>
          </a:xfrm>
        </p:spPr>
        <p:txBody>
          <a:bodyPr/>
          <a:lstStyle/>
          <a:p>
            <a:r>
              <a:rPr lang="en-US" dirty="0">
                <a:solidFill>
                  <a:schemeClr val="bg1"/>
                </a:solidFill>
              </a:rPr>
              <a:t>Quickly and easily deploy beautiful flyers and brochures. </a:t>
            </a:r>
          </a:p>
          <a:p>
            <a:pPr marL="285750" indent="-285750">
              <a:buFont typeface="Arial" panose="020B0604020202020204" pitchFamily="34" charset="0"/>
              <a:buChar char="•"/>
            </a:pPr>
            <a:r>
              <a:rPr lang="en-US" dirty="0">
                <a:solidFill>
                  <a:schemeClr val="bg1"/>
                </a:solidFill>
              </a:rPr>
              <a:t>Pre-built library of content</a:t>
            </a:r>
          </a:p>
          <a:p>
            <a:pPr marL="285750" indent="-285750">
              <a:buFont typeface="Arial" panose="020B0604020202020204" pitchFamily="34" charset="0"/>
              <a:buChar char="•"/>
            </a:pPr>
            <a:r>
              <a:rPr lang="en-US" dirty="0">
                <a:solidFill>
                  <a:schemeClr val="bg1"/>
                </a:solidFill>
              </a:rPr>
              <a:t>Promote your listing in just a few clicks </a:t>
            </a:r>
          </a:p>
          <a:p>
            <a:pPr marL="285750" indent="-285750">
              <a:buFont typeface="Arial" panose="020B0604020202020204" pitchFamily="34" charset="0"/>
              <a:buChar char="•"/>
            </a:pPr>
            <a:r>
              <a:rPr lang="en-US" dirty="0">
                <a:solidFill>
                  <a:schemeClr val="bg1"/>
                </a:solidFill>
              </a:rPr>
              <a:t>Educate your clients</a:t>
            </a:r>
          </a:p>
        </p:txBody>
      </p:sp>
      <p:pic>
        <p:nvPicPr>
          <p:cNvPr id="7" name="Picture 6" descr="Graphical user interface&#10;&#10;Description automatically generated">
            <a:extLst>
              <a:ext uri="{FF2B5EF4-FFF2-40B4-BE49-F238E27FC236}">
                <a16:creationId xmlns:a16="http://schemas.microsoft.com/office/drawing/2014/main" id="{0BBCBD2A-AC77-1C51-6960-C3C8B79129F2}"/>
              </a:ext>
            </a:extLst>
          </p:cNvPr>
          <p:cNvPicPr>
            <a:picLocks noChangeAspect="1"/>
          </p:cNvPicPr>
          <p:nvPr/>
        </p:nvPicPr>
        <p:blipFill>
          <a:blip r:embed="rId4"/>
          <a:stretch>
            <a:fillRect/>
          </a:stretch>
        </p:blipFill>
        <p:spPr>
          <a:xfrm>
            <a:off x="2605385" y="2593590"/>
            <a:ext cx="2888771" cy="3761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14754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263A"/>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7DD46-0159-E84D-9659-F5542CC720CC}"/>
              </a:ext>
            </a:extLst>
          </p:cNvPr>
          <p:cNvSpPr>
            <a:spLocks noGrp="1"/>
          </p:cNvSpPr>
          <p:nvPr>
            <p:ph type="body" sz="quarter" idx="10"/>
          </p:nvPr>
        </p:nvSpPr>
        <p:spPr>
          <a:xfrm>
            <a:off x="6797530" y="2100649"/>
            <a:ext cx="5356985" cy="914400"/>
          </a:xfrm>
        </p:spPr>
        <p:txBody>
          <a:bodyPr/>
          <a:lstStyle/>
          <a:p>
            <a:r>
              <a:rPr lang="en-US" b="0" dirty="0">
                <a:solidFill>
                  <a:schemeClr val="bg1"/>
                </a:solidFill>
              </a:rPr>
              <a:t>Lead Capture Apps &amp; Open House Automation</a:t>
            </a:r>
          </a:p>
        </p:txBody>
      </p:sp>
      <p:sp>
        <p:nvSpPr>
          <p:cNvPr id="3" name="Text Placeholder 2">
            <a:extLst>
              <a:ext uri="{FF2B5EF4-FFF2-40B4-BE49-F238E27FC236}">
                <a16:creationId xmlns:a16="http://schemas.microsoft.com/office/drawing/2014/main" id="{8D320FC8-51D8-EE4F-AAE9-9EEE4645B66A}"/>
              </a:ext>
            </a:extLst>
          </p:cNvPr>
          <p:cNvSpPr>
            <a:spLocks noGrp="1"/>
          </p:cNvSpPr>
          <p:nvPr>
            <p:ph type="body" sz="quarter" idx="13"/>
          </p:nvPr>
        </p:nvSpPr>
        <p:spPr>
          <a:xfrm>
            <a:off x="6780767" y="3223249"/>
            <a:ext cx="4813013" cy="2452295"/>
          </a:xfrm>
        </p:spPr>
        <p:txBody>
          <a:bodyPr/>
          <a:lstStyle/>
          <a:p>
            <a:pPr marL="285750" indent="-285750">
              <a:buFont typeface="Arial" panose="020B0604020202020204" pitchFamily="34" charset="0"/>
              <a:buChar char="•"/>
            </a:pPr>
            <a:r>
              <a:rPr lang="en-US" dirty="0">
                <a:solidFill>
                  <a:schemeClr val="bg1"/>
                </a:solidFill>
              </a:rPr>
              <a:t>Digital sign-in forms for your open houses</a:t>
            </a:r>
          </a:p>
          <a:p>
            <a:pPr marL="285750" indent="-285750">
              <a:buFont typeface="Arial" panose="020B0604020202020204" pitchFamily="34" charset="0"/>
              <a:buChar char="•"/>
            </a:pPr>
            <a:r>
              <a:rPr lang="en-US" dirty="0">
                <a:solidFill>
                  <a:schemeClr val="bg1"/>
                </a:solidFill>
              </a:rPr>
              <a:t>Leads automatically funnel into Total Expert </a:t>
            </a:r>
          </a:p>
          <a:p>
            <a:pPr marL="285750" indent="-285750">
              <a:buFont typeface="Arial" panose="020B0604020202020204" pitchFamily="34" charset="0"/>
              <a:buChar char="•"/>
            </a:pPr>
            <a:r>
              <a:rPr lang="en-US" dirty="0">
                <a:solidFill>
                  <a:schemeClr val="bg1"/>
                </a:solidFill>
              </a:rPr>
              <a:t>Automate follow-up </a:t>
            </a:r>
          </a:p>
        </p:txBody>
      </p:sp>
      <p:grpSp>
        <p:nvGrpSpPr>
          <p:cNvPr id="7" name="Group 6">
            <a:extLst>
              <a:ext uri="{FF2B5EF4-FFF2-40B4-BE49-F238E27FC236}">
                <a16:creationId xmlns:a16="http://schemas.microsoft.com/office/drawing/2014/main" id="{BFEE8F50-D529-5BAE-350B-D128430AB8EA}"/>
              </a:ext>
            </a:extLst>
          </p:cNvPr>
          <p:cNvGrpSpPr/>
          <p:nvPr/>
        </p:nvGrpSpPr>
        <p:grpSpPr>
          <a:xfrm>
            <a:off x="1006690" y="1059512"/>
            <a:ext cx="4221960" cy="4774943"/>
            <a:chOff x="7151730" y="1125343"/>
            <a:chExt cx="4221960" cy="4774943"/>
          </a:xfrm>
        </p:grpSpPr>
        <p:pic>
          <p:nvPicPr>
            <p:cNvPr id="9" name="Picture 8">
              <a:extLst>
                <a:ext uri="{FF2B5EF4-FFF2-40B4-BE49-F238E27FC236}">
                  <a16:creationId xmlns:a16="http://schemas.microsoft.com/office/drawing/2014/main" id="{FC2082C8-CD80-5371-133E-51B9EBAC523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151730" y="1125343"/>
              <a:ext cx="4221960" cy="4774943"/>
            </a:xfrm>
            <a:prstGeom prst="rect">
              <a:avLst/>
            </a:prstGeom>
          </p:spPr>
        </p:pic>
        <p:pic>
          <p:nvPicPr>
            <p:cNvPr id="10" name="Picture 9">
              <a:extLst>
                <a:ext uri="{FF2B5EF4-FFF2-40B4-BE49-F238E27FC236}">
                  <a16:creationId xmlns:a16="http://schemas.microsoft.com/office/drawing/2014/main" id="{EBBF80F7-8090-FA97-922E-E28EB914C87C}"/>
                </a:ext>
              </a:extLst>
            </p:cNvPr>
            <p:cNvPicPr>
              <a:picLocks noChangeAspect="1"/>
            </p:cNvPicPr>
            <p:nvPr/>
          </p:nvPicPr>
          <p:blipFill>
            <a:blip r:embed="rId4"/>
            <a:stretch>
              <a:fillRect/>
            </a:stretch>
          </p:blipFill>
          <p:spPr>
            <a:xfrm>
              <a:off x="7813265" y="1617388"/>
              <a:ext cx="2985650" cy="3623223"/>
            </a:xfrm>
            <a:prstGeom prst="rect">
              <a:avLst/>
            </a:prstGeom>
          </p:spPr>
        </p:pic>
      </p:grpSp>
      <p:pic>
        <p:nvPicPr>
          <p:cNvPr id="11" name="Picture 10">
            <a:extLst>
              <a:ext uri="{FF2B5EF4-FFF2-40B4-BE49-F238E27FC236}">
                <a16:creationId xmlns:a16="http://schemas.microsoft.com/office/drawing/2014/main" id="{539F1706-D57C-E1FA-44B7-058D71C0422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18735" t="7161" r="16773" b="-1668"/>
          <a:stretch/>
        </p:blipFill>
        <p:spPr>
          <a:xfrm>
            <a:off x="1573476" y="1496472"/>
            <a:ext cx="3088387" cy="3865055"/>
          </a:xfrm>
          <a:prstGeom prst="rect">
            <a:avLst/>
          </a:prstGeom>
        </p:spPr>
      </p:pic>
    </p:spTree>
    <p:extLst>
      <p:ext uri="{BB962C8B-B14F-4D97-AF65-F5344CB8AC3E}">
        <p14:creationId xmlns:p14="http://schemas.microsoft.com/office/powerpoint/2010/main" val="3051800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263A"/>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87DD46-0159-E84D-9659-F5542CC720CC}"/>
              </a:ext>
            </a:extLst>
          </p:cNvPr>
          <p:cNvSpPr>
            <a:spLocks noGrp="1"/>
          </p:cNvSpPr>
          <p:nvPr>
            <p:ph type="body" sz="quarter" idx="10"/>
          </p:nvPr>
        </p:nvSpPr>
        <p:spPr>
          <a:xfrm>
            <a:off x="6809317" y="1310258"/>
            <a:ext cx="4378415" cy="914400"/>
          </a:xfrm>
        </p:spPr>
        <p:txBody>
          <a:bodyPr/>
          <a:lstStyle/>
          <a:p>
            <a:pPr>
              <a:lnSpc>
                <a:spcPct val="100000"/>
              </a:lnSpc>
            </a:pPr>
            <a:r>
              <a:rPr lang="en-US" b="0" dirty="0">
                <a:solidFill>
                  <a:schemeClr val="bg1"/>
                </a:solidFill>
              </a:rPr>
              <a:t>Single Property Websites</a:t>
            </a:r>
          </a:p>
        </p:txBody>
      </p:sp>
      <p:sp>
        <p:nvSpPr>
          <p:cNvPr id="3" name="Text Placeholder 2">
            <a:extLst>
              <a:ext uri="{FF2B5EF4-FFF2-40B4-BE49-F238E27FC236}">
                <a16:creationId xmlns:a16="http://schemas.microsoft.com/office/drawing/2014/main" id="{8D320FC8-51D8-EE4F-AAE9-9EEE4645B66A}"/>
              </a:ext>
            </a:extLst>
          </p:cNvPr>
          <p:cNvSpPr>
            <a:spLocks noGrp="1"/>
          </p:cNvSpPr>
          <p:nvPr>
            <p:ph type="body" sz="quarter" idx="13"/>
          </p:nvPr>
        </p:nvSpPr>
        <p:spPr>
          <a:xfrm>
            <a:off x="6776659" y="2366212"/>
            <a:ext cx="4777831" cy="2452295"/>
          </a:xfrm>
        </p:spPr>
        <p:txBody>
          <a:bodyPr/>
          <a:lstStyle/>
          <a:p>
            <a:r>
              <a:rPr lang="en-US" dirty="0">
                <a:solidFill>
                  <a:schemeClr val="bg1"/>
                </a:solidFill>
              </a:rPr>
              <a:t>Attract and engage homebuyers with beautiful landing pages for each of your listings</a:t>
            </a:r>
          </a:p>
          <a:p>
            <a:pPr marL="285750" indent="-285750">
              <a:buFont typeface="Arial" panose="020B0604020202020204" pitchFamily="34" charset="0"/>
              <a:buChar char="•"/>
            </a:pPr>
            <a:r>
              <a:rPr lang="en-US" dirty="0">
                <a:solidFill>
                  <a:schemeClr val="bg1"/>
                </a:solidFill>
              </a:rPr>
              <a:t>Expand your reach </a:t>
            </a:r>
          </a:p>
          <a:p>
            <a:pPr marL="285750" indent="-285750">
              <a:buFont typeface="Arial" panose="020B0604020202020204" pitchFamily="34" charset="0"/>
              <a:buChar char="•"/>
            </a:pPr>
            <a:r>
              <a:rPr lang="en-US" dirty="0">
                <a:solidFill>
                  <a:schemeClr val="bg1"/>
                </a:solidFill>
              </a:rPr>
              <a:t>Modernize your brand </a:t>
            </a:r>
          </a:p>
          <a:p>
            <a:pPr marL="285750" indent="-285750">
              <a:buFont typeface="Arial" panose="020B0604020202020204" pitchFamily="34" charset="0"/>
              <a:buChar char="•"/>
            </a:pPr>
            <a:r>
              <a:rPr lang="en-US" dirty="0">
                <a:solidFill>
                  <a:schemeClr val="bg1"/>
                </a:solidFill>
              </a:rPr>
              <a:t>Track engagement and leads</a:t>
            </a:r>
          </a:p>
          <a:p>
            <a:pPr marL="285750" indent="-285750">
              <a:buFont typeface="Arial" panose="020B0604020202020204" pitchFamily="34" charset="0"/>
              <a:buChar char="•"/>
            </a:pPr>
            <a:r>
              <a:rPr lang="en-US" dirty="0">
                <a:solidFill>
                  <a:schemeClr val="bg1"/>
                </a:solidFill>
              </a:rPr>
              <a:t>MLS integration </a:t>
            </a:r>
          </a:p>
          <a:p>
            <a:pPr marL="285750" indent="-285750">
              <a:buFont typeface="Arial" panose="020B0604020202020204" pitchFamily="34" charset="0"/>
              <a:buChar char="•"/>
            </a:pPr>
            <a:r>
              <a:rPr lang="en-US" dirty="0">
                <a:solidFill>
                  <a:schemeClr val="bg1"/>
                </a:solidFill>
              </a:rPr>
              <a:t>Multi-channel optimization</a:t>
            </a:r>
          </a:p>
        </p:txBody>
      </p:sp>
      <p:pic>
        <p:nvPicPr>
          <p:cNvPr id="7" name="SPS Recording .mov">
            <a:hlinkClick r:id="" action="ppaction://media"/>
            <a:extLst>
              <a:ext uri="{FF2B5EF4-FFF2-40B4-BE49-F238E27FC236}">
                <a16:creationId xmlns:a16="http://schemas.microsoft.com/office/drawing/2014/main" id="{F05C7CB4-4F90-5ABD-3E93-61F7709E187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6246" y="690883"/>
            <a:ext cx="5495165" cy="5476233"/>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359778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63A"/>
        </a:solidFill>
        <a:effectLst/>
      </p:bgPr>
    </p:bg>
    <p:spTree>
      <p:nvGrpSpPr>
        <p:cNvPr id="1" name=""/>
        <p:cNvGrpSpPr/>
        <p:nvPr/>
      </p:nvGrpSpPr>
      <p:grpSpPr>
        <a:xfrm>
          <a:off x="0" y="0"/>
          <a:ext cx="0" cy="0"/>
          <a:chOff x="0" y="0"/>
          <a:chExt cx="0" cy="0"/>
        </a:xfrm>
      </p:grpSpPr>
      <p:pic>
        <p:nvPicPr>
          <p:cNvPr id="5" name="Picture 4" descr="A screenshot of a social media post&#10;&#10;AI-generated content may be incorrect.">
            <a:extLst>
              <a:ext uri="{FF2B5EF4-FFF2-40B4-BE49-F238E27FC236}">
                <a16:creationId xmlns:a16="http://schemas.microsoft.com/office/drawing/2014/main" id="{AB3C7149-D52C-FFB3-5232-DC263FBA6EF8}"/>
              </a:ext>
            </a:extLst>
          </p:cNvPr>
          <p:cNvPicPr>
            <a:picLocks noChangeAspect="1"/>
          </p:cNvPicPr>
          <p:nvPr/>
        </p:nvPicPr>
        <p:blipFill>
          <a:blip r:embed="rId3"/>
          <a:stretch>
            <a:fillRect/>
          </a:stretch>
        </p:blipFill>
        <p:spPr>
          <a:xfrm>
            <a:off x="635474" y="827707"/>
            <a:ext cx="3634979" cy="5247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Placeholder 1">
            <a:extLst>
              <a:ext uri="{FF2B5EF4-FFF2-40B4-BE49-F238E27FC236}">
                <a16:creationId xmlns:a16="http://schemas.microsoft.com/office/drawing/2014/main" id="{BB87DD46-0159-E84D-9659-F5542CC720CC}"/>
              </a:ext>
            </a:extLst>
          </p:cNvPr>
          <p:cNvSpPr>
            <a:spLocks noGrp="1"/>
          </p:cNvSpPr>
          <p:nvPr>
            <p:ph type="body" sz="quarter" idx="10"/>
          </p:nvPr>
        </p:nvSpPr>
        <p:spPr>
          <a:xfrm>
            <a:off x="6827899" y="1787678"/>
            <a:ext cx="4304458" cy="914400"/>
          </a:xfrm>
        </p:spPr>
        <p:txBody>
          <a:bodyPr/>
          <a:lstStyle/>
          <a:p>
            <a:r>
              <a:rPr lang="en-US" b="0" dirty="0">
                <a:solidFill>
                  <a:schemeClr val="bg1"/>
                </a:solidFill>
              </a:rPr>
              <a:t>Social Media Library</a:t>
            </a:r>
          </a:p>
        </p:txBody>
      </p:sp>
      <p:sp>
        <p:nvSpPr>
          <p:cNvPr id="3" name="Text Placeholder 2">
            <a:extLst>
              <a:ext uri="{FF2B5EF4-FFF2-40B4-BE49-F238E27FC236}">
                <a16:creationId xmlns:a16="http://schemas.microsoft.com/office/drawing/2014/main" id="{8D320FC8-51D8-EE4F-AAE9-9EEE4645B66A}"/>
              </a:ext>
            </a:extLst>
          </p:cNvPr>
          <p:cNvSpPr>
            <a:spLocks noGrp="1"/>
          </p:cNvSpPr>
          <p:nvPr>
            <p:ph type="body" sz="quarter" idx="13"/>
          </p:nvPr>
        </p:nvSpPr>
        <p:spPr>
          <a:xfrm>
            <a:off x="6827898" y="2912297"/>
            <a:ext cx="5059301" cy="2452295"/>
          </a:xfrm>
        </p:spPr>
        <p:txBody>
          <a:bodyPr/>
          <a:lstStyle/>
          <a:p>
            <a:pPr marL="285750" indent="-285750">
              <a:buFont typeface="Arial" panose="020B0604020202020204" pitchFamily="34" charset="0"/>
              <a:buChar char="•"/>
            </a:pPr>
            <a:r>
              <a:rPr lang="en-US" dirty="0">
                <a:solidFill>
                  <a:schemeClr val="bg1"/>
                </a:solidFill>
              </a:rPr>
              <a:t>Use pre-built content from Total Expert’s social library</a:t>
            </a:r>
          </a:p>
          <a:p>
            <a:pPr marL="285750" indent="-285750">
              <a:buFont typeface="Arial" panose="020B0604020202020204" pitchFamily="34" charset="0"/>
              <a:buChar char="•"/>
            </a:pPr>
            <a:r>
              <a:rPr lang="en-US" dirty="0">
                <a:solidFill>
                  <a:schemeClr val="bg1"/>
                </a:solidFill>
              </a:rPr>
              <a:t>Schedule and publish social posts with ease</a:t>
            </a:r>
          </a:p>
          <a:p>
            <a:pPr marL="285750" indent="-285750">
              <a:buFont typeface="Arial" panose="020B0604020202020204" pitchFamily="34" charset="0"/>
              <a:buChar char="•"/>
            </a:pPr>
            <a:r>
              <a:rPr lang="en-US" dirty="0">
                <a:solidFill>
                  <a:schemeClr val="bg1"/>
                </a:solidFill>
              </a:rPr>
              <a:t>Post educational, industry, and listing content </a:t>
            </a:r>
            <a:r>
              <a:rPr lang="en-US" dirty="0"/>
              <a:t>listing  content to stay relevant</a:t>
            </a:r>
          </a:p>
          <a:p>
            <a:endParaRPr lang="en-US" dirty="0">
              <a:solidFill>
                <a:schemeClr val="tx1"/>
              </a:solidFill>
            </a:endParaRPr>
          </a:p>
        </p:txBody>
      </p:sp>
      <p:pic>
        <p:nvPicPr>
          <p:cNvPr id="1027" name="Picture 3" descr="A house with a lawn and a lawn&#10;&#10;Description automatically generated">
            <a:extLst>
              <a:ext uri="{FF2B5EF4-FFF2-40B4-BE49-F238E27FC236}">
                <a16:creationId xmlns:a16="http://schemas.microsoft.com/office/drawing/2014/main" id="{32239800-4FDF-50F5-1DBB-885EBED50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9738" y="-11064875"/>
            <a:ext cx="6731000" cy="35433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house with a lawn and a lawn&#10;&#10;Description automatically generated">
            <a:extLst>
              <a:ext uri="{FF2B5EF4-FFF2-40B4-BE49-F238E27FC236}">
                <a16:creationId xmlns:a16="http://schemas.microsoft.com/office/drawing/2014/main" id="{24FCD999-90A7-F545-5BA2-4F9C83A28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2278" y="4138445"/>
            <a:ext cx="2974911" cy="156603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39A9E6AC-7B25-9B37-3EF3-4D3FB39C7D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872" y="827707"/>
            <a:ext cx="633997" cy="6339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C186963C-747C-70AE-B435-EAA3F11217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439" y="1610880"/>
            <a:ext cx="633998" cy="63399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1AB31BFA-E7F7-6C85-BD33-D51A52725B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8797" y="2331064"/>
            <a:ext cx="841997" cy="8347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5A395F2-1102-ACB3-45F6-AA8E63A904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6872" y="3251987"/>
            <a:ext cx="617231" cy="617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238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493853-1BFA-70CB-73F7-327C794CB49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A4D8FD4-25D8-9467-6E21-70B5912F10DB}"/>
              </a:ext>
            </a:extLst>
          </p:cNvPr>
          <p:cNvSpPr>
            <a:spLocks noGrp="1"/>
          </p:cNvSpPr>
          <p:nvPr>
            <p:ph type="body" sz="quarter" idx="10"/>
          </p:nvPr>
        </p:nvSpPr>
        <p:spPr>
          <a:xfrm>
            <a:off x="2403462" y="2971800"/>
            <a:ext cx="5256122" cy="914400"/>
          </a:xfrm>
        </p:spPr>
        <p:txBody>
          <a:bodyPr/>
          <a:lstStyle/>
          <a:p>
            <a:r>
              <a:rPr lang="en-US" b="0" dirty="0"/>
              <a:t>Contact Management</a:t>
            </a:r>
          </a:p>
        </p:txBody>
      </p:sp>
    </p:spTree>
    <p:extLst>
      <p:ext uri="{BB962C8B-B14F-4D97-AF65-F5344CB8AC3E}">
        <p14:creationId xmlns:p14="http://schemas.microsoft.com/office/powerpoint/2010/main" val="3025777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6207963-4797-4a7a-8025-35798118c8bb">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D8C9FD656B9144A0607BAC64017614" ma:contentTypeVersion="10" ma:contentTypeDescription="Create a new document." ma:contentTypeScope="" ma:versionID="f15df97ec16eefa22cd41aae69dc30b0">
  <xsd:schema xmlns:xsd="http://www.w3.org/2001/XMLSchema" xmlns:xs="http://www.w3.org/2001/XMLSchema" xmlns:p="http://schemas.microsoft.com/office/2006/metadata/properties" xmlns:ns2="6ff04132-d76e-4838-a243-81579268c2b1" xmlns:ns3="46207963-4797-4a7a-8025-35798118c8bb" targetNamespace="http://schemas.microsoft.com/office/2006/metadata/properties" ma:root="true" ma:fieldsID="d11e4cc1051f1f935c01a15b718f85e8" ns2:_="" ns3:_="">
    <xsd:import namespace="6ff04132-d76e-4838-a243-81579268c2b1"/>
    <xsd:import namespace="46207963-4797-4a7a-8025-35798118c8b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f04132-d76e-4838-a243-81579268c2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07963-4797-4a7a-8025-35798118c8b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2.xml><?xml version="1.0" encoding="utf-8"?>
<ds:datastoreItem xmlns:ds="http://schemas.openxmlformats.org/officeDocument/2006/customXml" ds:itemID="{89800FD4-94BC-49A2-82A0-99D176C54A60}">
  <ds:schemaRefs>
    <ds:schemaRef ds:uri="http://purl.org/dc/terms/"/>
    <ds:schemaRef ds:uri="http://purl.org/dc/elements/1.1/"/>
    <ds:schemaRef ds:uri="http://schemas.microsoft.com/office/2006/documentManagement/types"/>
    <ds:schemaRef ds:uri="http://www.w3.org/XML/1998/namespace"/>
    <ds:schemaRef ds:uri="6ff04132-d76e-4838-a243-81579268c2b1"/>
    <ds:schemaRef ds:uri="http://purl.org/dc/dcmitype/"/>
    <ds:schemaRef ds:uri="http://schemas.microsoft.com/office/2006/metadata/properties"/>
    <ds:schemaRef ds:uri="http://schemas.microsoft.com/office/infopath/2007/PartnerControls"/>
    <ds:schemaRef ds:uri="http://schemas.openxmlformats.org/package/2006/metadata/core-properties"/>
    <ds:schemaRef ds:uri="46207963-4797-4a7a-8025-35798118c8bb"/>
  </ds:schemaRefs>
</ds:datastoreItem>
</file>

<file path=customXml/itemProps3.xml><?xml version="1.0" encoding="utf-8"?>
<ds:datastoreItem xmlns:ds="http://schemas.openxmlformats.org/officeDocument/2006/customXml" ds:itemID="{0780CD24-BCB8-407F-A4BA-27436175868D}">
  <ds:schemaRefs>
    <ds:schemaRef ds:uri="46207963-4797-4a7a-8025-35798118c8bb"/>
    <ds:schemaRef ds:uri="6ff04132-d76e-4838-a243-81579268c2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4124</TotalTime>
  <Words>1177</Words>
  <Application>Microsoft Office PowerPoint</Application>
  <PresentationFormat>Widescreen</PresentationFormat>
  <Paragraphs>105</Paragraphs>
  <Slides>19</Slides>
  <Notes>19</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Garrett Lofgren</cp:lastModifiedBy>
  <cp:revision>56</cp:revision>
  <cp:lastPrinted>2023-01-26T16:40:29Z</cp:lastPrinted>
  <dcterms:created xsi:type="dcterms:W3CDTF">2021-06-10T15:34:01Z</dcterms:created>
  <dcterms:modified xsi:type="dcterms:W3CDTF">2025-07-03T16:58:24Z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0x0101005AD8C9FD656B9144A0607BAC64017614</vt:lpwstr>
  </property>
  <property fmtid="{D5CDD505-2E9C-101B-9397-08002B2CF9AE}" pid="3" name="_dlc_DocIdItemGuid">
    <vt:lpwstr>df1906c8-c0c3-42de-b8f4-37c7d36cd389</vt:lpwstr>
  </property>
</Properties>
</file>