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1"/>
  </p:notesMasterIdLst>
  <p:sldIdLst>
    <p:sldId id="2076137455" r:id="rId5"/>
    <p:sldId id="2076137466" r:id="rId6"/>
    <p:sldId id="2076137435" r:id="rId7"/>
    <p:sldId id="2076137467" r:id="rId8"/>
    <p:sldId id="2076137468" r:id="rId9"/>
    <p:sldId id="2076137469" r:id="rId10"/>
    <p:sldId id="2076137470" r:id="rId11"/>
    <p:sldId id="2076137471" r:id="rId12"/>
    <p:sldId id="2076137480" r:id="rId13"/>
    <p:sldId id="2076137474" r:id="rId14"/>
    <p:sldId id="2076137475" r:id="rId15"/>
    <p:sldId id="2076137476" r:id="rId16"/>
    <p:sldId id="2076137477" r:id="rId17"/>
    <p:sldId id="2076137478" r:id="rId18"/>
    <p:sldId id="2076137479" r:id="rId19"/>
    <p:sldId id="2076137481" r:id="rId20"/>
  </p:sldIdLst>
  <p:sldSz cx="12192000" cy="6858000"/>
  <p:notesSz cx="6858000" cy="9144000"/>
  <p:embeddedFontLst>
    <p:embeddedFont>
      <p:font typeface="Barlow" panose="00000500000000000000" pitchFamily="2" charset="0"/>
      <p:regular r:id="rId22"/>
      <p:bold r:id="rId23"/>
      <p:italic r:id="rId24"/>
      <p:boldItalic r:id="rId25"/>
    </p:embeddedFont>
    <p:embeddedFont>
      <p:font typeface="Barlow Medium" panose="00000600000000000000" pitchFamily="2" charset="0"/>
      <p:regular r:id="rId26"/>
      <p:italic r:id="rId27"/>
    </p:embeddedFont>
    <p:embeddedFont>
      <p:font typeface="Objektiv Mk2" panose="020B06040202020202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81C042-9876-064D-B793-E1810136240C}">
          <p14:sldIdLst>
            <p14:sldId id="2076137455"/>
            <p14:sldId id="2076137466"/>
            <p14:sldId id="2076137435"/>
            <p14:sldId id="2076137467"/>
            <p14:sldId id="2076137468"/>
            <p14:sldId id="2076137469"/>
            <p14:sldId id="2076137470"/>
            <p14:sldId id="2076137471"/>
            <p14:sldId id="2076137480"/>
            <p14:sldId id="2076137474"/>
            <p14:sldId id="2076137475"/>
            <p14:sldId id="2076137476"/>
            <p14:sldId id="2076137477"/>
            <p14:sldId id="2076137478"/>
            <p14:sldId id="2076137479"/>
            <p14:sldId id="2076137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4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3A"/>
    <a:srgbClr val="0072CE"/>
    <a:srgbClr val="85CBF9"/>
    <a:srgbClr val="753BBD"/>
    <a:srgbClr val="A197FF"/>
    <a:srgbClr val="009B77"/>
    <a:srgbClr val="00A677"/>
    <a:srgbClr val="48D597"/>
    <a:srgbClr val="DDE5ED"/>
    <a:srgbClr val="96A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EFF885-9D01-C54E-8AF7-FD6FB5EF47DC}" v="1" dt="2025-01-08T21:50:52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8"/>
    <p:restoredTop sz="86463"/>
  </p:normalViewPr>
  <p:slideViewPr>
    <p:cSldViewPr snapToGrid="0">
      <p:cViewPr varScale="1">
        <p:scale>
          <a:sx n="110" d="100"/>
          <a:sy n="110" d="100"/>
        </p:scale>
        <p:origin x="800" y="168"/>
      </p:cViewPr>
      <p:guideLst>
        <p:guide orient="horz" pos="384"/>
        <p:guide pos="3864"/>
        <p:guide pos="4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AF61A-0D40-D44A-9C00-6554E21CBC7D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AFAC6-DEA9-E94A-A956-F0E3CBB9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7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43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23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6F285-7871-64A1-99FB-0BDA82228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87B13D-3359-4E9C-3EDA-96A966BBF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C45C0A-7F3B-A5A1-C505-DBEAC00E6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EEC38-78F4-5521-2D00-74F6B508C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2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5C2822-349C-BD91-EC26-A957077CB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36793" y="5206594"/>
            <a:ext cx="4241076" cy="914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476B-5ACD-A345-A0A0-13B853B5B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7469" y="2018111"/>
            <a:ext cx="7952232" cy="1410889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54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D11393A-1FF3-1B42-8E63-EB04EC248A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7469" y="3637721"/>
            <a:ext cx="7952232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424335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202" y="510295"/>
            <a:ext cx="589922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203" y="1563843"/>
            <a:ext cx="5899226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1B2F0A6-608F-9848-866C-E71FD8372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201" y="2256183"/>
            <a:ext cx="589922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  <a:p>
            <a:pPr marL="91440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D54D96D-0ABE-5346-94BC-9473C8350B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8973" y="0"/>
            <a:ext cx="47130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7C89DED-C9D5-6B4B-94C4-64A605FB86B9}"/>
              </a:ext>
            </a:extLst>
          </p:cNvPr>
          <p:cNvSpPr txBox="1">
            <a:spLocks/>
          </p:cNvSpPr>
          <p:nvPr userDrawn="1"/>
        </p:nvSpPr>
        <p:spPr>
          <a:xfrm>
            <a:off x="6061806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1C102C-C41F-0DC2-8884-D7E4EF1AB3FB}"/>
              </a:ext>
            </a:extLst>
          </p:cNvPr>
          <p:cNvSpPr/>
          <p:nvPr userDrawn="1"/>
        </p:nvSpPr>
        <p:spPr>
          <a:xfrm>
            <a:off x="7235028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450261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323C8-CDD1-114A-A6CF-7B82EFB0F53D}"/>
              </a:ext>
            </a:extLst>
          </p:cNvPr>
          <p:cNvSpPr/>
          <p:nvPr userDrawn="1"/>
        </p:nvSpPr>
        <p:spPr>
          <a:xfrm>
            <a:off x="248478" y="0"/>
            <a:ext cx="11943521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0" y="510295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1" y="1563843"/>
            <a:ext cx="995913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496BD11-5883-8041-9D86-152A52BB75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2201" y="2256183"/>
            <a:ext cx="995913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  <a:p>
            <a:pPr marL="971550" marR="0" lvl="2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4768196-3B2A-474B-8166-BC7B1151C2A5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58664-0724-11B7-8907-6B3060417D7F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7676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323C8-CDD1-114A-A6CF-7B82EFB0F53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D5E6D8-68E6-F84E-AD5B-B636A4DB93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199" y="510295"/>
            <a:ext cx="618255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49EF2B1-7256-B346-A7DE-C99D30410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200" y="1563843"/>
            <a:ext cx="618255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0AD604A-1899-C447-ACB4-6A671F649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199" y="2256183"/>
            <a:ext cx="618255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  <a:p>
            <a:pPr marL="9144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34A1C4-5494-824B-AC23-0CE74162D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8973" y="0"/>
            <a:ext cx="47130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F2A765E1-13F3-5046-A592-205E96EA8262}"/>
              </a:ext>
            </a:extLst>
          </p:cNvPr>
          <p:cNvSpPr txBox="1">
            <a:spLocks/>
          </p:cNvSpPr>
          <p:nvPr userDrawn="1"/>
        </p:nvSpPr>
        <p:spPr>
          <a:xfrm>
            <a:off x="6582805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7A7A23-CEBF-1476-2AE3-9A61D5D8CE3D}"/>
              </a:ext>
            </a:extLst>
          </p:cNvPr>
          <p:cNvSpPr/>
          <p:nvPr userDrawn="1"/>
        </p:nvSpPr>
        <p:spPr>
          <a:xfrm>
            <a:off x="7225963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74930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2 DAR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93AAA6-2441-6641-8FED-64113CC5AC28}"/>
              </a:ext>
            </a:extLst>
          </p:cNvPr>
          <p:cNvSpPr/>
          <p:nvPr userDrawn="1"/>
        </p:nvSpPr>
        <p:spPr>
          <a:xfrm>
            <a:off x="1" y="0"/>
            <a:ext cx="5715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3D5D8A7-AB1D-EF42-B091-1A0948A2EFCA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6A4104-7F96-6840-B042-FEB770E070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201" y="2093440"/>
            <a:ext cx="4495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263582-0C93-B444-9E1F-91B5325F7B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3477" y="0"/>
            <a:ext cx="622852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44ADFBF-16DF-BD4C-A55A-274F7FDA45E7}"/>
              </a:ext>
            </a:extLst>
          </p:cNvPr>
          <p:cNvSpPr txBox="1">
            <a:spLocks/>
          </p:cNvSpPr>
          <p:nvPr userDrawn="1"/>
        </p:nvSpPr>
        <p:spPr>
          <a:xfrm>
            <a:off x="4658467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BC6FE5-04CD-8441-B1AA-27B889CB2D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200" y="3211529"/>
            <a:ext cx="4495893" cy="32813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pPr marL="9144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ECC121-8627-D49A-7E84-50C9C68B0E95}"/>
              </a:ext>
            </a:extLst>
          </p:cNvPr>
          <p:cNvSpPr/>
          <p:nvPr userDrawn="1"/>
        </p:nvSpPr>
        <p:spPr>
          <a:xfrm>
            <a:off x="571500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205871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E2651D-049E-1644-A8A1-84C9763BBA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731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AB00C6-DC55-424E-AA2B-DA0FF5C868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7310" y="3211529"/>
            <a:ext cx="3974893" cy="29773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rgbClr val="00263A"/>
                </a:solidFill>
                <a:effectLst/>
                <a:latin typeface="+mn-lt"/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34543FF-1550-1A49-BB94-CF1E89EA3CB1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C3A9BC-2E5C-974F-87AB-7266F15B289D}"/>
              </a:ext>
            </a:extLst>
          </p:cNvPr>
          <p:cNvSpPr/>
          <p:nvPr userDrawn="1"/>
        </p:nvSpPr>
        <p:spPr>
          <a:xfrm>
            <a:off x="6172247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4E247F0-3B38-9D8A-2E89-74C63E0793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72247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61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D525C-8BBA-F247-AA11-AA101339C356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19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B4BDEDC-491F-1846-9FEF-44453BCB2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478" y="617002"/>
            <a:ext cx="11943521" cy="914400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A332EC9-FF9B-7548-9B8F-61BEE0A01E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010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9893FBA-6CAE-4F4C-8662-9E88A0C955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2831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5F8BDD1-05B9-9F4D-B7F5-5887640309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421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16A54-8B26-562B-F4CE-EFA38C3D2F5C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291492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D525C-8BBA-F247-AA11-AA101339C356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19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745CFA6-0AE7-A846-92E4-06559FF51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1007252"/>
            <a:ext cx="449261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E8EC7F-4DF0-2045-B52C-C6AFC00301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2060800"/>
            <a:ext cx="4492615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45692D-602B-A94D-A86D-507CB10445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753140"/>
            <a:ext cx="4492617" cy="39101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rgbClr val="00263A"/>
                </a:solidFill>
                <a:effectLst/>
                <a:latin typeface="+mn-lt"/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1410B-E5E3-7B46-9FDC-A759A513030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67526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1A94A5-2BD2-E7AC-5FFC-4F40E5A77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9703" y="220155"/>
            <a:ext cx="1754119" cy="37819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97B82E-3D79-5340-9BB0-5A74D1BB410A}"/>
              </a:ext>
            </a:extLst>
          </p:cNvPr>
          <p:cNvSpPr txBox="1">
            <a:spLocks/>
          </p:cNvSpPr>
          <p:nvPr userDrawn="1"/>
        </p:nvSpPr>
        <p:spPr>
          <a:xfrm>
            <a:off x="2477291" y="3095871"/>
            <a:ext cx="7239993" cy="66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54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00255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83FBE2-7FD5-7FC9-0F2B-FAD2293F8EC8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142A4-289C-75ED-83B2-29664EFC3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10295" y="6243268"/>
            <a:ext cx="1754119" cy="37819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97B82E-3D79-5340-9BB0-5A74D1BB410A}"/>
              </a:ext>
            </a:extLst>
          </p:cNvPr>
          <p:cNvSpPr txBox="1">
            <a:spLocks/>
          </p:cNvSpPr>
          <p:nvPr userDrawn="1"/>
        </p:nvSpPr>
        <p:spPr>
          <a:xfrm>
            <a:off x="2242921" y="3895165"/>
            <a:ext cx="4050303" cy="66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66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Q</a:t>
            </a:r>
            <a:r>
              <a:rPr lang="en-US" sz="6600" b="1" i="0" spc="20" dirty="0">
                <a:solidFill>
                  <a:srgbClr val="85CBF9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&amp;</a:t>
            </a:r>
            <a:r>
              <a:rPr lang="en-US" sz="66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60632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18BD70-B2A2-864F-9E71-B9C0B176AE3C}"/>
              </a:ext>
            </a:extLst>
          </p:cNvPr>
          <p:cNvSpPr/>
          <p:nvPr userDrawn="1"/>
        </p:nvSpPr>
        <p:spPr>
          <a:xfrm>
            <a:off x="5118652" y="0"/>
            <a:ext cx="7093225" cy="6858000"/>
          </a:xfrm>
          <a:prstGeom prst="rect">
            <a:avLst/>
          </a:prstGeom>
          <a:solidFill>
            <a:srgbClr val="DDE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6B0A98-AA7F-E144-B2E7-6DDA04D8511C}"/>
              </a:ext>
            </a:extLst>
          </p:cNvPr>
          <p:cNvSpPr/>
          <p:nvPr userDrawn="1"/>
        </p:nvSpPr>
        <p:spPr>
          <a:xfrm>
            <a:off x="0" y="1"/>
            <a:ext cx="5118652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5941547-2B5E-164F-ABF4-CC9EC2940809}"/>
              </a:ext>
            </a:extLst>
          </p:cNvPr>
          <p:cNvSpPr txBox="1">
            <a:spLocks/>
          </p:cNvSpPr>
          <p:nvPr userDrawn="1"/>
        </p:nvSpPr>
        <p:spPr>
          <a:xfrm>
            <a:off x="1009198" y="2943281"/>
            <a:ext cx="2533124" cy="97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0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4CEAC8-E0C6-6B47-A612-08694090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5365" y="935038"/>
            <a:ext cx="6536635" cy="5197475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50000"/>
              </a:lnSpc>
              <a:buFont typeface="+mj-lt"/>
              <a:buAutoNum type="arabicPeriod"/>
              <a:defRPr sz="1800" b="0" i="0">
                <a:latin typeface="+mn-lt"/>
              </a:defRPr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0FF4422-86A9-3346-82A9-EE5A6CCD8236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4621B-958E-68F0-46E8-F78CAAFF1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655" y="-1"/>
            <a:ext cx="152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0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0" y="0"/>
            <a:ext cx="12192000" cy="6871338"/>
          </a:xfrm>
          <a:prstGeom prst="rect">
            <a:avLst/>
          </a:pr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7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53BB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3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2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7F0963-32F7-7644-8381-63718DAD9C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76CF0-DA6D-E692-B1A8-0BEAC8400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2FBD51-6EAB-D249-B4EA-6B88C502E3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1818" y="3340100"/>
            <a:ext cx="36080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 SemiBold" panose="020B0602020204020203" pitchFamily="34" charset="0"/>
                <a:cs typeface="Objektiv Mk2 SemiBold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4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2770889-B1C5-2B4F-A297-B6633156A6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1819" y="4393648"/>
            <a:ext cx="36080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1FD39F-2181-9041-AF80-15C7C68671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909" y="756203"/>
            <a:ext cx="5257787" cy="47798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13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05E49E-A279-7D4F-BFBD-C8680CF57D0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0" y="510295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1" y="1563843"/>
            <a:ext cx="995913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D8B1E5-499E-E549-911E-192E2FDA9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2201" y="2256183"/>
            <a:ext cx="995913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  <a:p>
            <a:pPr marL="91440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9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765F718-717A-5440-A6C0-1DC3A3CE9E1D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3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76" r:id="rId2"/>
    <p:sldLayoutId id="2147483785" r:id="rId3"/>
    <p:sldLayoutId id="2147483784" r:id="rId4"/>
    <p:sldLayoutId id="2147483684" r:id="rId5"/>
    <p:sldLayoutId id="2147483782" r:id="rId6"/>
    <p:sldLayoutId id="2147483783" r:id="rId7"/>
    <p:sldLayoutId id="2147483768" r:id="rId8"/>
    <p:sldLayoutId id="2147483769" r:id="rId9"/>
    <p:sldLayoutId id="2147483770" r:id="rId10"/>
    <p:sldLayoutId id="2147483773" r:id="rId11"/>
    <p:sldLayoutId id="2147483774" r:id="rId12"/>
    <p:sldLayoutId id="2147483775" r:id="rId13"/>
    <p:sldLayoutId id="2147483778" r:id="rId14"/>
    <p:sldLayoutId id="2147483777" r:id="rId15"/>
    <p:sldLayoutId id="214748377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DEF00-71A6-4D06-58C8-D56E588100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4319" y="2967235"/>
            <a:ext cx="7325751" cy="1410889"/>
          </a:xfrm>
        </p:spPr>
        <p:txBody>
          <a:bodyPr/>
          <a:lstStyle/>
          <a:p>
            <a:r>
              <a:rPr lang="en-US" b="0" dirty="0"/>
              <a:t>Daily Activities to Drive Success in Total Expert</a:t>
            </a:r>
          </a:p>
        </p:txBody>
      </p:sp>
    </p:spTree>
    <p:extLst>
      <p:ext uri="{BB962C8B-B14F-4D97-AF65-F5344CB8AC3E}">
        <p14:creationId xmlns:p14="http://schemas.microsoft.com/office/powerpoint/2010/main" val="250269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02021-D152-2BEE-0249-E7FF22BEB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CAAD20F-013E-D3D5-1554-60741D7BA6B6}"/>
              </a:ext>
            </a:extLst>
          </p:cNvPr>
          <p:cNvSpPr/>
          <p:nvPr/>
        </p:nvSpPr>
        <p:spPr>
          <a:xfrm>
            <a:off x="7048982" y="2340147"/>
            <a:ext cx="4826643" cy="4282633"/>
          </a:xfrm>
          <a:prstGeom prst="round2DiagRect">
            <a:avLst>
              <a:gd name="adj1" fmla="val 11941"/>
              <a:gd name="adj2" fmla="val 0"/>
            </a:avLst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87D83C-30E6-38D8-9A5F-D5D54D41C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160" y="510295"/>
            <a:ext cx="10507003" cy="914400"/>
          </a:xfrm>
        </p:spPr>
        <p:txBody>
          <a:bodyPr/>
          <a:lstStyle/>
          <a:p>
            <a:r>
              <a:rPr lang="en-US" b="0" dirty="0"/>
              <a:t>Maximize Opportunities with CI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BACB7-77D6-77FB-A96C-45690A78BA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1162" y="1563843"/>
            <a:ext cx="7866746" cy="443861"/>
          </a:xfrm>
        </p:spPr>
        <p:txBody>
          <a:bodyPr/>
          <a:lstStyle/>
          <a:p>
            <a:r>
              <a:rPr lang="en-US" dirty="0"/>
              <a:t>Get notified when the system identifies critical moments to engage in high-quality opportunities.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62F75-AB35-B01E-B086-51202D3D81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1162" y="2662177"/>
            <a:ext cx="5490052" cy="3291362"/>
          </a:xfrm>
        </p:spPr>
        <p:txBody>
          <a:bodyPr/>
          <a:lstStyle/>
          <a:p>
            <a:r>
              <a:rPr lang="en-US" b="1" dirty="0">
                <a:solidFill>
                  <a:srgbClr val="00263A"/>
                </a:solidFill>
              </a:rPr>
              <a:t>Best Practices: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63A"/>
                </a:solidFill>
              </a:rPr>
              <a:t>Review Customer Intelligence tasks – make calls and log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63A"/>
                </a:solidFill>
              </a:rPr>
              <a:t>Review rate opportunities – make phone calls, texts, or emails, and log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63A"/>
                </a:solidFill>
              </a:rPr>
              <a:t>Review equity opportunities –make phone calls, texts, or emails, and log outcomes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17BBEE-1D3A-9567-75A8-20F261BFA1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55710" y="5680159"/>
            <a:ext cx="943337" cy="715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38DD04-C4C9-05DB-2723-9E82FAC65FAA}"/>
              </a:ext>
            </a:extLst>
          </p:cNvPr>
          <p:cNvSpPr txBox="1"/>
          <p:nvPr/>
        </p:nvSpPr>
        <p:spPr>
          <a:xfrm>
            <a:off x="8420580" y="5788483"/>
            <a:ext cx="3738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85CBF9"/>
                </a:solidFill>
              </a:rPr>
              <a:t>Top LO from Lake Michigan Credit (&gt;220 M Production in 2024)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16A5FD-49A1-F72D-D204-4C54024FB1F7}"/>
              </a:ext>
            </a:extLst>
          </p:cNvPr>
          <p:cNvSpPr txBox="1"/>
          <p:nvPr/>
        </p:nvSpPr>
        <p:spPr>
          <a:xfrm>
            <a:off x="7292048" y="2513767"/>
            <a:ext cx="3970119" cy="2943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“With the credit inquiry alert in Total Expert, I’ve had success with a simple text. The client seems more likely to engage. I’ve been able to recapture past clients with that approach, I’m not sure I would have got that with a different approach”</a:t>
            </a:r>
          </a:p>
        </p:txBody>
      </p:sp>
    </p:spTree>
    <p:extLst>
      <p:ext uri="{BB962C8B-B14F-4D97-AF65-F5344CB8AC3E}">
        <p14:creationId xmlns:p14="http://schemas.microsoft.com/office/powerpoint/2010/main" val="334483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D6DC7-83A3-3B3E-C375-2B70239A9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9B2F64-05B5-08AD-B20D-6EE6309C5C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533" y="2971800"/>
            <a:ext cx="5436834" cy="914400"/>
          </a:xfrm>
        </p:spPr>
        <p:txBody>
          <a:bodyPr anchor="ctr"/>
          <a:lstStyle/>
          <a:p>
            <a:r>
              <a:rPr lang="en-US" sz="9600" b="0" dirty="0">
                <a:solidFill>
                  <a:srgbClr val="85CBF9"/>
                </a:solidFill>
              </a:rPr>
              <a:t>4</a:t>
            </a:r>
          </a:p>
          <a:p>
            <a:r>
              <a:rPr lang="en-US" b="0" dirty="0"/>
              <a:t>Referral Partners</a:t>
            </a:r>
          </a:p>
        </p:txBody>
      </p:sp>
    </p:spTree>
    <p:extLst>
      <p:ext uri="{BB962C8B-B14F-4D97-AF65-F5344CB8AC3E}">
        <p14:creationId xmlns:p14="http://schemas.microsoft.com/office/powerpoint/2010/main" val="726065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3F394-53B7-B59F-1A9C-477D37036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A0A8ECA8-ED1F-727B-7BA6-72A07A829177}"/>
              </a:ext>
            </a:extLst>
          </p:cNvPr>
          <p:cNvSpPr/>
          <p:nvPr/>
        </p:nvSpPr>
        <p:spPr>
          <a:xfrm>
            <a:off x="7048982" y="2315095"/>
            <a:ext cx="4826643" cy="4282633"/>
          </a:xfrm>
          <a:prstGeom prst="round2DiagRect">
            <a:avLst>
              <a:gd name="adj1" fmla="val 11941"/>
              <a:gd name="adj2" fmla="val 0"/>
            </a:avLst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C74372-A81B-FB50-3A58-583261E01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160" y="648081"/>
            <a:ext cx="10660052" cy="914400"/>
          </a:xfrm>
        </p:spPr>
        <p:txBody>
          <a:bodyPr/>
          <a:lstStyle/>
          <a:p>
            <a:r>
              <a:rPr lang="en-US" b="0" dirty="0"/>
              <a:t>Build relationships with your</a:t>
            </a:r>
            <a:br>
              <a:rPr lang="en-US" b="0" dirty="0"/>
            </a:br>
            <a:r>
              <a:rPr lang="en-US" b="0" dirty="0"/>
              <a:t>referral partners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7D338-F8D3-C477-BF8C-08BA8D64B2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1162" y="1701629"/>
            <a:ext cx="6875698" cy="697299"/>
          </a:xfrm>
        </p:spPr>
        <p:txBody>
          <a:bodyPr/>
          <a:lstStyle/>
          <a:p>
            <a:r>
              <a:rPr lang="en-US" dirty="0"/>
              <a:t>Utilize Total Expert's marketing and co-marketing tools to support your agents' listings.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652F7-5C6A-C35E-FE24-1461A11C85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1162" y="2799962"/>
            <a:ext cx="5881218" cy="3685529"/>
          </a:xfrm>
        </p:spPr>
        <p:txBody>
          <a:bodyPr/>
          <a:lstStyle/>
          <a:p>
            <a:r>
              <a:rPr lang="en-US" b="1" dirty="0">
                <a:solidFill>
                  <a:srgbClr val="00263A"/>
                </a:solidFill>
              </a:rPr>
              <a:t>Best Practices: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63A"/>
                </a:solidFill>
              </a:rPr>
              <a:t>Create resources for your agents' new listings (listing alerts)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63A"/>
                </a:solidFill>
              </a:rPr>
              <a:t>Make 2-3 agent calls (prospective or current agents) and log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63A"/>
                </a:solidFill>
              </a:rPr>
              <a:t>Try to set up 2-3 agent in-person meetings every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63A"/>
                </a:solidFill>
              </a:rPr>
              <a:t>Invite one new co-marketing partner per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63A"/>
                </a:solidFill>
              </a:rPr>
              <a:t>Send weekly/monthly emails to agents to build your relationships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D229C-7199-2DD6-B3C5-A662C5D6B5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55710" y="5655107"/>
            <a:ext cx="943337" cy="715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F376CA-1685-4AB0-C526-75D5EC31D073}"/>
              </a:ext>
            </a:extLst>
          </p:cNvPr>
          <p:cNvSpPr txBox="1"/>
          <p:nvPr/>
        </p:nvSpPr>
        <p:spPr>
          <a:xfrm>
            <a:off x="8524753" y="5763431"/>
            <a:ext cx="3738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85CBF9"/>
                </a:solidFill>
              </a:rPr>
              <a:t>Top LO from Fairway </a:t>
            </a:r>
            <a:br>
              <a:rPr lang="en-US" i="1" dirty="0">
                <a:solidFill>
                  <a:srgbClr val="85CBF9"/>
                </a:solidFill>
              </a:rPr>
            </a:br>
            <a:r>
              <a:rPr lang="en-US" i="1" dirty="0">
                <a:solidFill>
                  <a:srgbClr val="85CBF9"/>
                </a:solidFill>
              </a:rPr>
              <a:t>(&gt;60 M production in 2024)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53B21E-2405-F112-CE01-43278FD96DF4}"/>
              </a:ext>
            </a:extLst>
          </p:cNvPr>
          <p:cNvSpPr txBox="1"/>
          <p:nvPr/>
        </p:nvSpPr>
        <p:spPr>
          <a:xfrm>
            <a:off x="7292048" y="2488715"/>
            <a:ext cx="4247911" cy="2995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Barlow" pitchFamily="2" charset="77"/>
              </a:rPr>
              <a:t>“Every Friday, we send out an 'I'm working this weekend' email from Total Expert to all of our realtors, and we pick up a deal every single weekend just from these emails. If I send that email, my phone is ringing —no question. In under 5 minutes, I can go into the system and schedule these out for the whole month. It's so simple.”</a:t>
            </a:r>
          </a:p>
        </p:txBody>
      </p:sp>
    </p:spTree>
    <p:extLst>
      <p:ext uri="{BB962C8B-B14F-4D97-AF65-F5344CB8AC3E}">
        <p14:creationId xmlns:p14="http://schemas.microsoft.com/office/powerpoint/2010/main" val="135961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CF7D4-6730-3D08-D9C7-3DD3E25C1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F56036-A95F-5DCC-3D12-620B902AC9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533" y="2971800"/>
            <a:ext cx="6291334" cy="914400"/>
          </a:xfrm>
        </p:spPr>
        <p:txBody>
          <a:bodyPr anchor="ctr"/>
          <a:lstStyle/>
          <a:p>
            <a:r>
              <a:rPr lang="en-US" sz="9600" b="0" dirty="0">
                <a:solidFill>
                  <a:srgbClr val="85CBF9"/>
                </a:solidFill>
              </a:rPr>
              <a:t>5</a:t>
            </a:r>
          </a:p>
          <a:p>
            <a:r>
              <a:rPr lang="en-US" b="0" dirty="0"/>
              <a:t>Monthly database outreach</a:t>
            </a:r>
          </a:p>
        </p:txBody>
      </p:sp>
    </p:spTree>
    <p:extLst>
      <p:ext uri="{BB962C8B-B14F-4D97-AF65-F5344CB8AC3E}">
        <p14:creationId xmlns:p14="http://schemas.microsoft.com/office/powerpoint/2010/main" val="3283464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AD74C-6A11-16D7-DB09-A2DA6D187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2D3F045-2CC3-8704-3D5E-204FC6872A69}"/>
              </a:ext>
            </a:extLst>
          </p:cNvPr>
          <p:cNvSpPr/>
          <p:nvPr/>
        </p:nvSpPr>
        <p:spPr>
          <a:xfrm>
            <a:off x="7048982" y="2315095"/>
            <a:ext cx="4826643" cy="4282633"/>
          </a:xfrm>
          <a:prstGeom prst="round2DiagRect">
            <a:avLst>
              <a:gd name="adj1" fmla="val 11941"/>
              <a:gd name="adj2" fmla="val 0"/>
            </a:avLst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E3A01-3444-F5EF-78FF-7388F5B92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686" y="635555"/>
            <a:ext cx="8330209" cy="914400"/>
          </a:xfrm>
        </p:spPr>
        <p:txBody>
          <a:bodyPr/>
          <a:lstStyle/>
          <a:p>
            <a:r>
              <a:rPr lang="en-US" b="0" dirty="0"/>
              <a:t>Consistently stay in front of your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8A5DD-EF5C-2305-0BBC-C93B70E87F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688" y="1689103"/>
            <a:ext cx="8330209" cy="697554"/>
          </a:xfrm>
        </p:spPr>
        <p:txBody>
          <a:bodyPr/>
          <a:lstStyle/>
          <a:p>
            <a:r>
              <a:rPr lang="en-US" dirty="0"/>
              <a:t>Stay in regular contact with your database to ensure they turn to you for their next financial transaction.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B91C6-FF31-E5A5-D5C5-417DCD1C15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688" y="2747641"/>
            <a:ext cx="5490052" cy="32913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00263A"/>
                </a:solidFill>
              </a:rPr>
              <a:t>Best Practices: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63A"/>
                </a:solidFill>
              </a:rPr>
              <a:t>Leverage Pipeline Views to stay on top of our database </a:t>
            </a:r>
          </a:p>
          <a:p>
            <a:pPr marL="1028700" lvl="1">
              <a:lnSpc>
                <a:spcPct val="100000"/>
              </a:lnSpc>
            </a:pPr>
            <a:r>
              <a:rPr lang="en-US" sz="1600" dirty="0">
                <a:solidFill>
                  <a:srgbClr val="00263A"/>
                </a:solidFill>
              </a:rPr>
              <a:t>Daily power hour – calling clients/update calls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63A"/>
                </a:solidFill>
              </a:rPr>
              <a:t>Quickly and easily engage with your database in a consistent manner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63A"/>
                </a:solidFill>
              </a:rPr>
              <a:t>Wednesday knowledge bomb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63A"/>
                </a:solidFill>
              </a:rPr>
              <a:t>Send three emails a month to different parts of </a:t>
            </a:r>
            <a:br>
              <a:rPr lang="en-US" sz="1600" dirty="0">
                <a:solidFill>
                  <a:srgbClr val="00263A"/>
                </a:solidFill>
              </a:rPr>
            </a:br>
            <a:r>
              <a:rPr lang="en-US" sz="1600" dirty="0">
                <a:solidFill>
                  <a:srgbClr val="00263A"/>
                </a:solidFill>
              </a:rPr>
              <a:t>your database: </a:t>
            </a:r>
          </a:p>
          <a:p>
            <a:pPr marL="1028700" lvl="1">
              <a:lnSpc>
                <a:spcPct val="100000"/>
              </a:lnSpc>
            </a:pPr>
            <a:r>
              <a:rPr lang="en-US" sz="1600" dirty="0">
                <a:solidFill>
                  <a:srgbClr val="00263A"/>
                </a:solidFill>
              </a:rPr>
              <a:t>Leads/prospects </a:t>
            </a:r>
          </a:p>
          <a:p>
            <a:pPr marL="1028700" lvl="1">
              <a:lnSpc>
                <a:spcPct val="100000"/>
              </a:lnSpc>
            </a:pPr>
            <a:r>
              <a:rPr lang="en-US" sz="1600" dirty="0">
                <a:solidFill>
                  <a:srgbClr val="00263A"/>
                </a:solidFill>
              </a:rPr>
              <a:t>Past clients </a:t>
            </a:r>
          </a:p>
          <a:p>
            <a:pPr marL="1028700" lvl="1">
              <a:lnSpc>
                <a:spcPct val="100000"/>
              </a:lnSpc>
            </a:pPr>
            <a:r>
              <a:rPr lang="en-US" sz="1600" dirty="0">
                <a:solidFill>
                  <a:srgbClr val="00263A"/>
                </a:solidFill>
              </a:rPr>
              <a:t>Agents or partners Send weekly/monthly emails to agents to build your relationships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9F5E24-6745-1E3C-87AF-43F861C3AE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55710" y="5655107"/>
            <a:ext cx="943337" cy="715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BFBC82-C3DF-9383-2F00-83182AD3553D}"/>
              </a:ext>
            </a:extLst>
          </p:cNvPr>
          <p:cNvSpPr txBox="1"/>
          <p:nvPr/>
        </p:nvSpPr>
        <p:spPr>
          <a:xfrm>
            <a:off x="8605775" y="5763431"/>
            <a:ext cx="3153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85CBF9"/>
                </a:solidFill>
              </a:rPr>
              <a:t>Top LO at </a:t>
            </a:r>
            <a:r>
              <a:rPr lang="en-US" i="1" dirty="0" err="1">
                <a:solidFill>
                  <a:srgbClr val="85CBF9"/>
                </a:solidFill>
              </a:rPr>
              <a:t>Intercap</a:t>
            </a:r>
            <a:r>
              <a:rPr lang="en-US" i="1" dirty="0">
                <a:solidFill>
                  <a:srgbClr val="85CBF9"/>
                </a:solidFill>
              </a:rPr>
              <a:t> Lending</a:t>
            </a:r>
            <a:br>
              <a:rPr lang="en-US" i="1" dirty="0">
                <a:solidFill>
                  <a:srgbClr val="85CBF9"/>
                </a:solidFill>
              </a:rPr>
            </a:br>
            <a:r>
              <a:rPr lang="en-US" i="1" dirty="0">
                <a:solidFill>
                  <a:srgbClr val="85CBF9"/>
                </a:solidFill>
              </a:rPr>
              <a:t>(&gt;45 M production in 2024)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BA78D-8C2B-92BE-C814-6157422C2975}"/>
              </a:ext>
            </a:extLst>
          </p:cNvPr>
          <p:cNvSpPr txBox="1"/>
          <p:nvPr/>
        </p:nvSpPr>
        <p:spPr>
          <a:xfrm>
            <a:off x="7292048" y="2766508"/>
            <a:ext cx="3970119" cy="252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“I pick a different group every day and then my team and I sit down for a disciplined power hour where we make as many calls as we can with the goal of getting in front of as many clients as possible.”</a:t>
            </a:r>
          </a:p>
        </p:txBody>
      </p:sp>
    </p:spTree>
    <p:extLst>
      <p:ext uri="{BB962C8B-B14F-4D97-AF65-F5344CB8AC3E}">
        <p14:creationId xmlns:p14="http://schemas.microsoft.com/office/powerpoint/2010/main" val="3152161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B29E8-F6BF-65DF-6996-25CDCA306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5F8D53-CB12-D8D8-5AB2-E3A87B466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533" y="2971800"/>
            <a:ext cx="5436834" cy="914400"/>
          </a:xfrm>
        </p:spPr>
        <p:txBody>
          <a:bodyPr anchor="ctr"/>
          <a:lstStyle/>
          <a:p>
            <a:r>
              <a:rPr lang="en-US" sz="9600" b="0" dirty="0">
                <a:solidFill>
                  <a:srgbClr val="85CBF9"/>
                </a:solidFill>
              </a:rPr>
              <a:t>6</a:t>
            </a:r>
          </a:p>
          <a:p>
            <a:r>
              <a:rPr lang="en-US" b="0" dirty="0"/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361238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6F822-69F4-3CB5-AA39-BC8E0C2D4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A217558-726A-680C-D584-0EBE2FB6E5F1}"/>
              </a:ext>
            </a:extLst>
          </p:cNvPr>
          <p:cNvSpPr/>
          <p:nvPr/>
        </p:nvSpPr>
        <p:spPr>
          <a:xfrm>
            <a:off x="7048982" y="2329841"/>
            <a:ext cx="4826643" cy="4280414"/>
          </a:xfrm>
          <a:prstGeom prst="round2DiagRect">
            <a:avLst>
              <a:gd name="adj1" fmla="val 11941"/>
              <a:gd name="adj2" fmla="val 0"/>
            </a:avLst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6CA582-9837-1AF0-21E3-ADF46D22F6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686" y="510295"/>
            <a:ext cx="9959137" cy="914400"/>
          </a:xfrm>
        </p:spPr>
        <p:txBody>
          <a:bodyPr/>
          <a:lstStyle/>
          <a:p>
            <a:r>
              <a:rPr lang="en-US" b="0" dirty="0"/>
              <a:t>Expand your reach with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4685-50AA-1CE9-0872-B3A8242A47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688" y="1563843"/>
            <a:ext cx="9604852" cy="443861"/>
          </a:xfrm>
        </p:spPr>
        <p:txBody>
          <a:bodyPr/>
          <a:lstStyle/>
          <a:p>
            <a:r>
              <a:rPr lang="en-US" dirty="0"/>
              <a:t>Build your brand and your exposure with social posting in Total Expert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0B417-9299-ED70-A71C-02C01F9B7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688" y="2662177"/>
            <a:ext cx="5490052" cy="3291362"/>
          </a:xfrm>
        </p:spPr>
        <p:txBody>
          <a:bodyPr/>
          <a:lstStyle/>
          <a:p>
            <a:r>
              <a:rPr lang="en-US" b="1" dirty="0">
                <a:solidFill>
                  <a:srgbClr val="00263A"/>
                </a:solidFill>
              </a:rPr>
              <a:t>Best Practices: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63A"/>
                </a:solidFill>
              </a:rPr>
              <a:t>Schedule 3-4 social media posts for the month</a:t>
            </a:r>
          </a:p>
          <a:p>
            <a:pPr marL="1028700" lvl="1"/>
            <a:r>
              <a:rPr lang="en-US" dirty="0">
                <a:solidFill>
                  <a:srgbClr val="00263A"/>
                </a:solidFill>
              </a:rPr>
              <a:t>Holidays</a:t>
            </a:r>
          </a:p>
          <a:p>
            <a:pPr marL="1028700" lvl="1"/>
            <a:r>
              <a:rPr lang="en-US" dirty="0">
                <a:solidFill>
                  <a:srgbClr val="00263A"/>
                </a:solidFill>
              </a:rPr>
              <a:t>Industry updates </a:t>
            </a:r>
          </a:p>
          <a:p>
            <a:pPr marL="1028700" lvl="1"/>
            <a:r>
              <a:rPr lang="en-US" dirty="0">
                <a:solidFill>
                  <a:srgbClr val="00263A"/>
                </a:solidFill>
              </a:rPr>
              <a:t>Agent’s listings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63A"/>
                </a:solidFill>
              </a:rPr>
              <a:t>Check regularly for new content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A4AB12-B791-7351-8E97-E56EF7F257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55710" y="5667633"/>
            <a:ext cx="943337" cy="715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AAA2F2-81F1-834A-FC7C-FD5FF561E86E}"/>
              </a:ext>
            </a:extLst>
          </p:cNvPr>
          <p:cNvSpPr txBox="1"/>
          <p:nvPr/>
        </p:nvSpPr>
        <p:spPr>
          <a:xfrm>
            <a:off x="8605775" y="5775957"/>
            <a:ext cx="3153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85CBF9"/>
                </a:solidFill>
              </a:rPr>
              <a:t>Top LO from PRMG</a:t>
            </a:r>
          </a:p>
          <a:p>
            <a:r>
              <a:rPr lang="en-US" i="1" dirty="0">
                <a:solidFill>
                  <a:srgbClr val="85CBF9"/>
                </a:solidFill>
              </a:rPr>
              <a:t>(&gt;20M Production in 2024)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326E7-F0A3-13DC-2374-E98454E1DEE5}"/>
              </a:ext>
            </a:extLst>
          </p:cNvPr>
          <p:cNvSpPr txBox="1"/>
          <p:nvPr/>
        </p:nvSpPr>
        <p:spPr>
          <a:xfrm>
            <a:off x="7292048" y="2712281"/>
            <a:ext cx="4340510" cy="252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“When one of my agents has an open house, it takes me less than three minutes to create a single property website and a flyer that I can then post on social media and tag them… now that‘s powerful.”</a:t>
            </a:r>
          </a:p>
        </p:txBody>
      </p:sp>
    </p:spTree>
    <p:extLst>
      <p:ext uri="{BB962C8B-B14F-4D97-AF65-F5344CB8AC3E}">
        <p14:creationId xmlns:p14="http://schemas.microsoft.com/office/powerpoint/2010/main" val="11568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art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4D186F25-665D-F108-C0F4-715C351497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391" y="0"/>
            <a:ext cx="8945218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D85E4D-9A55-67A6-DB28-7EDF8445074F}"/>
              </a:ext>
            </a:extLst>
          </p:cNvPr>
          <p:cNvSpPr/>
          <p:nvPr/>
        </p:nvSpPr>
        <p:spPr>
          <a:xfrm>
            <a:off x="4051139" y="3159889"/>
            <a:ext cx="3727048" cy="12500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Update slide with edited Daily Success Plan </a:t>
            </a:r>
          </a:p>
        </p:txBody>
      </p:sp>
    </p:spTree>
    <p:extLst>
      <p:ext uri="{BB962C8B-B14F-4D97-AF65-F5344CB8AC3E}">
        <p14:creationId xmlns:p14="http://schemas.microsoft.com/office/powerpoint/2010/main" val="428153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2B234A-803C-F34D-A9A9-BFF5BF83FB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533" y="2971800"/>
            <a:ext cx="5436834" cy="914400"/>
          </a:xfrm>
        </p:spPr>
        <p:txBody>
          <a:bodyPr anchor="ctr"/>
          <a:lstStyle/>
          <a:p>
            <a:r>
              <a:rPr lang="en-US" sz="9600" b="0" dirty="0">
                <a:solidFill>
                  <a:srgbClr val="85CBF9"/>
                </a:solidFill>
              </a:rPr>
              <a:t>1</a:t>
            </a:r>
          </a:p>
          <a:p>
            <a:r>
              <a:rPr lang="en-US" b="0" dirty="0"/>
              <a:t>Dashboard Review</a:t>
            </a:r>
          </a:p>
        </p:txBody>
      </p:sp>
    </p:spTree>
    <p:extLst>
      <p:ext uri="{BB962C8B-B14F-4D97-AF65-F5344CB8AC3E}">
        <p14:creationId xmlns:p14="http://schemas.microsoft.com/office/powerpoint/2010/main" val="388971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1C5A9444-ED14-C4D0-D11C-A08B862234CA}"/>
              </a:ext>
            </a:extLst>
          </p:cNvPr>
          <p:cNvSpPr/>
          <p:nvPr/>
        </p:nvSpPr>
        <p:spPr>
          <a:xfrm>
            <a:off x="7048982" y="2166527"/>
            <a:ext cx="4826643" cy="4456254"/>
          </a:xfrm>
          <a:prstGeom prst="round2DiagRect">
            <a:avLst>
              <a:gd name="adj1" fmla="val 11941"/>
              <a:gd name="adj2" fmla="val 0"/>
            </a:avLst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EEDD48-ACC7-7F7E-EBE9-DBC6D4B080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160" y="510295"/>
            <a:ext cx="9959137" cy="914400"/>
          </a:xfrm>
        </p:spPr>
        <p:txBody>
          <a:bodyPr/>
          <a:lstStyle/>
          <a:p>
            <a:r>
              <a:rPr lang="en-US" b="0" dirty="0"/>
              <a:t>The Dashboard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F0328-8348-755A-B07A-4D4E302C57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1162" y="1563843"/>
            <a:ext cx="6451305" cy="443861"/>
          </a:xfrm>
        </p:spPr>
        <p:txBody>
          <a:bodyPr/>
          <a:lstStyle/>
          <a:p>
            <a:r>
              <a:rPr lang="en-US" dirty="0"/>
              <a:t>Provides a concise overview of key information about platform activity at a glance.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C3A87-ED18-6B89-C56B-9A98AC6870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1162" y="2662177"/>
            <a:ext cx="5490052" cy="3291362"/>
          </a:xfrm>
        </p:spPr>
        <p:txBody>
          <a:bodyPr/>
          <a:lstStyle/>
          <a:p>
            <a:r>
              <a:rPr lang="en-US" b="1" dirty="0">
                <a:solidFill>
                  <a:srgbClr val="00263A"/>
                </a:solidFill>
              </a:rPr>
              <a:t>Best Practices: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63A"/>
                </a:solidFill>
              </a:rPr>
              <a:t>Review new contacts/leads, group accordingly, create a follow-up plan, and write down any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63A"/>
                </a:solidFill>
              </a:rPr>
              <a:t>Reach out to upcoming birthdays for the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63A"/>
                </a:solidFill>
              </a:rPr>
              <a:t>Review activity stream/emails that have </a:t>
            </a:r>
            <a:br>
              <a:rPr lang="en-US" dirty="0">
                <a:solidFill>
                  <a:srgbClr val="00263A"/>
                </a:solidFill>
              </a:rPr>
            </a:br>
            <a:r>
              <a:rPr lang="en-US" dirty="0">
                <a:solidFill>
                  <a:srgbClr val="00263A"/>
                </a:solidFill>
              </a:rPr>
              <a:t>been opened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63A"/>
                </a:solidFill>
              </a:rPr>
              <a:t>Finish any outstanding tasks for the day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873FEC-8636-FC1D-254B-8E73870836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55710" y="5429639"/>
            <a:ext cx="943337" cy="715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803763-51B8-7AF8-C532-F4447780DB4A}"/>
              </a:ext>
            </a:extLst>
          </p:cNvPr>
          <p:cNvSpPr txBox="1"/>
          <p:nvPr/>
        </p:nvSpPr>
        <p:spPr>
          <a:xfrm>
            <a:off x="8605775" y="5537963"/>
            <a:ext cx="3153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85CBF9"/>
                </a:solidFill>
              </a:rPr>
              <a:t>Top LO from Prosperity </a:t>
            </a:r>
            <a:br>
              <a:rPr lang="en-US" i="1" dirty="0">
                <a:solidFill>
                  <a:srgbClr val="85CBF9"/>
                </a:solidFill>
              </a:rPr>
            </a:br>
            <a:r>
              <a:rPr lang="en-US" i="1" dirty="0">
                <a:solidFill>
                  <a:srgbClr val="85CBF9"/>
                </a:solidFill>
              </a:rPr>
              <a:t>(&gt; 50M Production in 2024)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1DD1BD-8926-24E9-0622-D1C6A12F252B}"/>
              </a:ext>
            </a:extLst>
          </p:cNvPr>
          <p:cNvSpPr txBox="1"/>
          <p:nvPr/>
        </p:nvSpPr>
        <p:spPr>
          <a:xfrm>
            <a:off x="7292047" y="2536917"/>
            <a:ext cx="4467155" cy="252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“Total Expert gives me a roadmap of what to do each and every day. The dashboard outlines everything for me: who’s in my pipeline, what’s funded, who has a birthday, and who’s opening emails that have gone out. It develops my plan for me.”</a:t>
            </a:r>
          </a:p>
        </p:txBody>
      </p:sp>
    </p:spTree>
    <p:extLst>
      <p:ext uri="{BB962C8B-B14F-4D97-AF65-F5344CB8AC3E}">
        <p14:creationId xmlns:p14="http://schemas.microsoft.com/office/powerpoint/2010/main" val="105728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03F1F-41E8-AB61-FCAC-B202E8145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B98C8A-891D-D3FF-BBCC-3FA15FB89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533" y="2971800"/>
            <a:ext cx="5436834" cy="914400"/>
          </a:xfrm>
        </p:spPr>
        <p:txBody>
          <a:bodyPr anchor="ctr"/>
          <a:lstStyle/>
          <a:p>
            <a:r>
              <a:rPr lang="en-US" sz="9600" b="0" dirty="0">
                <a:solidFill>
                  <a:srgbClr val="85CBF9"/>
                </a:solidFill>
              </a:rPr>
              <a:t>2</a:t>
            </a:r>
          </a:p>
          <a:p>
            <a:r>
              <a:rPr lang="en-US" b="0" dirty="0"/>
              <a:t>Pre-Approval Follow Up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764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12794-84C9-C58C-804F-33518F654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915DDDE-AD32-7390-A59A-D243F4D99216}"/>
              </a:ext>
            </a:extLst>
          </p:cNvPr>
          <p:cNvSpPr/>
          <p:nvPr/>
        </p:nvSpPr>
        <p:spPr>
          <a:xfrm>
            <a:off x="7048982" y="2340147"/>
            <a:ext cx="4826643" cy="4282633"/>
          </a:xfrm>
          <a:prstGeom prst="round2DiagRect">
            <a:avLst>
              <a:gd name="adj1" fmla="val 11941"/>
              <a:gd name="adj2" fmla="val 0"/>
            </a:avLst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89E5E-E535-057B-2349-A651C0BEFE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160" y="510295"/>
            <a:ext cx="10507003" cy="914400"/>
          </a:xfrm>
        </p:spPr>
        <p:txBody>
          <a:bodyPr/>
          <a:lstStyle/>
          <a:p>
            <a:r>
              <a:rPr lang="en-US" b="0" dirty="0"/>
              <a:t>Staying On Top Of Your Pre-Approvals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D8B25-19D3-F000-C5AB-7D0AD0A902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1162" y="1563843"/>
            <a:ext cx="6376150" cy="1227717"/>
          </a:xfrm>
        </p:spPr>
        <p:txBody>
          <a:bodyPr/>
          <a:lstStyle/>
          <a:p>
            <a:r>
              <a:rPr lang="en-US" dirty="0"/>
              <a:t>Don’t miss out on potential opportunities. Follow up and nurture pre-approvals to ensure they return to you when the time is right.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C5DFB-9C20-B85C-2357-2EE5653C78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1162" y="2799963"/>
            <a:ext cx="5490052" cy="3291362"/>
          </a:xfrm>
        </p:spPr>
        <p:txBody>
          <a:bodyPr/>
          <a:lstStyle/>
          <a:p>
            <a:r>
              <a:rPr lang="en-US" b="1" dirty="0">
                <a:solidFill>
                  <a:srgbClr val="00263A"/>
                </a:solidFill>
              </a:rPr>
              <a:t>Best Practices: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63A"/>
                </a:solidFill>
              </a:rPr>
              <a:t>Follow-up with expiring pre-approvals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63A"/>
                </a:solidFill>
              </a:rPr>
              <a:t>Touch base with any clients who are pre-approved but haven’t found a home yet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63A"/>
                </a:solidFill>
              </a:rPr>
              <a:t>Create a repeatable playbook for staying on top of your pre-approved clients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42A63C-EE5A-B3E0-8534-8F755DADE3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55710" y="5680159"/>
            <a:ext cx="943337" cy="715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BCBEFF-FCF4-E96A-7EF8-A8F1D05680F9}"/>
              </a:ext>
            </a:extLst>
          </p:cNvPr>
          <p:cNvSpPr txBox="1"/>
          <p:nvPr/>
        </p:nvSpPr>
        <p:spPr>
          <a:xfrm>
            <a:off x="8605775" y="5788483"/>
            <a:ext cx="3153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85CBF9"/>
                </a:solidFill>
              </a:rPr>
              <a:t>Top LO from Fairway </a:t>
            </a:r>
            <a:br>
              <a:rPr lang="en-US" i="1" dirty="0">
                <a:solidFill>
                  <a:srgbClr val="85CBF9"/>
                </a:solidFill>
              </a:rPr>
            </a:br>
            <a:r>
              <a:rPr lang="en-US" i="1" dirty="0">
                <a:solidFill>
                  <a:srgbClr val="85CBF9"/>
                </a:solidFill>
              </a:rPr>
              <a:t>(&gt;25 M Production in 2024)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E8602A-7829-7D90-6E28-5C369CF2222F}"/>
              </a:ext>
            </a:extLst>
          </p:cNvPr>
          <p:cNvSpPr txBox="1"/>
          <p:nvPr/>
        </p:nvSpPr>
        <p:spPr>
          <a:xfrm>
            <a:off x="7292048" y="2791560"/>
            <a:ext cx="3970119" cy="252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“At any moment in time, I have the ability to go back into the system, review my notes, and refresh my mind on the relationship so that I can have more meaningful conversations with the client.” </a:t>
            </a:r>
          </a:p>
        </p:txBody>
      </p:sp>
    </p:spTree>
    <p:extLst>
      <p:ext uri="{BB962C8B-B14F-4D97-AF65-F5344CB8AC3E}">
        <p14:creationId xmlns:p14="http://schemas.microsoft.com/office/powerpoint/2010/main" val="318168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7CBE7-A141-C173-157D-4003C5405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4A777F-8E9F-A25B-41C6-B46FA97A11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533" y="2971800"/>
            <a:ext cx="5436834" cy="914400"/>
          </a:xfrm>
        </p:spPr>
        <p:txBody>
          <a:bodyPr anchor="ctr"/>
          <a:lstStyle/>
          <a:p>
            <a:r>
              <a:rPr lang="en-US" sz="9600" b="0" dirty="0">
                <a:solidFill>
                  <a:srgbClr val="85CBF9"/>
                </a:solidFill>
              </a:rPr>
              <a:t>3</a:t>
            </a:r>
          </a:p>
          <a:p>
            <a:r>
              <a:rPr lang="en-US" b="0" dirty="0"/>
              <a:t>Customer Intelligence</a:t>
            </a:r>
          </a:p>
        </p:txBody>
      </p:sp>
    </p:spTree>
    <p:extLst>
      <p:ext uri="{BB962C8B-B14F-4D97-AF65-F5344CB8AC3E}">
        <p14:creationId xmlns:p14="http://schemas.microsoft.com/office/powerpoint/2010/main" val="166033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9CE3DF-46FD-2D45-9D3D-00DA283715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160" y="1699794"/>
            <a:ext cx="11965772" cy="9144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b="0" dirty="0"/>
              <a:t>Gaps in the Customer Journey</a:t>
            </a:r>
            <a:br>
              <a:rPr lang="en-US" b="0" dirty="0"/>
            </a:br>
            <a:r>
              <a:rPr lang="en-US" b="0" dirty="0"/>
              <a:t>Are </a:t>
            </a:r>
            <a:r>
              <a:rPr lang="en-US" b="0" dirty="0">
                <a:solidFill>
                  <a:srgbClr val="0072CE"/>
                </a:solidFill>
              </a:rPr>
              <a:t>Costing You Millions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3157C3-E20A-A180-0A19-FE81B0CAFB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173" y="3231567"/>
            <a:ext cx="10995652" cy="196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0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C0E67-4AEA-51F4-2716-3F4F15411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79652AE-D139-93EB-A05B-C473C2E41932}"/>
              </a:ext>
            </a:extLst>
          </p:cNvPr>
          <p:cNvSpPr txBox="1">
            <a:spLocks/>
          </p:cNvSpPr>
          <p:nvPr/>
        </p:nvSpPr>
        <p:spPr>
          <a:xfrm>
            <a:off x="763686" y="547873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b="1" i="0" kern="1200">
                <a:solidFill>
                  <a:srgbClr val="00263A"/>
                </a:solidFill>
                <a:latin typeface="Objektiv Mk2" panose="020B0602020204020203" pitchFamily="34" charset="0"/>
                <a:ea typeface="+mn-ea"/>
                <a:cs typeface="Objektiv Mk2" panose="020B060202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Intelligence + Action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492456C-B880-9600-6E5C-7F3FAE3B27FE}"/>
              </a:ext>
            </a:extLst>
          </p:cNvPr>
          <p:cNvSpPr txBox="1">
            <a:spLocks/>
          </p:cNvSpPr>
          <p:nvPr/>
        </p:nvSpPr>
        <p:spPr>
          <a:xfrm>
            <a:off x="763687" y="3601056"/>
            <a:ext cx="3351330" cy="21277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lang="en-US" sz="1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72CE"/>
                </a:solidFill>
                <a:latin typeface="+mj-lt"/>
              </a:rPr>
              <a:t>Data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263A"/>
                </a:solidFill>
              </a:rPr>
              <a:t>An enriched, comprehensive customer profile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BD4D8F9-CDA1-00A3-6CEB-A9D32A9AC495}"/>
              </a:ext>
            </a:extLst>
          </p:cNvPr>
          <p:cNvSpPr txBox="1">
            <a:spLocks/>
          </p:cNvSpPr>
          <p:nvPr/>
        </p:nvSpPr>
        <p:spPr>
          <a:xfrm>
            <a:off x="4431798" y="3578567"/>
            <a:ext cx="3351330" cy="212777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lang="en-US" sz="1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72CE"/>
                </a:solidFill>
                <a:latin typeface="+mj-lt"/>
              </a:rPr>
              <a:t>Insights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263A"/>
                </a:solidFill>
                <a:ea typeface="+mn-lt"/>
                <a:cs typeface="+mn-lt"/>
              </a:rPr>
              <a:t>Actionable intelligence that continuously surfaces intent based alerts and opportunities to help customers.</a:t>
            </a:r>
            <a:endParaRPr lang="en-US" dirty="0">
              <a:solidFill>
                <a:srgbClr val="00263A"/>
              </a:solidFill>
            </a:endParaRP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4F60CDF-C6C3-9F80-44CA-1E99B5774D2A}"/>
              </a:ext>
            </a:extLst>
          </p:cNvPr>
          <p:cNvSpPr txBox="1">
            <a:spLocks/>
          </p:cNvSpPr>
          <p:nvPr/>
        </p:nvSpPr>
        <p:spPr>
          <a:xfrm>
            <a:off x="8099909" y="3601056"/>
            <a:ext cx="3351330" cy="21277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lang="en-US" sz="1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72CE"/>
                </a:solidFill>
                <a:latin typeface="+mj-lt"/>
              </a:rPr>
              <a:t>Action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263A"/>
                </a:solidFill>
              </a:rPr>
              <a:t>Hyper-personalized, multi-channel journeys that combine digital and human engagement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ADE105E-E99B-D0BA-F08F-5A47DD3C1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82" y="2156827"/>
            <a:ext cx="1171557" cy="11410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8EDFE4-8CB4-77C1-F154-9D76F6A32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798" y="2170343"/>
            <a:ext cx="1519078" cy="12152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B2B87AA-A877-DDC5-A133-D00ED5E1E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043" y="2160446"/>
            <a:ext cx="1217695" cy="121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78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bjektiv Mk2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D8C9FD656B9144A0607BAC64017614" ma:contentTypeVersion="10" ma:contentTypeDescription="Create a new document." ma:contentTypeScope="" ma:versionID="f15df97ec16eefa22cd41aae69dc30b0">
  <xsd:schema xmlns:xsd="http://www.w3.org/2001/XMLSchema" xmlns:xs="http://www.w3.org/2001/XMLSchema" xmlns:p="http://schemas.microsoft.com/office/2006/metadata/properties" xmlns:ns2="6ff04132-d76e-4838-a243-81579268c2b1" xmlns:ns3="46207963-4797-4a7a-8025-35798118c8bb" targetNamespace="http://schemas.microsoft.com/office/2006/metadata/properties" ma:root="true" ma:fieldsID="d11e4cc1051f1f935c01a15b718f85e8" ns2:_="" ns3:_="">
    <xsd:import namespace="6ff04132-d76e-4838-a243-81579268c2b1"/>
    <xsd:import namespace="46207963-4797-4a7a-8025-35798118c8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04132-d76e-4838-a243-81579268c2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07963-4797-4a7a-8025-35798118c8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6207963-4797-4a7a-8025-35798118c8bb">
      <UserInfo>
        <DisplayName>Laura Theodore</DisplayName>
        <AccountId>131</AccountId>
        <AccountType/>
      </UserInfo>
      <UserInfo>
        <DisplayName>Payton Gabriel</DisplayName>
        <AccountId>70</AccountId>
        <AccountType/>
      </UserInfo>
      <UserInfo>
        <DisplayName>Kortney Lane-Schafers</DisplayName>
        <AccountId>205</AccountId>
        <AccountType/>
      </UserInfo>
      <UserInfo>
        <DisplayName>Monica Ralston</DisplayName>
        <AccountId>276</AccountId>
        <AccountType/>
      </UserInfo>
      <UserInfo>
        <DisplayName>Chad Gaydos</DisplayName>
        <AccountId>280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DF1F3CE-3298-4692-8D67-FA16F456C0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80CD24-BCB8-407F-A4BA-27436175868D}">
  <ds:schemaRefs>
    <ds:schemaRef ds:uri="46207963-4797-4a7a-8025-35798118c8bb"/>
    <ds:schemaRef ds:uri="6ff04132-d76e-4838-a243-81579268c2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800FD4-94BC-49A2-82A0-99D176C54A60}">
  <ds:schemaRefs>
    <ds:schemaRef ds:uri="http://www.w3.org/XML/1998/namespace"/>
    <ds:schemaRef ds:uri="http://purl.org/dc/elements/1.1/"/>
    <ds:schemaRef ds:uri="http://purl.org/dc/terms/"/>
    <ds:schemaRef ds:uri="6ff04132-d76e-4838-a243-81579268c2b1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46207963-4797-4a7a-8025-35798118c8b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4342</TotalTime>
  <Words>862</Words>
  <Application>Microsoft Office PowerPoint</Application>
  <PresentationFormat>Widescreen</PresentationFormat>
  <Paragraphs>85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Payton Gabriel</dc:creator>
  <cp:lastModifiedBy>Bobbi Jo Dallas Card</cp:lastModifiedBy>
  <cp:revision>54</cp:revision>
  <dcterms:created xsi:type="dcterms:W3CDTF">2021-06-10T15:34:01Z</dcterms:created>
  <dcterms:modified xsi:type="dcterms:W3CDTF">2025-07-03T17:06:11Z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0x0101005AD8C9FD656B9144A0607BAC64017614</vt:lpwstr>
  </property>
  <property fmtid="{D5CDD505-2E9C-101B-9397-08002B2CF9AE}" pid="3" name="_dlc_DocIdItemGuid">
    <vt:lpwstr>df1906c8-c0c3-42de-b8f4-37c7d36cd389</vt:lpwstr>
  </property>
</Properties>
</file>