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45"/>
  </p:notesMasterIdLst>
  <p:sldIdLst>
    <p:sldId id="2076137480" r:id="rId5"/>
    <p:sldId id="2076137476" r:id="rId6"/>
    <p:sldId id="2076137482" r:id="rId7"/>
    <p:sldId id="2076137455" r:id="rId8"/>
    <p:sldId id="2076137473" r:id="rId9"/>
    <p:sldId id="2076137481" r:id="rId10"/>
    <p:sldId id="2076137479" r:id="rId11"/>
    <p:sldId id="2146847041" r:id="rId12"/>
    <p:sldId id="2146847043" r:id="rId13"/>
    <p:sldId id="2146847046" r:id="rId14"/>
    <p:sldId id="2146847048" r:id="rId15"/>
    <p:sldId id="2146847045" r:id="rId16"/>
    <p:sldId id="2146847062" r:id="rId17"/>
    <p:sldId id="2146847063" r:id="rId18"/>
    <p:sldId id="2076137470" r:id="rId19"/>
    <p:sldId id="2146847064" r:id="rId20"/>
    <p:sldId id="2146847065" r:id="rId21"/>
    <p:sldId id="2146847066" r:id="rId22"/>
    <p:sldId id="2076137459" r:id="rId23"/>
    <p:sldId id="2076137472" r:id="rId24"/>
    <p:sldId id="2076137468" r:id="rId25"/>
    <p:sldId id="2146847038" r:id="rId26"/>
    <p:sldId id="2146847039" r:id="rId27"/>
    <p:sldId id="2076137469" r:id="rId28"/>
    <p:sldId id="2076137460" r:id="rId29"/>
    <p:sldId id="2146847060" r:id="rId30"/>
    <p:sldId id="2076137471" r:id="rId31"/>
    <p:sldId id="2146847061" r:id="rId32"/>
    <p:sldId id="2146847054" r:id="rId33"/>
    <p:sldId id="2146847055" r:id="rId34"/>
    <p:sldId id="2146847059" r:id="rId35"/>
    <p:sldId id="2146847056" r:id="rId36"/>
    <p:sldId id="2146847057" r:id="rId37"/>
    <p:sldId id="2146847058" r:id="rId38"/>
    <p:sldId id="2146847053" r:id="rId39"/>
    <p:sldId id="2076137433" r:id="rId40"/>
    <p:sldId id="2076137477" r:id="rId41"/>
    <p:sldId id="2076137499" r:id="rId42"/>
    <p:sldId id="2076137478" r:id="rId43"/>
    <p:sldId id="2146847040" r:id="rId44"/>
  </p:sldIdLst>
  <p:sldSz cx="12192000" cy="6858000"/>
  <p:notesSz cx="6858000" cy="9144000"/>
  <p:embeddedFontLst>
    <p:embeddedFont>
      <p:font typeface="Barlow" panose="00000500000000000000" pitchFamily="2" charset="0"/>
      <p:regular r:id="rId46"/>
      <p:bold r:id="rId47"/>
      <p:italic r:id="rId48"/>
      <p:boldItalic r:id="rId49"/>
    </p:embeddedFont>
    <p:embeddedFont>
      <p:font typeface="Barlow Medium" panose="00000600000000000000" pitchFamily="2" charset="0"/>
      <p:regular r:id="rId50"/>
      <p:italic r:id="rId51"/>
    </p:embeddedFont>
    <p:embeddedFont>
      <p:font typeface="Objektiv Mk2" panose="020B060402020202020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41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3583A1-20E1-9279-16D2-1C4602A4F240}" name="Dan Catinella" initials="DC" userId="S::dan.catinella@totalexpert.com::3c50c03d-b136-4e6c-9d84-e771aa7b0b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BF9"/>
    <a:srgbClr val="753BBD"/>
    <a:srgbClr val="0072CE"/>
    <a:srgbClr val="009B77"/>
    <a:srgbClr val="00A677"/>
    <a:srgbClr val="00263A"/>
    <a:srgbClr val="48D597"/>
    <a:srgbClr val="DDE5ED"/>
    <a:srgbClr val="96A4AE"/>
    <a:srgbClr val="26A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D2CF94-5E5C-DC4B-B7AB-0A6415C8D5B9}" v="394" dt="2025-03-14T23:38:23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88"/>
  </p:normalViewPr>
  <p:slideViewPr>
    <p:cSldViewPr snapToGrid="0">
      <p:cViewPr varScale="1">
        <p:scale>
          <a:sx n="116" d="100"/>
          <a:sy n="116" d="100"/>
        </p:scale>
        <p:origin x="608" y="184"/>
      </p:cViewPr>
      <p:guideLst>
        <p:guide orient="horz" pos="384"/>
        <p:guide pos="3864"/>
        <p:guide pos="44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F61A-0D40-D44A-9C00-6554E21CBC7D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FAC6-DEA9-E94A-A956-F0E3CBB9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Notes: </a:t>
            </a:r>
          </a:p>
          <a:p>
            <a:pPr marL="171450" indent="-171450">
              <a:buFontTx/>
              <a:buChar char="-"/>
            </a:pPr>
            <a:r>
              <a:rPr lang="en-US"/>
              <a:t>Replace image with your organization’s custom journey </a:t>
            </a:r>
          </a:p>
          <a:p>
            <a:pPr marL="171450" indent="-171450">
              <a:buFontTx/>
              <a:buChar char="-"/>
            </a:pPr>
            <a:r>
              <a:rPr lang="en-US"/>
              <a:t>Walk through the important parts that they need to know about: automated communication, task assignment, task outcomes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72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solidFill>
                  <a:srgbClr val="000000"/>
                </a:solidFill>
                <a:latin typeface="Barlow" pitchFamily="2" charset="77"/>
              </a:rPr>
              <a:t>-Bryce</a:t>
            </a:r>
          </a:p>
          <a:p>
            <a:endParaRPr lang="en-US" sz="1300">
              <a:solidFill>
                <a:srgbClr val="000000"/>
              </a:solidFill>
              <a:latin typeface="Barlow" pitchFamily="2" charset="77"/>
            </a:endParaRPr>
          </a:p>
          <a:p>
            <a:pPr defTabSz="966612">
              <a:defRPr/>
            </a:pPr>
            <a:r>
              <a:rPr lang="en-US">
                <a:solidFill>
                  <a:srgbClr val="FFFFFF"/>
                </a:solidFill>
                <a:effectLst/>
              </a:rPr>
              <a:t>Automatically Segment and deliver personalized and targeted engagement strategies at scale for your equity rich consumers (position a HELOC, Cash Out, or Reverse Mortgage offering)</a:t>
            </a:r>
          </a:p>
          <a:p>
            <a:pPr defTabSz="966612">
              <a:defRPr/>
            </a:pPr>
            <a:endParaRPr lang="en-US">
              <a:solidFill>
                <a:srgbClr val="FFFFFF"/>
              </a:solidFill>
              <a:effectLst/>
            </a:endParaRPr>
          </a:p>
          <a:p>
            <a:pPr defTabSz="966612">
              <a:defRPr/>
            </a:pPr>
            <a:r>
              <a:rPr lang="en-US">
                <a:solidFill>
                  <a:srgbClr val="FFFFFF"/>
                </a:solidFill>
                <a:effectLst/>
              </a:rPr>
              <a:t>Allows your Originators to always have insight into their contacts current equity status to have more informed conversation with their contacts</a:t>
            </a:r>
          </a:p>
          <a:p>
            <a:endParaRPr lang="en-US" sz="1300">
              <a:solidFill>
                <a:srgbClr val="000000"/>
              </a:solidFill>
              <a:latin typeface="Barlow" pitchFamily="2" charset="77"/>
            </a:endParaRPr>
          </a:p>
          <a:p>
            <a:r>
              <a:rPr lang="en-US" sz="1300">
                <a:solidFill>
                  <a:srgbClr val="000000"/>
                </a:solidFill>
                <a:latin typeface="Barlow" pitchFamily="2" charset="77"/>
              </a:rPr>
              <a:t>Not just a trigger anymore but the data on the contact record to have those informed conversations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50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solidFill>
                  <a:srgbClr val="000000"/>
                </a:solidFill>
                <a:latin typeface="Barlow" pitchFamily="2" charset="77"/>
              </a:rPr>
              <a:t>-Bryce</a:t>
            </a:r>
          </a:p>
          <a:p>
            <a:endParaRPr lang="en-US" sz="1300">
              <a:solidFill>
                <a:srgbClr val="000000"/>
              </a:solidFill>
              <a:latin typeface="Barlow" pitchFamily="2" charset="77"/>
            </a:endParaRPr>
          </a:p>
          <a:p>
            <a:pPr defTabSz="966612">
              <a:defRPr/>
            </a:pPr>
            <a:r>
              <a:rPr lang="en-US">
                <a:solidFill>
                  <a:srgbClr val="FFFFFF"/>
                </a:solidFill>
                <a:effectLst/>
              </a:rPr>
              <a:t>Automatically Segment and deliver personalized and targeted engagement strategies at scale for your equity rich consumers (position a HELOC, Cash Out, or Reverse Mortgage offering)</a:t>
            </a:r>
          </a:p>
          <a:p>
            <a:pPr defTabSz="966612">
              <a:defRPr/>
            </a:pPr>
            <a:endParaRPr lang="en-US">
              <a:solidFill>
                <a:srgbClr val="FFFFFF"/>
              </a:solidFill>
              <a:effectLst/>
            </a:endParaRPr>
          </a:p>
          <a:p>
            <a:pPr defTabSz="966612">
              <a:defRPr/>
            </a:pPr>
            <a:r>
              <a:rPr lang="en-US">
                <a:solidFill>
                  <a:srgbClr val="FFFFFF"/>
                </a:solidFill>
                <a:effectLst/>
              </a:rPr>
              <a:t>Allows your Originators to always have insight into their contacts current equity status to have more informed conversation with their contacts</a:t>
            </a:r>
          </a:p>
          <a:p>
            <a:endParaRPr lang="en-US" sz="1300">
              <a:solidFill>
                <a:srgbClr val="000000"/>
              </a:solidFill>
              <a:latin typeface="Barlow" pitchFamily="2" charset="77"/>
            </a:endParaRPr>
          </a:p>
          <a:p>
            <a:r>
              <a:rPr lang="en-US" sz="1300">
                <a:solidFill>
                  <a:srgbClr val="000000"/>
                </a:solidFill>
                <a:latin typeface="Barlow" pitchFamily="2" charset="77"/>
              </a:rPr>
              <a:t>Not just a trigger anymore but the data on the contact record to have those informed conversations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75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Customize to your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42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Notes: </a:t>
            </a:r>
          </a:p>
          <a:p>
            <a:pPr marL="171450" indent="-171450">
              <a:buFontTx/>
              <a:buChar char="-"/>
            </a:pPr>
            <a:r>
              <a:rPr lang="en-US"/>
              <a:t>Replace image with your organization’s custom journey </a:t>
            </a:r>
          </a:p>
          <a:p>
            <a:pPr marL="171450" indent="-171450">
              <a:buFontTx/>
              <a:buChar char="-"/>
            </a:pPr>
            <a:r>
              <a:rPr lang="en-US"/>
              <a:t>Walk through the important parts that they need to know about: emails are going out automatically, tasks being assigned to them, task outcomes.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78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A2F78-8EBF-865A-93F8-41EDF7BD2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CE0EE2-167F-77B4-D44C-B2E4848283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F4DB23-2097-AA6F-7E33-E23121E74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Customize to your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1F6D1-A843-FAAC-9F42-4288EBD34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17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47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Customize to your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5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E1B48-0CDD-809A-86DF-103D79C64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72F3A-3284-5F56-737C-0D8284050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197F0A-8DEA-5A41-D1F2-D6109B155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Notes: </a:t>
            </a:r>
          </a:p>
          <a:p>
            <a:pPr marL="171450" indent="-171450">
              <a:buFontTx/>
              <a:buChar char="-"/>
            </a:pPr>
            <a:r>
              <a:rPr lang="en-US"/>
              <a:t>Replace image with your organization’s custom journey </a:t>
            </a:r>
          </a:p>
          <a:p>
            <a:pPr marL="171450" indent="-171450">
              <a:buFontTx/>
              <a:buChar char="-"/>
            </a:pPr>
            <a:r>
              <a:rPr lang="en-US"/>
              <a:t>Walk through the important parts that they need to know about: automated communication, task assignment, task outcomes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7EA91-B5ED-01DF-5FDE-D019AE375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3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F56CA-DB62-89DF-8AF2-5B6DBEEC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D2FA4-292D-B82B-D677-430FBBF1D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FB02E-070A-2618-5791-A9BE10C2D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Customize to your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AA62A-8DB5-2E48-A734-0238EB253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40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Notes: </a:t>
            </a:r>
          </a:p>
          <a:p>
            <a:pPr marL="171450" indent="-171450">
              <a:buFontTx/>
              <a:buChar char="-"/>
            </a:pPr>
            <a:r>
              <a:rPr lang="en-US"/>
              <a:t>Replace image with your organization’s custom journey </a:t>
            </a:r>
          </a:p>
          <a:p>
            <a:pPr marL="171450" indent="-171450">
              <a:buFontTx/>
              <a:buChar char="-"/>
            </a:pPr>
            <a:r>
              <a:rPr lang="en-US"/>
              <a:t>Walk through the important parts that they need to know about: automated communication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86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DC755-667E-8978-32B1-1528E0087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56CCFE-5018-AC2B-3C13-F08C9657A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A66466-C99E-8985-4558-664AA44A9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Customize to your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C8298-F9C9-C314-5A61-4095FB762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57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A7515-EB37-E4DF-3001-8FBA6AB14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FADDC-A48B-A77C-48A7-960657454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AE432-186A-599C-FCD9-B461AFA41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solidFill>
                  <a:srgbClr val="000000"/>
                </a:solidFill>
                <a:latin typeface="Barlow" pitchFamily="2" charset="77"/>
              </a:rPr>
              <a:t>-Bryce</a:t>
            </a:r>
          </a:p>
          <a:p>
            <a:endParaRPr lang="en-US" sz="1300">
              <a:solidFill>
                <a:srgbClr val="000000"/>
              </a:solidFill>
              <a:latin typeface="Barlow" pitchFamily="2" charset="77"/>
            </a:endParaRPr>
          </a:p>
          <a:p>
            <a:pPr defTabSz="966612">
              <a:defRPr/>
            </a:pPr>
            <a:r>
              <a:rPr lang="en-US">
                <a:solidFill>
                  <a:srgbClr val="FFFFFF"/>
                </a:solidFill>
                <a:effectLst/>
              </a:rPr>
              <a:t>Automatically Segment and deliver personalized and targeted engagement strategies at scale for your equity rich consumers (position a HELOC, Cash Out, or Reverse Mortgage offering)</a:t>
            </a:r>
          </a:p>
          <a:p>
            <a:pPr defTabSz="966612">
              <a:defRPr/>
            </a:pPr>
            <a:endParaRPr lang="en-US">
              <a:solidFill>
                <a:srgbClr val="FFFFFF"/>
              </a:solidFill>
              <a:effectLst/>
            </a:endParaRPr>
          </a:p>
          <a:p>
            <a:pPr defTabSz="966612">
              <a:defRPr/>
            </a:pPr>
            <a:r>
              <a:rPr lang="en-US">
                <a:solidFill>
                  <a:srgbClr val="FFFFFF"/>
                </a:solidFill>
                <a:effectLst/>
              </a:rPr>
              <a:t>Allows your Originators to always have insight into their contacts current equity status to have more informed conversation with their contacts</a:t>
            </a:r>
          </a:p>
          <a:p>
            <a:endParaRPr lang="en-US" sz="1300">
              <a:solidFill>
                <a:srgbClr val="000000"/>
              </a:solidFill>
              <a:latin typeface="Barlow" pitchFamily="2" charset="77"/>
            </a:endParaRPr>
          </a:p>
          <a:p>
            <a:r>
              <a:rPr lang="en-US" sz="1300">
                <a:solidFill>
                  <a:srgbClr val="000000"/>
                </a:solidFill>
                <a:latin typeface="Barlow" pitchFamily="2" charset="77"/>
              </a:rPr>
              <a:t>Not just a trigger anymore but the data on the contact record to have those informed conversations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269A6-3FF8-DDBA-7233-CA59E256C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70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25FCC-E2B3-CEB2-49CE-FF1F2E35A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4BE38-BF30-DD05-5F31-265CC7D55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5E08D0-96CB-FB01-1FCE-D029411E8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09B3D-A88B-E680-0356-ECAF055E7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96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Notes: </a:t>
            </a:r>
          </a:p>
          <a:p>
            <a:pPr marL="171450" indent="-171450">
              <a:buFontTx/>
              <a:buChar char="-"/>
            </a:pPr>
            <a:r>
              <a:rPr lang="en-US"/>
              <a:t>Replace image with your organization’s custom journey </a:t>
            </a:r>
          </a:p>
          <a:p>
            <a:pPr marL="171450" indent="-171450">
              <a:buFontTx/>
              <a:buChar char="-"/>
            </a:pPr>
            <a:r>
              <a:rPr lang="en-US"/>
              <a:t>Walk through the important parts that they need to know about: emails are going out automatically, tasks being assigned to them, task outcomes.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7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C2822-349C-BD91-EC26-A957077CB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6793" y="5206594"/>
            <a:ext cx="4241076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476B-5ACD-A345-A0A0-13B853B5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469" y="2018111"/>
            <a:ext cx="7952232" cy="1410889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54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11393A-1FF3-1B42-8E63-EB04EC248A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7469" y="3637721"/>
            <a:ext cx="7952232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4335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B2F0A6-608F-9848-866C-E71FD8372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vel </a:t>
            </a:r>
            <a:r>
              <a:rPr lang="en-US" err="1"/>
              <a:t>massa</a:t>
            </a:r>
            <a:r>
              <a:rPr lang="en-US"/>
              <a:t> libero.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in </a:t>
            </a:r>
            <a:r>
              <a:rPr lang="en-US" err="1"/>
              <a:t>volutpat</a:t>
            </a:r>
            <a:r>
              <a:rPr lang="en-US"/>
              <a:t> sed, </a:t>
            </a:r>
            <a:r>
              <a:rPr lang="en-US" err="1"/>
              <a:t>molestie</a:t>
            </a:r>
            <a:r>
              <a:rPr lang="en-US"/>
              <a:t> ac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pulvinar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at tempus.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Cras vel </a:t>
            </a:r>
            <a:r>
              <a:rPr lang="en-US" err="1"/>
              <a:t>tellus</a:t>
            </a:r>
            <a:r>
              <a:rPr lang="en-US"/>
              <a:t> ex. Sed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non cursus </a:t>
            </a:r>
            <a:r>
              <a:rPr lang="en-US" err="1"/>
              <a:t>hendrerit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dapibus</a:t>
            </a:r>
            <a:r>
              <a:rPr lang="en-US"/>
              <a:t>,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D54D96D-0ABE-5346-94BC-9473C8350B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C89DED-C9D5-6B4B-94C4-64A605FB86B9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C102C-C41F-0DC2-8884-D7E4EF1AB3FB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5026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A9694-8C08-1C4D-AB43-2E20C900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vel </a:t>
            </a:r>
            <a:r>
              <a:rPr lang="en-US" err="1"/>
              <a:t>massa</a:t>
            </a:r>
            <a:r>
              <a:rPr lang="en-US"/>
              <a:t> libero.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in </a:t>
            </a:r>
            <a:r>
              <a:rPr lang="en-US" err="1"/>
              <a:t>volutpat</a:t>
            </a:r>
            <a:r>
              <a:rPr lang="en-US"/>
              <a:t> sed, </a:t>
            </a:r>
            <a:r>
              <a:rPr lang="en-US" err="1"/>
              <a:t>molestie</a:t>
            </a:r>
            <a:r>
              <a:rPr lang="en-US"/>
              <a:t> ac </a:t>
            </a:r>
            <a:r>
              <a:rPr lang="en-US" err="1"/>
              <a:t>quam</a:t>
            </a:r>
            <a:r>
              <a:rPr lang="en-US"/>
              <a:t>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93C0D-47D2-992F-EAD4-A48B84E16715}"/>
              </a:ext>
            </a:extLst>
          </p:cNvPr>
          <p:cNvSpPr/>
          <p:nvPr userDrawn="1"/>
        </p:nvSpPr>
        <p:spPr>
          <a:xfrm>
            <a:off x="5719529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180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6BD11-5883-8041-9D86-152A52BB75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vel </a:t>
            </a:r>
            <a:r>
              <a:rPr lang="en-US" err="1"/>
              <a:t>massa</a:t>
            </a:r>
            <a:r>
              <a:rPr lang="en-US"/>
              <a:t> libero.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in </a:t>
            </a:r>
            <a:r>
              <a:rPr lang="en-US" err="1"/>
              <a:t>volutpat</a:t>
            </a:r>
            <a:r>
              <a:rPr lang="en-US"/>
              <a:t> sed, </a:t>
            </a:r>
            <a:r>
              <a:rPr lang="en-US" err="1"/>
              <a:t>molestie</a:t>
            </a:r>
            <a:r>
              <a:rPr lang="en-US"/>
              <a:t> ac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pulvinar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at tempus.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Cras vel </a:t>
            </a:r>
            <a:r>
              <a:rPr lang="en-US" err="1"/>
              <a:t>tellus</a:t>
            </a:r>
            <a:r>
              <a:rPr lang="en-US"/>
              <a:t> ex. Sed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non cursus </a:t>
            </a:r>
            <a:r>
              <a:rPr lang="en-US" err="1"/>
              <a:t>hendrerit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dapibus</a:t>
            </a:r>
            <a:r>
              <a:rPr lang="en-US"/>
              <a:t>,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4768196-3B2A-474B-8166-BC7B1151C2A5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58664-0724-11B7-8907-6B3060417D7F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7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D5E6D8-68E6-F84E-AD5B-B636A4DB93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EF2B1-7256-B346-A7DE-C99D30410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AD604A-1899-C447-ACB4-6A671F649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vel </a:t>
            </a:r>
            <a:r>
              <a:rPr lang="en-US" err="1"/>
              <a:t>massa</a:t>
            </a:r>
            <a:r>
              <a:rPr lang="en-US"/>
              <a:t> libero.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in </a:t>
            </a:r>
            <a:r>
              <a:rPr lang="en-US" err="1"/>
              <a:t>volutpat</a:t>
            </a:r>
            <a:r>
              <a:rPr lang="en-US"/>
              <a:t> sed, </a:t>
            </a:r>
            <a:r>
              <a:rPr lang="en-US" err="1"/>
              <a:t>molestie</a:t>
            </a:r>
            <a:r>
              <a:rPr lang="en-US"/>
              <a:t> ac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pulvinar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at tempus.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Cras vel </a:t>
            </a:r>
            <a:r>
              <a:rPr lang="en-US" err="1"/>
              <a:t>tellus</a:t>
            </a:r>
            <a:r>
              <a:rPr lang="en-US"/>
              <a:t> ex. Sed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non cursus </a:t>
            </a:r>
            <a:r>
              <a:rPr lang="en-US" err="1"/>
              <a:t>hendrerit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dapibus</a:t>
            </a:r>
            <a:r>
              <a:rPr lang="en-US"/>
              <a:t>,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34A1C4-5494-824B-AC23-0CE74162D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2A765E1-13F3-5046-A592-205E96EA8262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7A23-CEBF-1476-2AE3-9A61D5D8CE3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74930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 DAR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93AAA6-2441-6641-8FED-64113CC5AC28}"/>
              </a:ext>
            </a:extLst>
          </p:cNvPr>
          <p:cNvSpPr/>
          <p:nvPr userDrawn="1"/>
        </p:nvSpPr>
        <p:spPr>
          <a:xfrm>
            <a:off x="1" y="0"/>
            <a:ext cx="5715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0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BC6FE5-04CD-8441-B1AA-27B889CB2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vel </a:t>
            </a:r>
            <a:r>
              <a:rPr lang="en-US" err="1"/>
              <a:t>massa</a:t>
            </a:r>
            <a:r>
              <a:rPr lang="en-US"/>
              <a:t> libero.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in </a:t>
            </a:r>
            <a:r>
              <a:rPr lang="en-US" err="1"/>
              <a:t>volutpat</a:t>
            </a:r>
            <a:r>
              <a:rPr lang="en-US"/>
              <a:t> sed, </a:t>
            </a:r>
            <a:r>
              <a:rPr lang="en-US" err="1"/>
              <a:t>molestie</a:t>
            </a:r>
            <a:r>
              <a:rPr lang="en-US"/>
              <a:t> ac </a:t>
            </a:r>
            <a:r>
              <a:rPr lang="en-US" err="1"/>
              <a:t>quam</a:t>
            </a:r>
            <a:r>
              <a:rPr lang="en-US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CC121-8627-D49A-7E84-50C9C68B0E95}"/>
              </a:ext>
            </a:extLst>
          </p:cNvPr>
          <p:cNvSpPr/>
          <p:nvPr userDrawn="1"/>
        </p:nvSpPr>
        <p:spPr>
          <a:xfrm>
            <a:off x="571500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058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14CF-B21D-F546-AA16-B23E70970A54}"/>
              </a:ext>
            </a:extLst>
          </p:cNvPr>
          <p:cNvSpPr/>
          <p:nvPr userDrawn="1"/>
        </p:nvSpPr>
        <p:spPr>
          <a:xfrm>
            <a:off x="0" y="0"/>
            <a:ext cx="6172247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E2651D-049E-1644-A8A1-84C9763BB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731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AB00C6-DC55-424E-AA2B-DA0FF5C86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731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vel </a:t>
            </a:r>
            <a:r>
              <a:rPr lang="en-US" err="1"/>
              <a:t>massa</a:t>
            </a:r>
            <a:r>
              <a:rPr lang="en-US"/>
              <a:t> libero.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in </a:t>
            </a:r>
            <a:r>
              <a:rPr lang="en-US" err="1"/>
              <a:t>volutpat</a:t>
            </a:r>
            <a:r>
              <a:rPr lang="en-US"/>
              <a:t> sed, </a:t>
            </a:r>
            <a:r>
              <a:rPr lang="en-US" err="1"/>
              <a:t>molestie</a:t>
            </a:r>
            <a:r>
              <a:rPr lang="en-US"/>
              <a:t> ac </a:t>
            </a:r>
            <a:r>
              <a:rPr lang="en-US" err="1"/>
              <a:t>quam</a:t>
            </a:r>
            <a:r>
              <a:rPr lang="en-US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3A9BC-2E5C-974F-87AB-7266F15B289D}"/>
              </a:ext>
            </a:extLst>
          </p:cNvPr>
          <p:cNvSpPr/>
          <p:nvPr userDrawn="1"/>
        </p:nvSpPr>
        <p:spPr>
          <a:xfrm>
            <a:off x="6172247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640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84E21E-EFBF-FA2B-6D99-43E08F789754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59A584-B648-BF4B-F39D-9B18E6BF539A}"/>
              </a:ext>
            </a:extLst>
          </p:cNvPr>
          <p:cNvSpPr/>
          <p:nvPr userDrawn="1"/>
        </p:nvSpPr>
        <p:spPr>
          <a:xfrm>
            <a:off x="4914273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9C46C37-771B-774D-B0AB-3E9F02F30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5548" y="2322040"/>
            <a:ext cx="562707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vel </a:t>
            </a:r>
            <a:r>
              <a:rPr lang="en-US" err="1"/>
              <a:t>massa</a:t>
            </a:r>
            <a:r>
              <a:rPr lang="en-US"/>
              <a:t> libero.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in </a:t>
            </a:r>
            <a:r>
              <a:rPr lang="en-US" err="1"/>
              <a:t>volutpat</a:t>
            </a:r>
            <a:r>
              <a:rPr lang="en-US"/>
              <a:t> sed, </a:t>
            </a:r>
            <a:r>
              <a:rPr lang="en-US" err="1"/>
              <a:t>molestie</a:t>
            </a:r>
            <a:r>
              <a:rPr lang="en-US"/>
              <a:t> ac </a:t>
            </a:r>
            <a:r>
              <a:rPr lang="en-US" err="1"/>
              <a:t>quam</a:t>
            </a:r>
            <a:r>
              <a:rPr lang="en-US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C68571B-5D66-800A-47DC-5E0A53A690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880" y="2971800"/>
            <a:ext cx="3974892" cy="914400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46810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4BDEDC-491F-1846-9FEF-44453BCB2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478" y="617002"/>
            <a:ext cx="11943521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332EC9-FF9B-7548-9B8F-61BEE0A01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010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Update Icons As Needed.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893FBA-6CAE-4F4C-8662-9E88A0C955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283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Update Icons As Needed.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F8BDD1-05B9-9F4D-B7F5-588764030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42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Update Icons As Needed.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6A54-8B26-562B-F4CE-EFA38C3D2F5C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9149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45CFA6-0AE7-A846-92E4-06559FF51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1007252"/>
            <a:ext cx="449261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E8EC7F-4DF0-2045-B52C-C6AFC003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2060800"/>
            <a:ext cx="4492615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45692D-602B-A94D-A86D-507CB1044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753140"/>
            <a:ext cx="449261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vel </a:t>
            </a:r>
            <a:r>
              <a:rPr lang="en-US" err="1"/>
              <a:t>massa</a:t>
            </a:r>
            <a:r>
              <a:rPr lang="en-US"/>
              <a:t> libero.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in </a:t>
            </a:r>
            <a:r>
              <a:rPr lang="en-US" err="1"/>
              <a:t>volutpat</a:t>
            </a:r>
            <a:r>
              <a:rPr lang="en-US"/>
              <a:t> sed, </a:t>
            </a:r>
            <a:r>
              <a:rPr lang="en-US" err="1"/>
              <a:t>molestie</a:t>
            </a:r>
            <a:r>
              <a:rPr lang="en-US"/>
              <a:t> ac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pulvinar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at tempus.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1410B-E5E3-7B46-9FDC-A759A51303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752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tructions Color U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35000">
                <a:srgbClr val="7030A0"/>
              </a:gs>
              <a:gs pos="100000">
                <a:srgbClr val="48D597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1496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A94A5-2BD2-E7AC-5FFC-4F40E5A77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9703" y="220155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477291" y="3095871"/>
            <a:ext cx="723999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b="1" i="0" spc="2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2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ashbo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FDF8084-C75C-6145-AAE7-9A5B4A408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C673ED1-D8F3-0442-AF44-62CED642F4E4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787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3FBE2-7FD5-7FC9-0F2B-FAD2293F8EC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42A4-289C-75ED-83B2-29664EFC3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0295" y="6243268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242921" y="3895165"/>
            <a:ext cx="405030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600" b="1" i="0" spc="2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Q</a:t>
            </a:r>
            <a:r>
              <a:rPr lang="en-US" sz="6600" b="1" i="0" spc="20">
                <a:solidFill>
                  <a:srgbClr val="85CBF9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&amp;</a:t>
            </a:r>
            <a:r>
              <a:rPr lang="en-US" sz="6600" b="1" i="0" spc="2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063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8BD70-B2A2-864F-9E71-B9C0B176AE3C}"/>
              </a:ext>
            </a:extLst>
          </p:cNvPr>
          <p:cNvSpPr/>
          <p:nvPr userDrawn="1"/>
        </p:nvSpPr>
        <p:spPr>
          <a:xfrm>
            <a:off x="5118652" y="0"/>
            <a:ext cx="7093225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B0A98-AA7F-E144-B2E7-6DDA04D8511C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5941547-2B5E-164F-ABF4-CC9EC2940809}"/>
              </a:ext>
            </a:extLst>
          </p:cNvPr>
          <p:cNvSpPr txBox="1">
            <a:spLocks/>
          </p:cNvSpPr>
          <p:nvPr userDrawn="1"/>
        </p:nvSpPr>
        <p:spPr>
          <a:xfrm>
            <a:off x="1009198" y="2943281"/>
            <a:ext cx="2533124" cy="97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i="0" spc="2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CEAC8-E0C6-6B47-A612-08694090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5" y="935038"/>
            <a:ext cx="6536635" cy="5197475"/>
          </a:xfrm>
          <a:prstGeom prst="rect">
            <a:avLst/>
          </a:prstGeom>
        </p:spPr>
        <p:txBody>
          <a:bodyPr anchor="ctr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0" i="0">
                <a:latin typeface="+mn-lt"/>
              </a:defRPr>
            </a:lvl1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r>
              <a:rPr lang="en-US"/>
              <a:t>Item 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0FF4422-86A9-3346-82A9-EE5A6CCD8236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4621B-958E-68F0-46E8-F78CAAFF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655" y="-1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71338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7F0963-32F7-7644-8381-63718DAD9C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76CF0-DA6D-E692-B1A8-0BEAC8400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2FBD51-6EAB-D249-B4EA-6B88C502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818" y="3340100"/>
            <a:ext cx="36080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 SemiBold" panose="020B0602020204020203" pitchFamily="34" charset="0"/>
                <a:cs typeface="Objektiv Mk2 SemiBold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70889-B1C5-2B4F-A297-B6633156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819" y="4393648"/>
            <a:ext cx="36080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1FD39F-2181-9041-AF80-15C7C6867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09" y="756203"/>
            <a:ext cx="5257787" cy="47798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1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D8B1E5-499E-E549-911E-192E2FDA90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vel </a:t>
            </a:r>
            <a:r>
              <a:rPr lang="en-US" err="1"/>
              <a:t>massa</a:t>
            </a:r>
            <a:r>
              <a:rPr lang="en-US"/>
              <a:t> libero.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in </a:t>
            </a:r>
            <a:r>
              <a:rPr lang="en-US" err="1"/>
              <a:t>volutpat</a:t>
            </a:r>
            <a:r>
              <a:rPr lang="en-US"/>
              <a:t> sed, </a:t>
            </a:r>
            <a:r>
              <a:rPr lang="en-US" err="1"/>
              <a:t>molestie</a:t>
            </a:r>
            <a:r>
              <a:rPr lang="en-US"/>
              <a:t> ac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pulvinar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at tempus.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Cras vel </a:t>
            </a:r>
            <a:r>
              <a:rPr lang="en-US" err="1"/>
              <a:t>tellus</a:t>
            </a:r>
            <a:r>
              <a:rPr lang="en-US"/>
              <a:t> ex. Sed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non cursus </a:t>
            </a:r>
            <a:r>
              <a:rPr lang="en-US" err="1"/>
              <a:t>hendrerit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dapibus</a:t>
            </a:r>
            <a:r>
              <a:rPr lang="en-US"/>
              <a:t>,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7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65F718-717A-5440-A6C0-1DC3A3CE9E1D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6" r:id="rId2"/>
    <p:sldLayoutId id="2147483785" r:id="rId3"/>
    <p:sldLayoutId id="2147483784" r:id="rId4"/>
    <p:sldLayoutId id="2147483684" r:id="rId5"/>
    <p:sldLayoutId id="2147483782" r:id="rId6"/>
    <p:sldLayoutId id="2147483783" r:id="rId7"/>
    <p:sldLayoutId id="2147483768" r:id="rId8"/>
    <p:sldLayoutId id="2147483769" r:id="rId9"/>
    <p:sldLayoutId id="2147483770" r:id="rId10"/>
    <p:sldLayoutId id="2147483771" r:id="rId11"/>
    <p:sldLayoutId id="2147483773" r:id="rId12"/>
    <p:sldLayoutId id="2147483774" r:id="rId13"/>
    <p:sldLayoutId id="2147483775" r:id="rId14"/>
    <p:sldLayoutId id="2147483778" r:id="rId15"/>
    <p:sldLayoutId id="2147483687" r:id="rId16"/>
    <p:sldLayoutId id="2147483777" r:id="rId17"/>
    <p:sldLayoutId id="2147483779" r:id="rId18"/>
    <p:sldLayoutId id="2147483786" r:id="rId19"/>
    <p:sldLayoutId id="2147483787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695B6E-25DB-E501-3F23-AFD5FA915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Instructions Page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77E3C-8E6A-8ECE-25E3-FC2AB10858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Delete slide before presenting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1E7FFF-7B5D-54F2-FC83-C8DE2DD4B7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Be sure to review all the slides before presenting and delete any that do not make sense for your organization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Replace screenshots with screenshots of your organization’s instance of Total Expert, if you wish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Customize end-user CTA slides with accurate information for end users based on how your Journey is set up and how you want your team to approach CI</a:t>
            </a:r>
          </a:p>
        </p:txBody>
      </p:sp>
    </p:spTree>
    <p:extLst>
      <p:ext uri="{BB962C8B-B14F-4D97-AF65-F5344CB8AC3E}">
        <p14:creationId xmlns:p14="http://schemas.microsoft.com/office/powerpoint/2010/main" val="3239668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B34D9-2A86-E1CC-0351-0C4F6A283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5D0ED5-66BA-7DCC-7E48-415FA1F70E80}"/>
              </a:ext>
            </a:extLst>
          </p:cNvPr>
          <p:cNvSpPr/>
          <p:nvPr/>
        </p:nvSpPr>
        <p:spPr>
          <a:xfrm>
            <a:off x="843701" y="4041157"/>
            <a:ext cx="3615166" cy="1569660"/>
          </a:xfrm>
          <a:prstGeom prst="rect">
            <a:avLst/>
          </a:prstGeom>
          <a:solidFill>
            <a:srgbClr val="753BBD"/>
          </a:solidFill>
          <a:ln>
            <a:solidFill>
              <a:srgbClr val="753B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511306-C2E6-9807-A92C-61D8958CB4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7134" y="867748"/>
            <a:ext cx="4105469" cy="914400"/>
          </a:xfrm>
        </p:spPr>
        <p:txBody>
          <a:bodyPr anchor="ctr"/>
          <a:lstStyle/>
          <a:p>
            <a:r>
              <a:rPr lang="en-US" sz="3600"/>
              <a:t>Credit Health Journey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819FF6-D494-016D-5CD9-1A9080B27E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732"/>
          <a:stretch/>
        </p:blipFill>
        <p:spPr>
          <a:xfrm>
            <a:off x="5181528" y="660660"/>
            <a:ext cx="6518354" cy="5536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78AFA42A-5504-6D73-5FDB-1B81DAD3F6FC}"/>
              </a:ext>
            </a:extLst>
          </p:cNvPr>
          <p:cNvSpPr/>
          <p:nvPr/>
        </p:nvSpPr>
        <p:spPr>
          <a:xfrm>
            <a:off x="4588329" y="2204931"/>
            <a:ext cx="1094014" cy="408214"/>
          </a:xfrm>
          <a:prstGeom prst="rightArrow">
            <a:avLst/>
          </a:prstGeom>
          <a:solidFill>
            <a:srgbClr val="753BBD"/>
          </a:solidFill>
          <a:ln>
            <a:solidFill>
              <a:srgbClr val="753B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39194-348B-4D2F-F9BB-563855BC8D07}"/>
              </a:ext>
            </a:extLst>
          </p:cNvPr>
          <p:cNvSpPr txBox="1"/>
          <p:nvPr/>
        </p:nvSpPr>
        <p:spPr>
          <a:xfrm>
            <a:off x="843701" y="4041157"/>
            <a:ext cx="3615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Objektiv Mk2" panose="020B0702020204020203" pitchFamily="34" charset="0"/>
              </a:rPr>
              <a:t>When the contact has improved their credit, you will receive a Credit Improvement alert, and the contact will be taken off the Credit Health journey and may be  put on a credit improved journey (see next slide)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1422236-AEDA-30B8-0BF9-06D70493C388}"/>
              </a:ext>
            </a:extLst>
          </p:cNvPr>
          <p:cNvSpPr/>
          <p:nvPr/>
        </p:nvSpPr>
        <p:spPr>
          <a:xfrm>
            <a:off x="4588329" y="4381259"/>
            <a:ext cx="1094014" cy="408214"/>
          </a:xfrm>
          <a:prstGeom prst="rightArrow">
            <a:avLst/>
          </a:prstGeom>
          <a:solidFill>
            <a:srgbClr val="753BBD"/>
          </a:solidFill>
          <a:ln>
            <a:solidFill>
              <a:srgbClr val="753B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8FA858-C902-C541-A41C-FA99E82DA65F}"/>
              </a:ext>
            </a:extLst>
          </p:cNvPr>
          <p:cNvGrpSpPr/>
          <p:nvPr/>
        </p:nvGrpSpPr>
        <p:grpSpPr>
          <a:xfrm>
            <a:off x="817133" y="2098464"/>
            <a:ext cx="3771195" cy="914400"/>
            <a:chOff x="817134" y="3097191"/>
            <a:chExt cx="3771195" cy="914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1B9E4F-1D0F-651D-13D6-E751156133F9}"/>
                </a:ext>
              </a:extLst>
            </p:cNvPr>
            <p:cNvSpPr/>
            <p:nvPr/>
          </p:nvSpPr>
          <p:spPr>
            <a:xfrm>
              <a:off x="817134" y="3097191"/>
              <a:ext cx="3615166" cy="914400"/>
            </a:xfrm>
            <a:prstGeom prst="rect">
              <a:avLst/>
            </a:prstGeom>
            <a:solidFill>
              <a:srgbClr val="753BBD"/>
            </a:solidFill>
            <a:ln>
              <a:solidFill>
                <a:srgbClr val="753B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C4F033-5BF6-50B5-7A91-63DEF813AD08}"/>
                </a:ext>
              </a:extLst>
            </p:cNvPr>
            <p:cNvSpPr txBox="1"/>
            <p:nvPr/>
          </p:nvSpPr>
          <p:spPr>
            <a:xfrm>
              <a:off x="817134" y="3134763"/>
              <a:ext cx="37711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cs typeface="Objektiv Mk2" panose="020B0702020204020203" pitchFamily="34" charset="0"/>
                </a:rPr>
                <a:t>If a loan is denied because of adverse credit, the contact will automatically be onboarded to a credit health journey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9939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3DBB73-980E-CDB2-82F7-CF32DD631B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5696" y="271756"/>
            <a:ext cx="9959137" cy="914400"/>
          </a:xfrm>
        </p:spPr>
        <p:txBody>
          <a:bodyPr/>
          <a:lstStyle/>
          <a:p>
            <a:pPr algn="ctr"/>
            <a:r>
              <a:rPr lang="en-US"/>
              <a:t>Credit Improved Journey</a:t>
            </a:r>
          </a:p>
        </p:txBody>
      </p:sp>
      <p:pic>
        <p:nvPicPr>
          <p:cNvPr id="6" name="Picture 5" descr="A person sitting at a desk with her hands up&#10;&#10;AI-generated content may be incorrect.">
            <a:extLst>
              <a:ext uri="{FF2B5EF4-FFF2-40B4-BE49-F238E27FC236}">
                <a16:creationId xmlns:a16="http://schemas.microsoft.com/office/drawing/2014/main" id="{8323CFD5-1970-4973-1D64-8C4A1B2DF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246" y="1342281"/>
            <a:ext cx="9356035" cy="4850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472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93470-CA7B-6F89-F039-7C9B60B18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0C0A2-98B0-1778-4D82-31544744CE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9039" y="919852"/>
            <a:ext cx="10471322" cy="914400"/>
          </a:xfrm>
        </p:spPr>
        <p:txBody>
          <a:bodyPr/>
          <a:lstStyle/>
          <a:p>
            <a:r>
              <a:rPr lang="en-US" sz="3600" dirty="0"/>
              <a:t>Best Practices for Leveraging Credit Improvement Insights: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6D1BE6-BDFB-CC27-F7EF-52F38B902D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9039" y="2182820"/>
            <a:ext cx="9959138" cy="2883452"/>
          </a:xfrm>
        </p:spPr>
        <p:txBody>
          <a:bodyPr/>
          <a:lstStyle/>
          <a:p>
            <a:r>
              <a:rPr lang="en-US" dirty="0"/>
              <a:t>✅ When you receive a credit improvement insight, re-engage with the contact and talk to them about what this means and next steps</a:t>
            </a:r>
          </a:p>
          <a:p>
            <a:r>
              <a:rPr lang="en-US" dirty="0"/>
              <a:t>✅ After you take action, be sure to log the outcome in Total Expert to keep track of your activities </a:t>
            </a:r>
          </a:p>
          <a:p>
            <a:r>
              <a:rPr lang="en-US" dirty="0"/>
              <a:t>✅ Log any notes from the call on the contact record to track key details from the conversation </a:t>
            </a:r>
          </a:p>
          <a:p>
            <a:r>
              <a:rPr lang="en-US" dirty="0"/>
              <a:t>✅ Set follow-up tasks if necessary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299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Rate Alert &amp; Rate Monitoring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Customer Intelligence </a:t>
            </a:r>
          </a:p>
        </p:txBody>
      </p:sp>
    </p:spTree>
    <p:extLst>
      <p:ext uri="{BB962C8B-B14F-4D97-AF65-F5344CB8AC3E}">
        <p14:creationId xmlns:p14="http://schemas.microsoft.com/office/powerpoint/2010/main" val="675270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BE5E52-370F-9181-22D0-227337ED814D}"/>
              </a:ext>
            </a:extLst>
          </p:cNvPr>
          <p:cNvGrpSpPr/>
          <p:nvPr/>
        </p:nvGrpSpPr>
        <p:grpSpPr>
          <a:xfrm>
            <a:off x="4376219" y="1042141"/>
            <a:ext cx="7426943" cy="4773717"/>
            <a:chOff x="3587785" y="1021602"/>
            <a:chExt cx="7953958" cy="4814795"/>
          </a:xfrm>
        </p:grpSpPr>
        <p:pic>
          <p:nvPicPr>
            <p:cNvPr id="4" name="Picture 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8B7FC8F-2010-5DCB-69BC-4C04550D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7785" y="1021602"/>
              <a:ext cx="7953958" cy="48147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0C6CE9-B76A-D01C-8F3A-33C752E60F73}"/>
                </a:ext>
              </a:extLst>
            </p:cNvPr>
            <p:cNvSpPr/>
            <p:nvPr/>
          </p:nvSpPr>
          <p:spPr>
            <a:xfrm>
              <a:off x="3971109" y="2259985"/>
              <a:ext cx="5003074" cy="8097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D3C403-701B-C20E-0384-223C2B0AF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261" y="1571646"/>
            <a:ext cx="3974892" cy="914400"/>
          </a:xfrm>
        </p:spPr>
        <p:txBody>
          <a:bodyPr/>
          <a:lstStyle/>
          <a:p>
            <a:r>
              <a:rPr lang="en-US">
                <a:solidFill>
                  <a:srgbClr val="85CBF9"/>
                </a:solidFill>
              </a:rPr>
              <a:t>Rate Alert: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4F7DF-9782-64DE-217A-F681DA74AE21}"/>
              </a:ext>
            </a:extLst>
          </p:cNvPr>
          <p:cNvSpPr txBox="1"/>
          <p:nvPr/>
        </p:nvSpPr>
        <p:spPr>
          <a:xfrm>
            <a:off x="388838" y="2671397"/>
            <a:ext cx="37381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Barlow" pitchFamily="2" charset="77"/>
              </a:rPr>
              <a:t>Notifies you when one of your customers could benefit from a refinance based on their original loan rate and the current market rates</a:t>
            </a:r>
          </a:p>
          <a:p>
            <a:endParaRPr lang="en-US" sz="1800">
              <a:solidFill>
                <a:schemeClr val="bg1"/>
              </a:solidFill>
              <a:latin typeface="Barlow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Barlow" pitchFamily="2" charset="77"/>
              </a:rPr>
              <a:t>Rates are updated weekly and compared to the OB market index by product and term</a:t>
            </a:r>
            <a:endParaRPr lang="en-US" sz="1800">
              <a:solidFill>
                <a:schemeClr val="bg1"/>
              </a:solidFill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14428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A59C791-97F7-8AA6-989F-510AC4560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561" y="1133505"/>
            <a:ext cx="9959137" cy="522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C5DF2-8DD5-2751-B538-B222A068C9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7428" y="219105"/>
            <a:ext cx="9959137" cy="914400"/>
          </a:xfrm>
        </p:spPr>
        <p:txBody>
          <a:bodyPr anchor="ctr"/>
          <a:lstStyle/>
          <a:p>
            <a:pPr algn="ctr"/>
            <a:r>
              <a:rPr lang="en-US" sz="3600" dirty="0"/>
              <a:t>Rate Alert Journey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9F703-58DA-C541-AEF3-815E38A8C618}"/>
              </a:ext>
            </a:extLst>
          </p:cNvPr>
          <p:cNvSpPr txBox="1"/>
          <p:nvPr/>
        </p:nvSpPr>
        <p:spPr>
          <a:xfrm>
            <a:off x="3734241" y="1786295"/>
            <a:ext cx="2442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Automated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140202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7C4FF-E8E9-E185-B196-AB0A741EE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E2D24-0598-AB4B-0AA3-E6DC840267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9039" y="655447"/>
            <a:ext cx="10471322" cy="914400"/>
          </a:xfrm>
        </p:spPr>
        <p:txBody>
          <a:bodyPr/>
          <a:lstStyle/>
          <a:p>
            <a:r>
              <a:rPr lang="en-US" sz="3600" dirty="0"/>
              <a:t>Best Practices for Leveraging Rate Alerts: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3D07B3-4BA9-478D-C468-C61282F45C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9039" y="1987274"/>
            <a:ext cx="9959138" cy="2883452"/>
          </a:xfrm>
        </p:spPr>
        <p:txBody>
          <a:bodyPr/>
          <a:lstStyle/>
          <a:p>
            <a:r>
              <a:rPr lang="en-US" dirty="0"/>
              <a:t>✅ When you receive a rate alert in Total Expert, log into Total Expert and review the rate alert and rate monitoring details on the contact record </a:t>
            </a:r>
          </a:p>
          <a:p>
            <a:r>
              <a:rPr lang="en-US" dirty="0"/>
              <a:t>✅ Decide the best outreach method—whether it’s a phone call, email, or text – and take immediate action. </a:t>
            </a:r>
          </a:p>
          <a:p>
            <a:r>
              <a:rPr lang="en-US" dirty="0"/>
              <a:t>✅ Log your outcome and any notes from the call on the contact record to track key details from the conversation </a:t>
            </a:r>
          </a:p>
          <a:p>
            <a:r>
              <a:rPr lang="en-US" dirty="0"/>
              <a:t>✅ Set follow-up tasks if necessary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24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9FA5E-5683-BAB3-94EB-CF474E2F7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6663AD48-3931-8C90-40C1-08F63657C7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3612" y="1191073"/>
            <a:ext cx="9959137" cy="1580756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66AAE1"/>
                </a:solidFill>
              </a:rPr>
              <a:t>Rate Monitoring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4D7415A-A42C-FA7E-3B6A-68C2F919A209}"/>
              </a:ext>
            </a:extLst>
          </p:cNvPr>
          <p:cNvSpPr txBox="1">
            <a:spLocks/>
          </p:cNvSpPr>
          <p:nvPr/>
        </p:nvSpPr>
        <p:spPr>
          <a:xfrm>
            <a:off x="893612" y="2477115"/>
            <a:ext cx="4756751" cy="2978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Rich rate monitoring data is available on the contact record to enrich your conversations: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Barlow"/>
              </a:rPr>
              <a:t>Rate difference 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Barlow"/>
              </a:rPr>
              <a:t>Estimated monthly payment 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Barlow"/>
              </a:rPr>
              <a:t>Estimated monthly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cost savings </a:t>
            </a:r>
          </a:p>
          <a:p>
            <a:pPr lvl="1">
              <a:lnSpc>
                <a:spcPct val="120000"/>
              </a:lnSpc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Estimated 3 or 5-year savings, and more!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72414EC9-3702-4F6B-1DED-9EC772946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058" y="265044"/>
            <a:ext cx="3789331" cy="6142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6BC91D1E-2B14-5718-EF99-598723C54D2E}"/>
              </a:ext>
            </a:extLst>
          </p:cNvPr>
          <p:cNvSpPr/>
          <p:nvPr/>
        </p:nvSpPr>
        <p:spPr>
          <a:xfrm>
            <a:off x="5203948" y="4086172"/>
            <a:ext cx="1166191" cy="477079"/>
          </a:xfrm>
          <a:prstGeom prst="rightArrow">
            <a:avLst/>
          </a:prstGeom>
          <a:solidFill>
            <a:srgbClr val="85CBF9"/>
          </a:solidFill>
          <a:ln>
            <a:solidFill>
              <a:srgbClr val="85CB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57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D9652-C20B-C1A6-8271-DA2C7870E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3FDEE7-64C6-D56A-D908-0518A0B1DD01}"/>
              </a:ext>
            </a:extLst>
          </p:cNvPr>
          <p:cNvSpPr txBox="1">
            <a:spLocks/>
          </p:cNvSpPr>
          <p:nvPr/>
        </p:nvSpPr>
        <p:spPr>
          <a:xfrm>
            <a:off x="901649" y="1768207"/>
            <a:ext cx="3108492" cy="15024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Leverage the rate monitoring data to segment your database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fo</a:t>
            </a:r>
            <a:r>
              <a:rPr lang="en-US" sz="2000" dirty="0">
                <a:solidFill>
                  <a:schemeClr val="bg1"/>
                </a:solidFill>
                <a:latin typeface="Barlow"/>
              </a:rPr>
              <a:t>r different refinance opportunities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Barlow"/>
              </a:rPr>
              <a:t>Monthly savings 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Barlow"/>
              </a:rPr>
              <a:t>Rate difference 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Barlow"/>
              </a:rPr>
              <a:t>And more!</a:t>
            </a:r>
          </a:p>
          <a:p>
            <a:pPr>
              <a:lnSpc>
                <a:spcPct val="12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Easily target and market to those opportunities</a:t>
            </a:r>
          </a:p>
          <a:p>
            <a:pPr>
              <a:lnSpc>
                <a:spcPct val="120000"/>
              </a:lnSpc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  <a:p>
            <a:pPr>
              <a:lnSpc>
                <a:spcPct val="120000"/>
              </a:lnSpc>
              <a:defRPr/>
            </a:pPr>
            <a:endParaRPr lang="en-US" sz="2000" dirty="0">
              <a:solidFill>
                <a:schemeClr val="bg1"/>
              </a:solidFill>
              <a:latin typeface="Barlow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8F5DD7-2B7A-ECCB-2C00-45718B789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987" y="1832847"/>
            <a:ext cx="7772400" cy="3509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0142C81-0826-A2CC-1D52-D87EAEF37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746" y="3919801"/>
            <a:ext cx="2120959" cy="216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CF53FC-BDCA-86F4-5AB7-80FE131B00BA}"/>
              </a:ext>
            </a:extLst>
          </p:cNvPr>
          <p:cNvSpPr/>
          <p:nvPr/>
        </p:nvSpPr>
        <p:spPr>
          <a:xfrm>
            <a:off x="7932145" y="2938198"/>
            <a:ext cx="3855903" cy="332417"/>
          </a:xfrm>
          <a:prstGeom prst="rect">
            <a:avLst/>
          </a:prstGeom>
          <a:noFill/>
          <a:ln w="38100">
            <a:solidFill>
              <a:srgbClr val="48D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557D79-09B6-15C9-B734-4E1851C4CE81}"/>
              </a:ext>
            </a:extLst>
          </p:cNvPr>
          <p:cNvSpPr/>
          <p:nvPr/>
        </p:nvSpPr>
        <p:spPr>
          <a:xfrm>
            <a:off x="4426946" y="2624584"/>
            <a:ext cx="1048438" cy="332417"/>
          </a:xfrm>
          <a:prstGeom prst="rect">
            <a:avLst/>
          </a:prstGeom>
          <a:noFill/>
          <a:ln w="38100">
            <a:solidFill>
              <a:srgbClr val="48D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D26466-5C1C-720D-B602-929F89F36657}"/>
              </a:ext>
            </a:extLst>
          </p:cNvPr>
          <p:cNvSpPr/>
          <p:nvPr/>
        </p:nvSpPr>
        <p:spPr>
          <a:xfrm>
            <a:off x="9442746" y="3919802"/>
            <a:ext cx="2120957" cy="2164960"/>
          </a:xfrm>
          <a:prstGeom prst="rect">
            <a:avLst/>
          </a:prstGeom>
          <a:noFill/>
          <a:ln w="38100">
            <a:solidFill>
              <a:srgbClr val="48D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CE8E192-0763-FD3F-10E1-7308CAE83CCC}"/>
              </a:ext>
            </a:extLst>
          </p:cNvPr>
          <p:cNvSpPr txBox="1">
            <a:spLocks/>
          </p:cNvSpPr>
          <p:nvPr/>
        </p:nvSpPr>
        <p:spPr>
          <a:xfrm>
            <a:off x="901649" y="372050"/>
            <a:ext cx="10614371" cy="127957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chemeClr val="bg1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66AAE1"/>
                </a:solidFill>
              </a:rPr>
              <a:t>Create Refi Opportunity Lists with Rate Monitoring Data</a:t>
            </a:r>
          </a:p>
        </p:txBody>
      </p:sp>
    </p:spTree>
    <p:extLst>
      <p:ext uri="{BB962C8B-B14F-4D97-AF65-F5344CB8AC3E}">
        <p14:creationId xmlns:p14="http://schemas.microsoft.com/office/powerpoint/2010/main" val="3350182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4714" y="2801745"/>
            <a:ext cx="5436834" cy="914400"/>
          </a:xfrm>
        </p:spPr>
        <p:txBody>
          <a:bodyPr/>
          <a:lstStyle/>
          <a:p>
            <a:r>
              <a:rPr lang="en-US" dirty="0"/>
              <a:t>Equity Insight &amp; Enrichment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74714" y="3899538"/>
            <a:ext cx="5436834" cy="914400"/>
          </a:xfrm>
        </p:spPr>
        <p:txBody>
          <a:bodyPr/>
          <a:lstStyle/>
          <a:p>
            <a:r>
              <a:rPr lang="en-US"/>
              <a:t>Customer Intelligence </a:t>
            </a:r>
          </a:p>
        </p:txBody>
      </p:sp>
    </p:spTree>
    <p:extLst>
      <p:ext uri="{BB962C8B-B14F-4D97-AF65-F5344CB8AC3E}">
        <p14:creationId xmlns:p14="http://schemas.microsoft.com/office/powerpoint/2010/main" val="328465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919422-9BE5-D322-B9B4-EE049C2CE6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9191" y="2533927"/>
            <a:ext cx="9332623" cy="1410889"/>
          </a:xfrm>
        </p:spPr>
        <p:txBody>
          <a:bodyPr/>
          <a:lstStyle/>
          <a:p>
            <a:r>
              <a:rPr lang="en-US">
                <a:solidFill>
                  <a:srgbClr val="85CBF9"/>
                </a:solidFill>
              </a:rPr>
              <a:t>Introducing:</a:t>
            </a:r>
          </a:p>
          <a:p>
            <a:r>
              <a:rPr lang="en-US"/>
              <a:t>Customer Intelligence 🚀</a:t>
            </a:r>
          </a:p>
        </p:txBody>
      </p:sp>
    </p:spTree>
    <p:extLst>
      <p:ext uri="{BB962C8B-B14F-4D97-AF65-F5344CB8AC3E}">
        <p14:creationId xmlns:p14="http://schemas.microsoft.com/office/powerpoint/2010/main" val="3584659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04DB1B-E476-03C4-C0F7-631C72FD93AF}"/>
              </a:ext>
            </a:extLst>
          </p:cNvPr>
          <p:cNvGrpSpPr/>
          <p:nvPr/>
        </p:nvGrpSpPr>
        <p:grpSpPr>
          <a:xfrm>
            <a:off x="4386648" y="1129444"/>
            <a:ext cx="7462401" cy="4604091"/>
            <a:chOff x="3846556" y="1129444"/>
            <a:chExt cx="8002494" cy="4837486"/>
          </a:xfrm>
        </p:grpSpPr>
        <p:pic>
          <p:nvPicPr>
            <p:cNvPr id="6" name="Picture 5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30A562EF-622B-649C-7C01-6BAE19DD6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6556" y="1129444"/>
              <a:ext cx="8002494" cy="48374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0C6CE9-B76A-D01C-8F3A-33C752E60F73}"/>
                </a:ext>
              </a:extLst>
            </p:cNvPr>
            <p:cNvSpPr/>
            <p:nvPr/>
          </p:nvSpPr>
          <p:spPr>
            <a:xfrm>
              <a:off x="4232366" y="2390614"/>
              <a:ext cx="4950823" cy="8097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D3C403-701B-C20E-0384-223C2B0AF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833" y="1415366"/>
            <a:ext cx="4043697" cy="914400"/>
          </a:xfrm>
        </p:spPr>
        <p:txBody>
          <a:bodyPr/>
          <a:lstStyle/>
          <a:p>
            <a:r>
              <a:rPr lang="en-US" dirty="0">
                <a:solidFill>
                  <a:srgbClr val="85CBF9"/>
                </a:solidFill>
              </a:rPr>
              <a:t>Equity Insight: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C61D3-91A2-8928-F205-054FEF81F8B1}"/>
              </a:ext>
            </a:extLst>
          </p:cNvPr>
          <p:cNvSpPr txBox="1"/>
          <p:nvPr/>
        </p:nvSpPr>
        <p:spPr>
          <a:xfrm>
            <a:off x="370368" y="2329766"/>
            <a:ext cx="36659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Barlow" pitchFamily="2" charset="77"/>
              </a:rPr>
              <a:t>N</a:t>
            </a:r>
            <a:r>
              <a:rPr lang="en-US" sz="1800">
                <a:solidFill>
                  <a:schemeClr val="bg1"/>
                </a:solidFill>
                <a:latin typeface="Barlow" pitchFamily="2" charset="77"/>
              </a:rPr>
              <a:t>otifies you of homeowners in your database who have built up enough equity in their property to potentially benefit from a HELOC, cash-out refinance, </a:t>
            </a:r>
            <a:r>
              <a:rPr lang="en-US">
                <a:solidFill>
                  <a:schemeClr val="bg1"/>
                </a:solidFill>
                <a:latin typeface="Barlow" pitchFamily="2" charset="77"/>
              </a:rPr>
              <a:t>PMI removal, and other financing options </a:t>
            </a:r>
          </a:p>
          <a:p>
            <a:endParaRPr lang="en-US" sz="1800">
              <a:solidFill>
                <a:schemeClr val="bg1"/>
              </a:solidFill>
              <a:latin typeface="Barlow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Barlow" pitchFamily="2" charset="77"/>
              </a:rPr>
              <a:t>LTV is based on a valuation of their property and the estimated current mortgage balance </a:t>
            </a:r>
          </a:p>
        </p:txBody>
      </p:sp>
    </p:spTree>
    <p:extLst>
      <p:ext uri="{BB962C8B-B14F-4D97-AF65-F5344CB8AC3E}">
        <p14:creationId xmlns:p14="http://schemas.microsoft.com/office/powerpoint/2010/main" val="3475720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C5DF2-8DD5-2751-B538-B222A068C9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7428" y="219105"/>
            <a:ext cx="9959137" cy="914400"/>
          </a:xfrm>
        </p:spPr>
        <p:txBody>
          <a:bodyPr anchor="ctr"/>
          <a:lstStyle/>
          <a:p>
            <a:pPr algn="ctr"/>
            <a:r>
              <a:rPr lang="en-US" sz="3600" dirty="0"/>
              <a:t>Equity Insight Journey</a:t>
            </a:r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DA0D06A-8E4E-828A-1927-5367EA721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426" y="1276733"/>
            <a:ext cx="9797142" cy="516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39F703-58DA-C541-AEF3-815E38A8C618}"/>
              </a:ext>
            </a:extLst>
          </p:cNvPr>
          <p:cNvSpPr txBox="1"/>
          <p:nvPr/>
        </p:nvSpPr>
        <p:spPr>
          <a:xfrm>
            <a:off x="3888375" y="2076995"/>
            <a:ext cx="2442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Automated Communication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EAF1BF-C58F-C8EB-E7BA-8BE38BC056A8}"/>
              </a:ext>
            </a:extLst>
          </p:cNvPr>
          <p:cNvSpPr txBox="1"/>
          <p:nvPr/>
        </p:nvSpPr>
        <p:spPr>
          <a:xfrm>
            <a:off x="7554684" y="2477589"/>
            <a:ext cx="1641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Task Assigned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179E5-8E45-7788-6567-0A68081E4C09}"/>
              </a:ext>
            </a:extLst>
          </p:cNvPr>
          <p:cNvSpPr txBox="1"/>
          <p:nvPr/>
        </p:nvSpPr>
        <p:spPr>
          <a:xfrm>
            <a:off x="9434001" y="2076995"/>
            <a:ext cx="1641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Task Outcomes</a:t>
            </a:r>
          </a:p>
        </p:txBody>
      </p:sp>
    </p:spTree>
    <p:extLst>
      <p:ext uri="{BB962C8B-B14F-4D97-AF65-F5344CB8AC3E}">
        <p14:creationId xmlns:p14="http://schemas.microsoft.com/office/powerpoint/2010/main" val="2226713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CD4AE05-61F8-35EE-F834-FC7733CAC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6576" y="1421936"/>
            <a:ext cx="9959137" cy="1580756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66AAE1"/>
                </a:solidFill>
              </a:rPr>
              <a:t>Equity </a:t>
            </a:r>
          </a:p>
          <a:p>
            <a:r>
              <a:rPr lang="en-US" sz="4400">
                <a:solidFill>
                  <a:srgbClr val="66AAE1"/>
                </a:solidFill>
              </a:rPr>
              <a:t>Enrichment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8A2DDD0-02F9-D7C5-32A1-F68A9E627ACB}"/>
              </a:ext>
            </a:extLst>
          </p:cNvPr>
          <p:cNvSpPr txBox="1">
            <a:spLocks/>
          </p:cNvSpPr>
          <p:nvPr/>
        </p:nvSpPr>
        <p:spPr>
          <a:xfrm>
            <a:off x="816576" y="3257550"/>
            <a:ext cx="4756751" cy="2978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Rich equity data on the contact record: 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>
                <a:solidFill>
                  <a:schemeClr val="bg1"/>
                </a:solidFill>
                <a:latin typeface="Barlow"/>
              </a:rPr>
              <a:t>Property Value </a:t>
            </a:r>
          </a:p>
          <a:p>
            <a:pPr lvl="1">
              <a:lnSpc>
                <a:spcPct val="120000"/>
              </a:lnSpc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LTV 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>
                <a:solidFill>
                  <a:schemeClr val="bg1"/>
                </a:solidFill>
                <a:latin typeface="Barlow"/>
              </a:rPr>
              <a:t>Equity % 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>
                <a:solidFill>
                  <a:schemeClr val="bg1"/>
                </a:solidFill>
                <a:latin typeface="Barlow"/>
              </a:rPr>
              <a:t>Equity $ </a:t>
            </a:r>
          </a:p>
          <a:p>
            <a:pPr lvl="1">
              <a:lnSpc>
                <a:spcPct val="120000"/>
              </a:lnSpc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Remaining </a:t>
            </a:r>
            <a:r>
              <a:rPr lang="en-US" sz="1600">
                <a:solidFill>
                  <a:schemeClr val="bg1"/>
                </a:solidFill>
                <a:latin typeface="Barlow"/>
              </a:rPr>
              <a:t>balance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D9840-2601-CA90-48C0-479B7808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8" t="34832" r="37930" b="775"/>
          <a:stretch/>
        </p:blipFill>
        <p:spPr>
          <a:xfrm>
            <a:off x="5796144" y="1293876"/>
            <a:ext cx="6003476" cy="4270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5402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CD4AE05-61F8-35EE-F834-FC7733CAC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405" y="776990"/>
            <a:ext cx="4961049" cy="200596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66AAE1"/>
                </a:solidFill>
              </a:rPr>
              <a:t>Build Equity Lists For Every Opportunity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8A2DDD0-02F9-D7C5-32A1-F68A9E627ACB}"/>
              </a:ext>
            </a:extLst>
          </p:cNvPr>
          <p:cNvSpPr txBox="1">
            <a:spLocks/>
          </p:cNvSpPr>
          <p:nvPr/>
        </p:nvSpPr>
        <p:spPr>
          <a:xfrm>
            <a:off x="871553" y="3003331"/>
            <a:ext cx="4756751" cy="2978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Leverage the equity data to segment your database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fo</a:t>
            </a:r>
            <a:r>
              <a:rPr lang="en-US" sz="2000">
                <a:solidFill>
                  <a:schemeClr val="bg1"/>
                </a:solidFill>
                <a:latin typeface="Barlow"/>
              </a:rPr>
              <a:t>r additional financing needs: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  <a:p>
            <a:pPr>
              <a:lnSpc>
                <a:spcPct val="120000"/>
              </a:lnSpc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Cash-out refi </a:t>
            </a:r>
          </a:p>
          <a:p>
            <a:pPr>
              <a:lnSpc>
                <a:spcPct val="120000"/>
              </a:lnSpc>
              <a:defRPr/>
            </a:pPr>
            <a:r>
              <a:rPr lang="en-US" sz="2000">
                <a:solidFill>
                  <a:schemeClr val="bg1"/>
                </a:solidFill>
                <a:latin typeface="Barlow"/>
              </a:rPr>
              <a:t>HELOC</a:t>
            </a:r>
          </a:p>
          <a:p>
            <a:pPr>
              <a:lnSpc>
                <a:spcPct val="120000"/>
              </a:lnSpc>
              <a:defRPr/>
            </a:pPr>
            <a:r>
              <a:rPr lang="en-US" sz="2000">
                <a:solidFill>
                  <a:schemeClr val="bg1"/>
                </a:solidFill>
                <a:latin typeface="Barlow"/>
              </a:rPr>
              <a:t>Reverse </a:t>
            </a:r>
          </a:p>
          <a:p>
            <a:pPr>
              <a:lnSpc>
                <a:spcPct val="120000"/>
              </a:lnSpc>
              <a:defRPr/>
            </a:pPr>
            <a:r>
              <a:rPr lang="en-US" sz="2000">
                <a:solidFill>
                  <a:schemeClr val="bg1"/>
                </a:solidFill>
                <a:latin typeface="Barlow"/>
              </a:rPr>
              <a:t>PMI removal </a:t>
            </a:r>
          </a:p>
          <a:p>
            <a:pPr>
              <a:lnSpc>
                <a:spcPct val="120000"/>
              </a:lnSpc>
              <a:defRPr/>
            </a:pPr>
            <a:r>
              <a:rPr lang="en-US" sz="2000">
                <a:solidFill>
                  <a:schemeClr val="bg1"/>
                </a:solidFill>
                <a:latin typeface="Barlow"/>
              </a:rPr>
              <a:t>And more!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B6F84FB-F5BC-BCD6-2080-B4DE241E2C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582"/>
          <a:stretch/>
        </p:blipFill>
        <p:spPr>
          <a:xfrm>
            <a:off x="6096000" y="776990"/>
            <a:ext cx="6732139" cy="5304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7118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D2BE36-D4F5-D235-DDB7-1FD6B5A17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9039" y="303570"/>
            <a:ext cx="10867349" cy="914400"/>
          </a:xfrm>
        </p:spPr>
        <p:txBody>
          <a:bodyPr/>
          <a:lstStyle/>
          <a:p>
            <a:r>
              <a:rPr lang="en-US" sz="3200" dirty="0"/>
              <a:t>Best Practices for Leveraging Equity Insights: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89B8ED-6282-6EE6-967B-3AD922C0FB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6431" y="1415222"/>
            <a:ext cx="9959138" cy="3697356"/>
          </a:xfrm>
        </p:spPr>
        <p:txBody>
          <a:bodyPr/>
          <a:lstStyle/>
          <a:p>
            <a:r>
              <a:rPr lang="en-US" dirty="0"/>
              <a:t>✅  When you receive an equity insight, log in to Total Expert and review the contact record associated with the insight </a:t>
            </a:r>
          </a:p>
          <a:p>
            <a:r>
              <a:rPr lang="en-US" dirty="0"/>
              <a:t>✅  Familiarize yourself with the contact by viewing the below key tabs: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Products -  familiarize yourself with their current loan product and their estimated equity position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Activity - familiarize yourself with their interaction with your previous marketing </a:t>
            </a:r>
          </a:p>
          <a:p>
            <a:r>
              <a:rPr lang="en-US" dirty="0"/>
              <a:t>✅ Use this as an opportunity to touch base with the client and educate the borrower on their equity position </a:t>
            </a:r>
          </a:p>
          <a:p>
            <a:r>
              <a:rPr lang="en-US" dirty="0"/>
              <a:t>✅ Log an outcome and any notes from the call on the contact record to track key details from the conversation </a:t>
            </a:r>
          </a:p>
          <a:p>
            <a:r>
              <a:rPr lang="en-US" dirty="0"/>
              <a:t>✅ Set follow-up tasks if necessary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68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Property Listing Alert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Customer Intelligence </a:t>
            </a:r>
          </a:p>
        </p:txBody>
      </p:sp>
    </p:spTree>
    <p:extLst>
      <p:ext uri="{BB962C8B-B14F-4D97-AF65-F5344CB8AC3E}">
        <p14:creationId xmlns:p14="http://schemas.microsoft.com/office/powerpoint/2010/main" val="1028610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C799EA-98C7-709C-F318-4D8DB303B5DE}"/>
              </a:ext>
            </a:extLst>
          </p:cNvPr>
          <p:cNvGrpSpPr/>
          <p:nvPr/>
        </p:nvGrpSpPr>
        <p:grpSpPr>
          <a:xfrm>
            <a:off x="4451346" y="1064909"/>
            <a:ext cx="7484794" cy="4948519"/>
            <a:chOff x="3736244" y="1089834"/>
            <a:chExt cx="7961962" cy="4861211"/>
          </a:xfrm>
        </p:grpSpPr>
        <p:pic>
          <p:nvPicPr>
            <p:cNvPr id="3" name="Picture 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1BCD4F3D-7430-4429-2BFE-8E17DBEDB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6244" y="1089834"/>
              <a:ext cx="7961962" cy="4861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0C6CE9-B76A-D01C-8F3A-33C752E60F73}"/>
                </a:ext>
              </a:extLst>
            </p:cNvPr>
            <p:cNvSpPr/>
            <p:nvPr/>
          </p:nvSpPr>
          <p:spPr>
            <a:xfrm>
              <a:off x="4088675" y="2338363"/>
              <a:ext cx="5003076" cy="8097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D3C403-701B-C20E-0384-223C2B0AF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606" y="1833627"/>
            <a:ext cx="4120740" cy="914400"/>
          </a:xfrm>
        </p:spPr>
        <p:txBody>
          <a:bodyPr/>
          <a:lstStyle/>
          <a:p>
            <a:r>
              <a:rPr lang="en-US" dirty="0">
                <a:solidFill>
                  <a:srgbClr val="85CBF9"/>
                </a:solidFill>
              </a:rPr>
              <a:t>Property </a:t>
            </a:r>
          </a:p>
          <a:p>
            <a:r>
              <a:rPr lang="en-US" dirty="0">
                <a:solidFill>
                  <a:srgbClr val="85CBF9"/>
                </a:solidFill>
              </a:rPr>
              <a:t>Listing Alert: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99E1F-0B55-B9AE-6ADA-E6075D23E4FB}"/>
              </a:ext>
            </a:extLst>
          </p:cNvPr>
          <p:cNvSpPr txBox="1"/>
          <p:nvPr/>
        </p:nvSpPr>
        <p:spPr>
          <a:xfrm>
            <a:off x="542296" y="3160192"/>
            <a:ext cx="33707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Barlow" pitchFamily="2" charset="77"/>
              </a:rPr>
              <a:t>A property listing alert notifies you when a client has listed their property within the last seven days</a:t>
            </a:r>
          </a:p>
        </p:txBody>
      </p:sp>
    </p:spTree>
    <p:extLst>
      <p:ext uri="{BB962C8B-B14F-4D97-AF65-F5344CB8AC3E}">
        <p14:creationId xmlns:p14="http://schemas.microsoft.com/office/powerpoint/2010/main" val="3656278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9085B1F-7425-6A9A-4639-B771BABCC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561" y="1133505"/>
            <a:ext cx="9959137" cy="5272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C5DF2-8DD5-2751-B538-B222A068C9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7428" y="219105"/>
            <a:ext cx="9959137" cy="914400"/>
          </a:xfrm>
        </p:spPr>
        <p:txBody>
          <a:bodyPr anchor="ctr"/>
          <a:lstStyle/>
          <a:p>
            <a:pPr algn="ctr"/>
            <a:r>
              <a:rPr lang="en-US" sz="3600" dirty="0"/>
              <a:t>Property Listing Alert Journey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9F703-58DA-C541-AEF3-815E38A8C618}"/>
              </a:ext>
            </a:extLst>
          </p:cNvPr>
          <p:cNvSpPr txBox="1"/>
          <p:nvPr/>
        </p:nvSpPr>
        <p:spPr>
          <a:xfrm>
            <a:off x="9113517" y="2738670"/>
            <a:ext cx="2442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Automated Communication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EAF1BF-C58F-C8EB-E7BA-8BE38BC056A8}"/>
              </a:ext>
            </a:extLst>
          </p:cNvPr>
          <p:cNvSpPr txBox="1"/>
          <p:nvPr/>
        </p:nvSpPr>
        <p:spPr>
          <a:xfrm>
            <a:off x="4093027" y="2869475"/>
            <a:ext cx="1641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Task Assigned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179E5-8E45-7788-6567-0A68081E4C09}"/>
              </a:ext>
            </a:extLst>
          </p:cNvPr>
          <p:cNvSpPr txBox="1"/>
          <p:nvPr/>
        </p:nvSpPr>
        <p:spPr>
          <a:xfrm>
            <a:off x="5734594" y="2362344"/>
            <a:ext cx="1641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Task Outcomes</a:t>
            </a:r>
          </a:p>
        </p:txBody>
      </p:sp>
    </p:spTree>
    <p:extLst>
      <p:ext uri="{BB962C8B-B14F-4D97-AF65-F5344CB8AC3E}">
        <p14:creationId xmlns:p14="http://schemas.microsoft.com/office/powerpoint/2010/main" val="1438554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C16C8-6DE4-E24C-93BB-B1CE27EB9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F9A0EB-240B-9255-EB55-37DBB5D83C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0338" y="565892"/>
            <a:ext cx="10864629" cy="914400"/>
          </a:xfrm>
        </p:spPr>
        <p:txBody>
          <a:bodyPr/>
          <a:lstStyle/>
          <a:p>
            <a:r>
              <a:rPr lang="en-US" sz="3600" dirty="0"/>
              <a:t>Best Practices for Leveraging Property Listing Insight Alerts: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797727-44DE-6730-5E8D-945B1E30BE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0338" y="1780797"/>
            <a:ext cx="9959138" cy="2883452"/>
          </a:xfrm>
        </p:spPr>
        <p:txBody>
          <a:bodyPr/>
          <a:lstStyle/>
          <a:p>
            <a:r>
              <a:rPr lang="en-US" dirty="0"/>
              <a:t>✅ When you receive a listing insight, this is a good opportunity to re-engage with your past client and the listing agent</a:t>
            </a:r>
          </a:p>
          <a:p>
            <a:r>
              <a:rPr lang="en-US" dirty="0"/>
              <a:t>✅ Think about your outreach method—whether it’s a phone call, email, or text. After you take action, be sure to log the outcome in Total Expert to keep track of your activities</a:t>
            </a:r>
          </a:p>
          <a:p>
            <a:r>
              <a:rPr lang="en-US" dirty="0"/>
              <a:t>✅ Log any notes from the call on the contact record to track key details from the conversation </a:t>
            </a:r>
          </a:p>
        </p:txBody>
      </p:sp>
    </p:spTree>
    <p:extLst>
      <p:ext uri="{BB962C8B-B14F-4D97-AF65-F5344CB8AC3E}">
        <p14:creationId xmlns:p14="http://schemas.microsoft.com/office/powerpoint/2010/main" val="1452698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3BD3BD-62AD-8A33-97A8-EAC3A25CD8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Life Event Insights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AC09B-87A2-0D51-189A-5F4AB40C16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Customer Intelligence</a:t>
            </a:r>
          </a:p>
        </p:txBody>
      </p:sp>
    </p:spTree>
    <p:extLst>
      <p:ext uri="{BB962C8B-B14F-4D97-AF65-F5344CB8AC3E}">
        <p14:creationId xmlns:p14="http://schemas.microsoft.com/office/powerpoint/2010/main" val="194024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871304-243B-3BAF-418A-0AE764481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6265" y="2247901"/>
            <a:ext cx="3974892" cy="1904998"/>
          </a:xfrm>
        </p:spPr>
        <p:txBody>
          <a:bodyPr/>
          <a:lstStyle/>
          <a:p>
            <a:r>
              <a:rPr lang="en-US" dirty="0"/>
              <a:t>Customer Intelligence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5F7B1-F330-7F94-3B77-456ADF277F34}"/>
              </a:ext>
            </a:extLst>
          </p:cNvPr>
          <p:cNvSpPr txBox="1"/>
          <p:nvPr/>
        </p:nvSpPr>
        <p:spPr>
          <a:xfrm>
            <a:off x="6649026" y="2036310"/>
            <a:ext cx="473825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Mortgage Credit Inquiry Alert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Credit Improvement Alert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Rate Alert &amp; Enrichment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Equity Insight &amp; Enrichment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Property Listing Alert  </a:t>
            </a:r>
          </a:p>
        </p:txBody>
      </p:sp>
    </p:spTree>
    <p:extLst>
      <p:ext uri="{BB962C8B-B14F-4D97-AF65-F5344CB8AC3E}">
        <p14:creationId xmlns:p14="http://schemas.microsoft.com/office/powerpoint/2010/main" val="1294618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F4926-3B23-5025-6B2A-28B9B94FE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F83C36-514A-26A4-55F1-C414D3C542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3908" y="2107793"/>
            <a:ext cx="3974892" cy="1904998"/>
          </a:xfrm>
        </p:spPr>
        <p:txBody>
          <a:bodyPr/>
          <a:lstStyle/>
          <a:p>
            <a:r>
              <a:rPr lang="en-US" dirty="0"/>
              <a:t>Mortgage Life Event Insights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AEFED-439B-F15C-62F9-2303E35DF4FF}"/>
              </a:ext>
            </a:extLst>
          </p:cNvPr>
          <p:cNvSpPr txBox="1"/>
          <p:nvPr/>
        </p:nvSpPr>
        <p:spPr>
          <a:xfrm>
            <a:off x="6710810" y="2107793"/>
            <a:ext cx="473825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New Parent / Birth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New Marriage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New Divorce </a:t>
            </a:r>
          </a:p>
        </p:txBody>
      </p:sp>
    </p:spTree>
    <p:extLst>
      <p:ext uri="{BB962C8B-B14F-4D97-AF65-F5344CB8AC3E}">
        <p14:creationId xmlns:p14="http://schemas.microsoft.com/office/powerpoint/2010/main" val="4007914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2F8F8-4D45-B937-3B87-4299FDD076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178" y="1488882"/>
            <a:ext cx="10264298" cy="3697356"/>
          </a:xfrm>
        </p:spPr>
        <p:txBody>
          <a:bodyPr/>
          <a:lstStyle/>
          <a:p>
            <a:r>
              <a:rPr lang="en-US" dirty="0"/>
              <a:t>✅ All insights should all be handled with care - you are dealing with sensitive topics, and they should be handled appropriately based on your relationship with the client</a:t>
            </a:r>
          </a:p>
          <a:p>
            <a:pPr>
              <a:lnSpc>
                <a:spcPct val="100000"/>
              </a:lnSpc>
            </a:pPr>
            <a:r>
              <a:rPr lang="en-US" dirty="0"/>
              <a:t>✅ Start with a re-introduction to yourself - refer back to key specific details on the home if you can remember to build credibility </a:t>
            </a:r>
          </a:p>
          <a:p>
            <a:pPr>
              <a:lnSpc>
                <a:spcPct val="100000"/>
              </a:lnSpc>
            </a:pPr>
            <a:r>
              <a:rPr lang="en-US" dirty="0"/>
              <a:t>✅ You do not need to let them know that you received an insight, or know that they recently got married, had a baby, or got divorced - use this opportunity to simply check in on the client and touch base with how things are going </a:t>
            </a:r>
          </a:p>
          <a:p>
            <a:pPr>
              <a:lnSpc>
                <a:spcPct val="100000"/>
              </a:lnSpc>
            </a:pPr>
            <a:r>
              <a:rPr lang="en-US" dirty="0"/>
              <a:t>✅ You can approach the conversation by asking if they want to do a mortgage check-in (mortgage review) where you can provide valuable resources to the client 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Loan review, mortgage payment, interest rate, escrow balance, LTV – PMI removal, equity data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Goal setting / financial education 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What is it that you want to see with the house? 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Paying off debt? Remodeling home? 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E0343-CD16-3C86-234C-D0B747397BC7}"/>
              </a:ext>
            </a:extLst>
          </p:cNvPr>
          <p:cNvSpPr txBox="1">
            <a:spLocks/>
          </p:cNvSpPr>
          <p:nvPr/>
        </p:nvSpPr>
        <p:spPr>
          <a:xfrm>
            <a:off x="494578" y="281412"/>
            <a:ext cx="11626301" cy="91440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chemeClr val="bg1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Best Practices for Handling Life Event Insights: </a:t>
            </a:r>
          </a:p>
        </p:txBody>
      </p:sp>
    </p:spTree>
    <p:extLst>
      <p:ext uri="{BB962C8B-B14F-4D97-AF65-F5344CB8AC3E}">
        <p14:creationId xmlns:p14="http://schemas.microsoft.com/office/powerpoint/2010/main" val="3318199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F5FF49-996D-93E4-B405-BBEF775A99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New Parent / Birth Alert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12581-0443-9ADA-F385-2A316D72A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2200" y="1687772"/>
            <a:ext cx="9959138" cy="36973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This could be a good time to reach out to connect with the client to get an update on their life and home situation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Do not directly ask if they recently became a parent – use this opportunity to simply check in on the client and touch base with how things are going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Multiple use cases: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Time to upgrade, or remodel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Many new parents may desire a larger home with the addition of a new child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Potential new purchase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Potential HELOC opportunity for remodeling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02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756C9-9C8A-CD60-8984-B9CED045A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A61E6E-E410-97EB-DE59-DB2F0C3D5E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New Marriage Alert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5A894-07B2-B963-F031-61D31DA4CC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2200" y="1687772"/>
            <a:ext cx="9959138" cy="36973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Married couples still make up the largest group of home buyers – at 61%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This may be a good time to reach out to the client and get an update on their life (do not directly ask if they got married, but if they tell you…)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Congratulate the client on their marriage 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Ask the client about their plan for their living situation now that they are married – if they are planning to stay in the same home? Planning to move in the near future?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 out if they need anything down the road or if they decide they are looking to move!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Multiple use cases to consider: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Potential new purchase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Potential HELOC for remodeling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5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32D3B-9792-2BFA-F902-B081D357D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149E66-5FF6-ABC1-9807-985CD1D51E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New Divorce Alert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A4E53-F304-4A55-F2BF-338DC94805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2200" y="1687772"/>
            <a:ext cx="9959138" cy="36973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Statistically, 46% of marriages end in divorce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This may be a good time to reach out to the client to check in – provide a mortgage check-up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Ask the client how things are going in the home, and if there are any changes - do not refer to the insight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Multiple use cases to consider: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Potential two new purchases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Potential HELOC opportunity as the couple fixes up their home to put on the market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88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02A844-D887-421F-7E3F-A6AE06CC7C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1603" y="3429000"/>
            <a:ext cx="7377209" cy="914400"/>
          </a:xfrm>
        </p:spPr>
        <p:txBody>
          <a:bodyPr/>
          <a:lstStyle/>
          <a:p>
            <a:r>
              <a:rPr lang="en-US" dirty="0"/>
              <a:t>How to Leverage Customer Intelligence in Total Expert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F87DE-1BA0-92FB-7BEA-545FA416A4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09591" y="4459976"/>
            <a:ext cx="5436834" cy="914400"/>
          </a:xfrm>
        </p:spPr>
        <p:txBody>
          <a:bodyPr/>
          <a:lstStyle/>
          <a:p>
            <a:r>
              <a:rPr lang="en-US"/>
              <a:t>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495937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D81181-E8D0-C18B-4AEE-01C8A96E28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9491" y="1905000"/>
            <a:ext cx="4624235" cy="914400"/>
          </a:xfrm>
        </p:spPr>
        <p:txBody>
          <a:bodyPr/>
          <a:lstStyle/>
          <a:p>
            <a:r>
              <a:rPr lang="en-US" dirty="0"/>
              <a:t>Insight on the Contact Record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EA29CD-2122-2FE3-657D-87947AFE6E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554" y="2992075"/>
            <a:ext cx="4304538" cy="24522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 insight appears in a banner at the top of the contact record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‘created date’ appears at the bottom of the insight </a:t>
            </a:r>
          </a:p>
          <a:p>
            <a:endParaRPr lang="en-US" dirty="0"/>
          </a:p>
        </p:txBody>
      </p:sp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D70C854-EE0F-01A7-A36C-C1D9C976F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069"/>
          <a:stretch/>
        </p:blipFill>
        <p:spPr>
          <a:xfrm>
            <a:off x="6315567" y="1093235"/>
            <a:ext cx="5532444" cy="4972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0179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B464EE-483C-2BD8-7B71-3EB1F5F23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988" y="2352787"/>
            <a:ext cx="4939931" cy="914400"/>
          </a:xfrm>
        </p:spPr>
        <p:txBody>
          <a:bodyPr/>
          <a:lstStyle/>
          <a:p>
            <a:r>
              <a:rPr lang="en-US" dirty="0"/>
              <a:t>Insight History on the Insights Tab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E91B7-2B7E-7E55-C87A-A0DDDE825D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508" y="3590813"/>
            <a:ext cx="3974893" cy="24522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Highlights and tracks all historical insights/alerts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Created dates on insights/alerts </a:t>
            </a:r>
          </a:p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DE82F8-1A53-5885-01E0-553FC0619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03" y="1194176"/>
            <a:ext cx="5807406" cy="479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06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A12C55-5546-C47B-F087-32486DF6C5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6028" y="2895930"/>
            <a:ext cx="3905954" cy="914400"/>
          </a:xfrm>
        </p:spPr>
        <p:txBody>
          <a:bodyPr/>
          <a:lstStyle/>
          <a:p>
            <a:r>
              <a:rPr lang="en-US"/>
              <a:t>Data + Automation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2309CCB-360B-186E-0143-8455DE53E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149" y="847785"/>
            <a:ext cx="9797142" cy="516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F9456-4EF1-CD3B-FB15-A0BEC71AAE08}"/>
              </a:ext>
            </a:extLst>
          </p:cNvPr>
          <p:cNvSpPr txBox="1"/>
          <p:nvPr/>
        </p:nvSpPr>
        <p:spPr>
          <a:xfrm>
            <a:off x="6793965" y="1610448"/>
            <a:ext cx="2442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Automated 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242E8-D71B-6255-2661-DB2B48577C9A}"/>
              </a:ext>
            </a:extLst>
          </p:cNvPr>
          <p:cNvSpPr txBox="1"/>
          <p:nvPr/>
        </p:nvSpPr>
        <p:spPr>
          <a:xfrm>
            <a:off x="10650857" y="2079371"/>
            <a:ext cx="2442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Task Notification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C9B6A6-4AFB-583E-DEF7-A5EEFA00B927}"/>
              </a:ext>
            </a:extLst>
          </p:cNvPr>
          <p:cNvSpPr txBox="1"/>
          <p:nvPr/>
        </p:nvSpPr>
        <p:spPr>
          <a:xfrm>
            <a:off x="5246518" y="3679525"/>
            <a:ext cx="2442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User Notification</a:t>
            </a:r>
          </a:p>
        </p:txBody>
      </p:sp>
    </p:spTree>
    <p:extLst>
      <p:ext uri="{BB962C8B-B14F-4D97-AF65-F5344CB8AC3E}">
        <p14:creationId xmlns:p14="http://schemas.microsoft.com/office/powerpoint/2010/main" val="3138855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B464EE-483C-2BD8-7B71-3EB1F5F23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8488" y="1499140"/>
            <a:ext cx="3974892" cy="914400"/>
          </a:xfrm>
        </p:spPr>
        <p:txBody>
          <a:bodyPr/>
          <a:lstStyle/>
          <a:p>
            <a:r>
              <a:rPr lang="en-US"/>
              <a:t>Take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E91B7-2B7E-7E55-C87A-A0DDDE825D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488" y="2660544"/>
            <a:ext cx="3974893" cy="24522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You will receive an email notification when an insight is created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Task notification may surface to you to follow-up with the contact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7CC779-45C1-DDC8-D035-C9979035EF56}"/>
              </a:ext>
            </a:extLst>
          </p:cNvPr>
          <p:cNvSpPr txBox="1"/>
          <p:nvPr/>
        </p:nvSpPr>
        <p:spPr>
          <a:xfrm>
            <a:off x="528437" y="6250797"/>
            <a:ext cx="50826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**Ensure your task notifications are turned on in your account settings</a:t>
            </a:r>
          </a:p>
        </p:txBody>
      </p:sp>
      <p:pic>
        <p:nvPicPr>
          <p:cNvPr id="1026" name="Picture 2" descr="A screenshot of a email&#10;&#10;Description automatically generated">
            <a:extLst>
              <a:ext uri="{FF2B5EF4-FFF2-40B4-BE49-F238E27FC236}">
                <a16:creationId xmlns:a16="http://schemas.microsoft.com/office/drawing/2014/main" id="{4712BF95-C961-459B-9DF2-BB1F16D1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43" y="891984"/>
            <a:ext cx="4002293" cy="354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07DE013-7C8F-763E-BD17-6A9D283EC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19" t="26686"/>
          <a:stretch/>
        </p:blipFill>
        <p:spPr>
          <a:xfrm>
            <a:off x="8866415" y="2808515"/>
            <a:ext cx="2708996" cy="364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7703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4714" y="3123084"/>
            <a:ext cx="5436834" cy="914400"/>
          </a:xfrm>
        </p:spPr>
        <p:txBody>
          <a:bodyPr/>
          <a:lstStyle/>
          <a:p>
            <a:r>
              <a:rPr lang="en-US" dirty="0"/>
              <a:t>Mortgage Credit Inquiry Alert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74715" y="4176632"/>
            <a:ext cx="5436834" cy="914400"/>
          </a:xfrm>
        </p:spPr>
        <p:txBody>
          <a:bodyPr/>
          <a:lstStyle/>
          <a:p>
            <a:r>
              <a:rPr lang="en-US"/>
              <a:t>Customer Intelligence </a:t>
            </a:r>
          </a:p>
        </p:txBody>
      </p:sp>
    </p:spTree>
    <p:extLst>
      <p:ext uri="{BB962C8B-B14F-4D97-AF65-F5344CB8AC3E}">
        <p14:creationId xmlns:p14="http://schemas.microsoft.com/office/powerpoint/2010/main" val="2502691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84A7A-24C3-05C0-3E04-B604A656F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0EB243-2C1A-1F80-1FDF-230406B96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0" y="2015617"/>
            <a:ext cx="4193996" cy="700258"/>
          </a:xfrm>
        </p:spPr>
        <p:txBody>
          <a:bodyPr/>
          <a:lstStyle/>
          <a:p>
            <a:r>
              <a:rPr lang="en-US"/>
              <a:t>Your Daily Routine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6FDCA-2C90-F8AD-354A-5A6508014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275" y="2865181"/>
            <a:ext cx="4381565" cy="2553889"/>
          </a:xfrm>
        </p:spPr>
        <p:txBody>
          <a:bodyPr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Barlow" pitchFamily="2" charset="77"/>
              </a:rPr>
              <a:t>Log into Total Expert and review your insights</a:t>
            </a:r>
            <a:r>
              <a:rPr lang="en-US" dirty="0">
                <a:latin typeface="Barlow" pitchFamily="2" charset="77"/>
              </a:rPr>
              <a:t> in Pipeline Views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dirty="0">
                <a:latin typeface="Barlow" pitchFamily="2" charset="77"/>
              </a:rPr>
              <a:t>A</a:t>
            </a:r>
            <a:r>
              <a:rPr lang="en-US" sz="1800" b="0" i="0" u="none" strike="noStrike" dirty="0">
                <a:effectLst/>
                <a:latin typeface="Barlow" pitchFamily="2" charset="77"/>
              </a:rPr>
              <a:t>ssess the opportunity – then take appropriate action if necessary (call/email/text)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dirty="0">
                <a:latin typeface="Barlow" pitchFamily="2" charset="77"/>
              </a:rPr>
              <a:t>Mark outcome, add notes, set follow-up task if necessary</a:t>
            </a:r>
            <a:endParaRPr lang="en-US" b="0" i="0" dirty="0">
              <a:effectLst/>
              <a:latin typeface="Barlow" pitchFamily="2" charset="77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4AECBE-C12C-201E-5E07-0FAC129E60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905"/>
          <a:stretch/>
        </p:blipFill>
        <p:spPr>
          <a:xfrm>
            <a:off x="6192982" y="802033"/>
            <a:ext cx="5763491" cy="5371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451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E73080-E94A-8F56-FFCF-618AD089165D}"/>
              </a:ext>
            </a:extLst>
          </p:cNvPr>
          <p:cNvGrpSpPr/>
          <p:nvPr/>
        </p:nvGrpSpPr>
        <p:grpSpPr>
          <a:xfrm>
            <a:off x="4819133" y="1262587"/>
            <a:ext cx="7017047" cy="4545089"/>
            <a:chOff x="3779203" y="1101949"/>
            <a:chExt cx="8044622" cy="4920028"/>
          </a:xfrm>
        </p:grpSpPr>
        <p:pic>
          <p:nvPicPr>
            <p:cNvPr id="3" name="Picture 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B8837A70-505C-A015-90E5-2685EB211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9203" y="1101949"/>
              <a:ext cx="8044622" cy="492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0C6CE9-B76A-D01C-8F3A-33C752E60F73}"/>
                </a:ext>
              </a:extLst>
            </p:cNvPr>
            <p:cNvSpPr/>
            <p:nvPr/>
          </p:nvSpPr>
          <p:spPr>
            <a:xfrm>
              <a:off x="4180115" y="2377551"/>
              <a:ext cx="5003074" cy="8097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D3C403-701B-C20E-0384-223C2B0AF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820" y="805387"/>
            <a:ext cx="4149743" cy="914400"/>
          </a:xfrm>
        </p:spPr>
        <p:txBody>
          <a:bodyPr/>
          <a:lstStyle/>
          <a:p>
            <a:r>
              <a:rPr lang="en-US">
                <a:solidFill>
                  <a:srgbClr val="85CBF9"/>
                </a:solidFill>
              </a:rPr>
              <a:t>Mortgage Credit Inquiry: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81005-94BE-00AD-EF0D-5A944E07F3E1}"/>
              </a:ext>
            </a:extLst>
          </p:cNvPr>
          <p:cNvSpPr txBox="1"/>
          <p:nvPr/>
        </p:nvSpPr>
        <p:spPr>
          <a:xfrm>
            <a:off x="440925" y="2044182"/>
            <a:ext cx="414974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Barlow" pitchFamily="2" charset="77"/>
              </a:rPr>
              <a:t>N</a:t>
            </a:r>
            <a:r>
              <a:rPr lang="en-US" sz="1800">
                <a:solidFill>
                  <a:schemeClr val="bg1"/>
                </a:solidFill>
                <a:latin typeface="Barlow" pitchFamily="2" charset="77"/>
              </a:rPr>
              <a:t>otifies you when a contact </a:t>
            </a:r>
            <a:r>
              <a:rPr lang="en-US">
                <a:solidFill>
                  <a:schemeClr val="bg1"/>
                </a:solidFill>
                <a:latin typeface="Barlow" pitchFamily="2" charset="77"/>
              </a:rPr>
              <a:t>pulls credit for a mortgage at </a:t>
            </a:r>
            <a:r>
              <a:rPr lang="en-US" sz="1800">
                <a:solidFill>
                  <a:schemeClr val="bg1"/>
                </a:solidFill>
                <a:latin typeface="Barlow" pitchFamily="2" charset="77"/>
              </a:rPr>
              <a:t>a competing lender or bank</a:t>
            </a:r>
          </a:p>
          <a:p>
            <a:endParaRPr lang="en-US">
              <a:solidFill>
                <a:schemeClr val="bg1"/>
              </a:solidFill>
              <a:latin typeface="Barlow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Barlow" pitchFamily="2" charset="77"/>
              </a:rPr>
              <a:t>The alert is generated by one of the Credit Bureaus, which sends Total Expert an alert any time a mortgage credit pull happens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Barlow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Barlow" pitchFamily="2" charset="77"/>
              </a:rPr>
              <a:t>When a Mortgage Credit Inquiry is generated, a FOC Journey will deliver the FOC email and/or print content to the consumer </a:t>
            </a:r>
          </a:p>
          <a:p>
            <a:endParaRPr lang="en-US" sz="1800">
              <a:solidFill>
                <a:schemeClr val="bg1"/>
              </a:solidFill>
              <a:latin typeface="Barlow" pitchFamily="2" charset="77"/>
            </a:endParaRPr>
          </a:p>
          <a:p>
            <a:endParaRPr lang="en-US" sz="1800">
              <a:solidFill>
                <a:schemeClr val="bg1"/>
              </a:solidFill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931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29F4CBF-A3EC-208A-306D-040A96410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273" y="1133505"/>
            <a:ext cx="9401299" cy="5241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C5DF2-8DD5-2751-B538-B222A068C9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7428" y="219105"/>
            <a:ext cx="9959137" cy="914400"/>
          </a:xfrm>
        </p:spPr>
        <p:txBody>
          <a:bodyPr anchor="ctr"/>
          <a:lstStyle/>
          <a:p>
            <a:pPr algn="ctr"/>
            <a:r>
              <a:rPr lang="en-US" sz="3600" dirty="0"/>
              <a:t>Mortgage Credit Inquiry Alert Journey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9F703-58DA-C541-AEF3-815E38A8C618}"/>
              </a:ext>
            </a:extLst>
          </p:cNvPr>
          <p:cNvSpPr txBox="1"/>
          <p:nvPr/>
        </p:nvSpPr>
        <p:spPr>
          <a:xfrm>
            <a:off x="3653245" y="3754273"/>
            <a:ext cx="2442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Automated Communication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85DEA-8A6E-8C88-DB83-92785DB1746A}"/>
              </a:ext>
            </a:extLst>
          </p:cNvPr>
          <p:cNvSpPr txBox="1"/>
          <p:nvPr/>
        </p:nvSpPr>
        <p:spPr>
          <a:xfrm>
            <a:off x="6723411" y="2513381"/>
            <a:ext cx="1641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Task Assigned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22BD0-D9CC-5115-37AD-18ED7FB0150D}"/>
              </a:ext>
            </a:extLst>
          </p:cNvPr>
          <p:cNvSpPr txBox="1"/>
          <p:nvPr/>
        </p:nvSpPr>
        <p:spPr>
          <a:xfrm>
            <a:off x="8464182" y="2051474"/>
            <a:ext cx="1641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7030A0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Task Outcomes</a:t>
            </a:r>
          </a:p>
        </p:txBody>
      </p:sp>
    </p:spTree>
    <p:extLst>
      <p:ext uri="{BB962C8B-B14F-4D97-AF65-F5344CB8AC3E}">
        <p14:creationId xmlns:p14="http://schemas.microsoft.com/office/powerpoint/2010/main" val="101652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D2BE36-D4F5-D235-DDB7-1FD6B5A17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9547" y="679951"/>
            <a:ext cx="10867349" cy="914400"/>
          </a:xfrm>
        </p:spPr>
        <p:txBody>
          <a:bodyPr/>
          <a:lstStyle/>
          <a:p>
            <a:r>
              <a:rPr lang="en-US" sz="3600"/>
              <a:t>Best Practices For Leveraging Mortgage Credit Inquiry Alerts: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89B8ED-6282-6EE6-967B-3AD922C0FB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9547" y="1887286"/>
            <a:ext cx="9959138" cy="3697356"/>
          </a:xfrm>
        </p:spPr>
        <p:txBody>
          <a:bodyPr/>
          <a:lstStyle/>
          <a:p>
            <a:r>
              <a:rPr lang="en-US" dirty="0"/>
              <a:t>✅ When you get a notification of a mortgage credit inquiry alert, log into Total Expert and review the contact</a:t>
            </a:r>
          </a:p>
          <a:p>
            <a:r>
              <a:rPr lang="en-US" dirty="0"/>
              <a:t>✅ Use this as an opportunity to touch base with the client – you don’t need to directly address the credit inquiry, but rather use this as a relationship builder </a:t>
            </a:r>
          </a:p>
          <a:p>
            <a:r>
              <a:rPr lang="en-US" dirty="0"/>
              <a:t>✅ Think about your outreach method—whether it’s a phone call, email, or text. After you take action, be sure to log the outcome in Total Expert to keep track of your activities</a:t>
            </a:r>
          </a:p>
          <a:p>
            <a:r>
              <a:rPr lang="en-US" dirty="0"/>
              <a:t>✅ Log any notes from the call on the contact record to track key details from the conversation </a:t>
            </a:r>
          </a:p>
          <a:p>
            <a:r>
              <a:rPr lang="en-US" dirty="0"/>
              <a:t>✅ Set follow-up tasks if necessary </a:t>
            </a:r>
          </a:p>
        </p:txBody>
      </p:sp>
    </p:spTree>
    <p:extLst>
      <p:ext uri="{BB962C8B-B14F-4D97-AF65-F5344CB8AC3E}">
        <p14:creationId xmlns:p14="http://schemas.microsoft.com/office/powerpoint/2010/main" val="1538396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022F0-BF47-7F69-802E-FBF8FA0F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F7AC75-55BB-DD0E-D313-2C204C3CE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0189" y="2971800"/>
            <a:ext cx="6485411" cy="914400"/>
          </a:xfrm>
        </p:spPr>
        <p:txBody>
          <a:bodyPr/>
          <a:lstStyle/>
          <a:p>
            <a:r>
              <a:rPr lang="en-US" dirty="0"/>
              <a:t>Credit Improvement </a:t>
            </a:r>
          </a:p>
          <a:p>
            <a:r>
              <a:rPr lang="en-US" dirty="0"/>
              <a:t>Alert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3D791-BE7E-49BE-49CA-4B0E2FA2D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0189" y="4034617"/>
            <a:ext cx="5436834" cy="914400"/>
          </a:xfrm>
        </p:spPr>
        <p:txBody>
          <a:bodyPr/>
          <a:lstStyle/>
          <a:p>
            <a:r>
              <a:rPr lang="en-US"/>
              <a:t>Customer Intelligence </a:t>
            </a:r>
          </a:p>
        </p:txBody>
      </p:sp>
    </p:spTree>
    <p:extLst>
      <p:ext uri="{BB962C8B-B14F-4D97-AF65-F5344CB8AC3E}">
        <p14:creationId xmlns:p14="http://schemas.microsoft.com/office/powerpoint/2010/main" val="337835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C34D4-1F25-37F8-C988-B6AD619B1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935C57-B25D-51D5-3DB2-27BC10D28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193" y="784488"/>
            <a:ext cx="3974892" cy="13231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85CBF9"/>
                </a:solidFill>
              </a:rPr>
              <a:t>Credit Improvement Alert: </a:t>
            </a:r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87D14C-F22C-5ED8-7555-E230252A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497" y="1446063"/>
            <a:ext cx="7093310" cy="4408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2C4E28-3DA5-CB49-F303-24059B136830}"/>
              </a:ext>
            </a:extLst>
          </p:cNvPr>
          <p:cNvSpPr txBox="1"/>
          <p:nvPr/>
        </p:nvSpPr>
        <p:spPr>
          <a:xfrm>
            <a:off x="417684" y="2532845"/>
            <a:ext cx="411910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Barlow" pitchFamily="2" charset="77"/>
              </a:rPr>
              <a:t>N</a:t>
            </a:r>
            <a:r>
              <a:rPr lang="en-US" sz="1800" dirty="0">
                <a:solidFill>
                  <a:schemeClr val="bg1"/>
                </a:solidFill>
                <a:latin typeface="Barlow" pitchFamily="2" charset="77"/>
              </a:rPr>
              <a:t>otifies you when a contact in your database with a previously poor credit score has now reached the minimum threshold by your company </a:t>
            </a:r>
          </a:p>
          <a:p>
            <a:endParaRPr lang="en-US" sz="1800" dirty="0">
              <a:solidFill>
                <a:schemeClr val="bg1"/>
              </a:solidFill>
              <a:latin typeface="Barlow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Barlow" pitchFamily="2" charset="77"/>
              </a:rPr>
              <a:t>Monitored by Experian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Barlow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When a credit improvement insight is generated, a FOC Journey will deliver  FOC email and/or print content to the consumer to let them know they have been pre-approved based on their credit score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1391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bjektiv Mk2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8C9FD656B9144A0607BAC64017614" ma:contentTypeVersion="10" ma:contentTypeDescription="Create a new document." ma:contentTypeScope="" ma:versionID="f15df97ec16eefa22cd41aae69dc30b0">
  <xsd:schema xmlns:xsd="http://www.w3.org/2001/XMLSchema" xmlns:xs="http://www.w3.org/2001/XMLSchema" xmlns:p="http://schemas.microsoft.com/office/2006/metadata/properties" xmlns:ns2="6ff04132-d76e-4838-a243-81579268c2b1" xmlns:ns3="46207963-4797-4a7a-8025-35798118c8bb" targetNamespace="http://schemas.microsoft.com/office/2006/metadata/properties" ma:root="true" ma:fieldsID="d11e4cc1051f1f935c01a15b718f85e8" ns2:_="" ns3:_="">
    <xsd:import namespace="6ff04132-d76e-4838-a243-81579268c2b1"/>
    <xsd:import namespace="46207963-4797-4a7a-8025-35798118c8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f04132-d76e-4838-a243-81579268c2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07963-4797-4a7a-8025-35798118c8b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6207963-4797-4a7a-8025-35798118c8bb">
      <UserInfo>
        <DisplayName>Laura Theodore</DisplayName>
        <AccountId>131</AccountId>
        <AccountType/>
      </UserInfo>
      <UserInfo>
        <DisplayName>Payton Gabriel</DisplayName>
        <AccountId>70</AccountId>
        <AccountType/>
      </UserInfo>
      <UserInfo>
        <DisplayName>Kortney Lane-Schafers</DisplayName>
        <AccountId>205</AccountId>
        <AccountType/>
      </UserInfo>
      <UserInfo>
        <DisplayName>Monica Ralston</DisplayName>
        <AccountId>276</AccountId>
        <AccountType/>
      </UserInfo>
      <UserInfo>
        <DisplayName>Chad Gaydos</DisplayName>
        <AccountId>280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80CD24-BCB8-407F-A4BA-27436175868D}">
  <ds:schemaRefs>
    <ds:schemaRef ds:uri="46207963-4797-4a7a-8025-35798118c8bb"/>
    <ds:schemaRef ds:uri="6ff04132-d76e-4838-a243-81579268c2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9800FD4-94BC-49A2-82A0-99D176C54A6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6ff04132-d76e-4838-a243-81579268c2b1"/>
    <ds:schemaRef ds:uri="46207963-4797-4a7a-8025-35798118c8bb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DF1F3CE-3298-4692-8D67-FA16F456C0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2116</Words>
  <Application>Microsoft Office PowerPoint</Application>
  <PresentationFormat>Widescreen</PresentationFormat>
  <Paragraphs>235</Paragraphs>
  <Slides>40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Payton Gabriel</dc:creator>
  <cp:lastModifiedBy>Bobbi Jo Dallas Card</cp:lastModifiedBy>
  <cp:revision>2</cp:revision>
  <dcterms:created xsi:type="dcterms:W3CDTF">2021-06-10T15:34:01Z</dcterms:created>
  <dcterms:modified xsi:type="dcterms:W3CDTF">2025-06-25T20:55:28Z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0x0101005AD8C9FD656B9144A0607BAC64017614</vt:lpwstr>
  </property>
  <property fmtid="{D5CDD505-2E9C-101B-9397-08002B2CF9AE}" pid="3" name="_dlc_DocIdItemGuid">
    <vt:lpwstr>df1906c8-c0c3-42de-b8f4-37c7d36cd389</vt:lpwstr>
  </property>
</Properties>
</file>