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5"/>
  </p:notesMasterIdLst>
  <p:sldIdLst>
    <p:sldId id="2076137455" r:id="rId5"/>
    <p:sldId id="2076137458" r:id="rId6"/>
    <p:sldId id="2076137467" r:id="rId7"/>
    <p:sldId id="2076137469" r:id="rId8"/>
    <p:sldId id="2076137468" r:id="rId9"/>
    <p:sldId id="2076137473" r:id="rId10"/>
    <p:sldId id="2076137474" r:id="rId11"/>
    <p:sldId id="2076137475" r:id="rId12"/>
    <p:sldId id="2076137471" r:id="rId13"/>
    <p:sldId id="2076137472" r:id="rId14"/>
  </p:sldIdLst>
  <p:sldSz cx="12192000" cy="6858000"/>
  <p:notesSz cx="6858000" cy="9144000"/>
  <p:embeddedFontLst>
    <p:embeddedFont>
      <p:font typeface="Barlow" panose="00000500000000000000" pitchFamily="2" charset="0"/>
      <p:regular r:id="rId16"/>
      <p:bold r:id="rId17"/>
      <p:italic r:id="rId18"/>
      <p:boldItalic r:id="rId19"/>
    </p:embeddedFont>
    <p:embeddedFont>
      <p:font typeface="Barlow Medium" panose="00000600000000000000" pitchFamily="2" charset="0"/>
      <p:regular r:id="rId20"/>
      <p:italic r:id="rId21"/>
    </p:embeddedFont>
    <p:embeddedFont>
      <p:font typeface="Objektiv Mk2" panose="020B0702020204020203" pitchFamily="34" charset="0"/>
      <p:regular r:id="rId22"/>
      <p:bold r:id="rId23"/>
      <p:italic r:id="rId24"/>
      <p:boldItalic r:id="rId25"/>
    </p:embeddedFont>
    <p:embeddedFont>
      <p:font typeface="Objektiv Mk2 SemiBold" panose="020B0602020204020203" pitchFamily="34" charset="0"/>
      <p:regular r:id="rId26"/>
      <p:bold r:id="rId27"/>
    </p:embeddedFont>
    <p:embeddedFont>
      <p:font typeface="Source Sans Pro" panose="020B0503030403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B1511-CAA4-43B3-BDDC-EC9703F14416}" v="4" dt="2026-04-29T14:58:54.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0" autoAdjust="0"/>
    <p:restoredTop sz="86583"/>
  </p:normalViewPr>
  <p:slideViewPr>
    <p:cSldViewPr snapToGrid="0">
      <p:cViewPr varScale="1">
        <p:scale>
          <a:sx n="64" d="100"/>
          <a:sy n="64" d="100"/>
        </p:scale>
        <p:origin x="968" y="44"/>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FAD87B61-D275-4C4D-B910-430706BF1181}"/>
    <pc:docChg chg="undo custSel addSld delSld modSld">
      <pc:chgData name="Aubrey Olsen" userId="408c3e31-be18-4626-a9af-ec1f5bfcad06" providerId="ADAL" clId="{FAD87B61-D275-4C4D-B910-430706BF1181}" dt="2026-04-29T14:59:51.355" v="30" actId="20577"/>
      <pc:docMkLst>
        <pc:docMk/>
      </pc:docMkLst>
      <pc:sldChg chg="modSp mod">
        <pc:chgData name="Aubrey Olsen" userId="408c3e31-be18-4626-a9af-ec1f5bfcad06" providerId="ADAL" clId="{FAD87B61-D275-4C4D-B910-430706BF1181}" dt="2026-04-29T14:57:13.351" v="9" actId="20577"/>
        <pc:sldMkLst>
          <pc:docMk/>
          <pc:sldMk cId="2502691790" sldId="2076137455"/>
        </pc:sldMkLst>
        <pc:spChg chg="mod">
          <ac:chgData name="Aubrey Olsen" userId="408c3e31-be18-4626-a9af-ec1f5bfcad06" providerId="ADAL" clId="{FAD87B61-D275-4C4D-B910-430706BF1181}" dt="2026-04-29T14:57:13.351" v="9" actId="20577"/>
          <ac:spMkLst>
            <pc:docMk/>
            <pc:sldMk cId="2502691790" sldId="2076137455"/>
            <ac:spMk id="3" creationId="{D1D0C212-2C65-3120-0FAF-E4A28B00A75E}"/>
          </ac:spMkLst>
        </pc:spChg>
      </pc:sldChg>
      <pc:sldChg chg="modSp mod">
        <pc:chgData name="Aubrey Olsen" userId="408c3e31-be18-4626-a9af-ec1f5bfcad06" providerId="ADAL" clId="{FAD87B61-D275-4C4D-B910-430706BF1181}" dt="2026-04-29T14:59:51.355" v="30" actId="20577"/>
        <pc:sldMkLst>
          <pc:docMk/>
          <pc:sldMk cId="2829215149" sldId="2076137458"/>
        </pc:sldMkLst>
        <pc:spChg chg="mod">
          <ac:chgData name="Aubrey Olsen" userId="408c3e31-be18-4626-a9af-ec1f5bfcad06" providerId="ADAL" clId="{FAD87B61-D275-4C4D-B910-430706BF1181}" dt="2026-04-29T14:59:41.312" v="29" actId="6549"/>
          <ac:spMkLst>
            <pc:docMk/>
            <pc:sldMk cId="2829215149" sldId="2076137458"/>
            <ac:spMk id="3" creationId="{BA45EAB8-259F-9486-7E88-3E5064554E05}"/>
          </ac:spMkLst>
        </pc:spChg>
        <pc:spChg chg="mod">
          <ac:chgData name="Aubrey Olsen" userId="408c3e31-be18-4626-a9af-ec1f5bfcad06" providerId="ADAL" clId="{FAD87B61-D275-4C4D-B910-430706BF1181}" dt="2026-04-29T14:59:51.355" v="30" actId="20577"/>
          <ac:spMkLst>
            <pc:docMk/>
            <pc:sldMk cId="2829215149" sldId="2076137458"/>
            <ac:spMk id="4" creationId="{79C2D384-CBE4-5336-E128-D8E3A28CB40F}"/>
          </ac:spMkLst>
        </pc:spChg>
      </pc:sldChg>
      <pc:sldChg chg="add del">
        <pc:chgData name="Aubrey Olsen" userId="408c3e31-be18-4626-a9af-ec1f5bfcad06" providerId="ADAL" clId="{FAD87B61-D275-4C4D-B910-430706BF1181}" dt="2026-04-29T14:59:34.204" v="26" actId="47"/>
        <pc:sldMkLst>
          <pc:docMk/>
          <pc:sldMk cId="4160585877" sldId="2076137466"/>
        </pc:sldMkLst>
      </pc:sldChg>
      <pc:sldChg chg="modSp mod">
        <pc:chgData name="Aubrey Olsen" userId="408c3e31-be18-4626-a9af-ec1f5bfcad06" providerId="ADAL" clId="{FAD87B61-D275-4C4D-B910-430706BF1181}" dt="2026-04-29T14:58:22.127" v="11" actId="1076"/>
        <pc:sldMkLst>
          <pc:docMk/>
          <pc:sldMk cId="4000095849" sldId="2076137467"/>
        </pc:sldMkLst>
        <pc:picChg chg="mod">
          <ac:chgData name="Aubrey Olsen" userId="408c3e31-be18-4626-a9af-ec1f5bfcad06" providerId="ADAL" clId="{FAD87B61-D275-4C4D-B910-430706BF1181}" dt="2026-04-29T14:58:22.127" v="11" actId="1076"/>
          <ac:picMkLst>
            <pc:docMk/>
            <pc:sldMk cId="4000095849" sldId="2076137467"/>
            <ac:picMk id="8" creationId="{C03201CE-85C8-8363-055D-8E68F54C93C1}"/>
          </ac:picMkLst>
        </pc:picChg>
      </pc:sldChg>
      <pc:sldChg chg="modSp mod">
        <pc:chgData name="Aubrey Olsen" userId="408c3e31-be18-4626-a9af-ec1f5bfcad06" providerId="ADAL" clId="{FAD87B61-D275-4C4D-B910-430706BF1181}" dt="2026-04-29T14:59:03.766" v="20" actId="14100"/>
        <pc:sldMkLst>
          <pc:docMk/>
          <pc:sldMk cId="1970470787" sldId="2076137469"/>
        </pc:sldMkLst>
        <pc:spChg chg="mod">
          <ac:chgData name="Aubrey Olsen" userId="408c3e31-be18-4626-a9af-ec1f5bfcad06" providerId="ADAL" clId="{FAD87B61-D275-4C4D-B910-430706BF1181}" dt="2026-04-29T14:59:00.612" v="19" actId="14100"/>
          <ac:spMkLst>
            <pc:docMk/>
            <pc:sldMk cId="1970470787" sldId="2076137469"/>
            <ac:spMk id="3" creationId="{14254E9F-DBEE-9A79-4A49-9383D8A50A4C}"/>
          </ac:spMkLst>
        </pc:spChg>
        <pc:picChg chg="mod">
          <ac:chgData name="Aubrey Olsen" userId="408c3e31-be18-4626-a9af-ec1f5bfcad06" providerId="ADAL" clId="{FAD87B61-D275-4C4D-B910-430706BF1181}" dt="2026-04-29T14:59:03.766" v="20" actId="14100"/>
          <ac:picMkLst>
            <pc:docMk/>
            <pc:sldMk cId="1970470787" sldId="2076137469"/>
            <ac:picMk id="8" creationId="{DACABE4D-D584-65B9-26DD-1E749DB6E82F}"/>
          </ac:picMkLst>
        </pc:picChg>
      </pc:sldChg>
      <pc:sldChg chg="add del">
        <pc:chgData name="Aubrey Olsen" userId="408c3e31-be18-4626-a9af-ec1f5bfcad06" providerId="ADAL" clId="{FAD87B61-D275-4C4D-B910-430706BF1181}" dt="2026-04-29T14:59:34.878" v="27" actId="47"/>
        <pc:sldMkLst>
          <pc:docMk/>
          <pc:sldMk cId="1346351782" sldId="2076137470"/>
        </pc:sldMkLst>
      </pc:sldChg>
      <pc:sldChg chg="add del">
        <pc:chgData name="Aubrey Olsen" userId="408c3e31-be18-4626-a9af-ec1f5bfcad06" providerId="ADAL" clId="{FAD87B61-D275-4C4D-B910-430706BF1181}" dt="2026-04-29T14:59:15.089" v="21" actId="47"/>
        <pc:sldMkLst>
          <pc:docMk/>
          <pc:sldMk cId="2256092445" sldId="20761374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WIREFRAMES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3334-9A7E-9E99-8284-C535859FC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C2470-6FCE-69F6-E1FD-5C596D455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26CAB-31D1-0AB0-FACF-2EAF5C6224AD}"/>
              </a:ext>
            </a:extLst>
          </p:cNvPr>
          <p:cNvSpPr>
            <a:spLocks noGrp="1"/>
          </p:cNvSpPr>
          <p:nvPr>
            <p:ph type="body" idx="1"/>
          </p:nvPr>
        </p:nvSpPr>
        <p:spPr/>
        <p:txBody>
          <a:bodyPr/>
          <a:lstStyle/>
          <a:p>
            <a:r>
              <a:rPr lang="en-US" dirty="0"/>
              <a:t>This page should be used for JOURNEY WIREFRAMES (duplicate as needed)</a:t>
            </a:r>
          </a:p>
        </p:txBody>
      </p:sp>
      <p:sp>
        <p:nvSpPr>
          <p:cNvPr id="4" name="Slide Number Placeholder 3">
            <a:extLst>
              <a:ext uri="{FF2B5EF4-FFF2-40B4-BE49-F238E27FC236}">
                <a16:creationId xmlns:a16="http://schemas.microsoft.com/office/drawing/2014/main" id="{A7B09616-141A-EB53-6AB7-404C400578A6}"/>
              </a:ext>
            </a:extLst>
          </p:cNvPr>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311345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7A76-4BBC-73CD-4DEC-99D282BBD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B4831-ED58-38FE-7553-A7AD2C887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36022-0D23-07E5-1D15-55C1F5DD7F36}"/>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C5104311-DCAA-0498-F299-9BD699BD1B31}"/>
              </a:ext>
            </a:extLst>
          </p:cNvPr>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61186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BFC3-3155-27CA-0671-9881E24B8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65FD5-310C-E0D0-AD54-92B12895C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207DA-A09D-2916-D18E-9DD8089F83D6}"/>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5B5B5EF6-4228-DC06-02E3-16E17BF44C92}"/>
              </a:ext>
            </a:extLst>
          </p:cNvPr>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733083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2C123-F898-6C63-56FE-B24D25AE8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50124-665D-FC57-5B42-E774EE7A5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E33BE-0463-3262-96B2-A167D347967C}"/>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10B2CFC9-0A08-B0EF-1FCF-B1DA255A29FC}"/>
              </a:ext>
            </a:extLst>
          </p:cNvPr>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393732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94907-BAEB-E5CF-FED6-F56036A7F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C5CA8-999B-652B-D678-09B1102F9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22B7D-ACE6-216E-21DF-FA488EA23766}"/>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6EC29324-DCDD-1C3D-CF12-86CF0CC6682B}"/>
              </a:ext>
            </a:extLst>
          </p:cNvPr>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75333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291D8-7998-3B1E-4815-1DE3E1622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CBE1D-DF29-F661-5DC1-04EB348EC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A4FF9-73AA-A839-8500-36A9B930D1B3}"/>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EB0C6461-E18B-82DC-E340-AD736304B74C}"/>
              </a:ext>
            </a:extLst>
          </p:cNvPr>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3622483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CI: Mortgage Credit Inquiry</a:t>
            </a:r>
          </a:p>
          <a:p>
            <a:r>
              <a:rPr lang="en-US" sz="3200" b="0" i="1" dirty="0"/>
              <a:t>April 2026</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F0A05-3C19-86FA-BCC7-F1B739069C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8D1E11-01E3-7BC2-93E7-37A416FFD0E5}"/>
              </a:ext>
            </a:extLst>
          </p:cNvPr>
          <p:cNvSpPr txBox="1"/>
          <p:nvPr/>
        </p:nvSpPr>
        <p:spPr>
          <a:xfrm>
            <a:off x="727625" y="1152940"/>
            <a:ext cx="10736746" cy="2308324"/>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User Notification:</a:t>
            </a:r>
            <a:r>
              <a:rPr lang="en-US" dirty="0"/>
              <a:t> </a:t>
            </a:r>
            <a:r>
              <a:rPr lang="en-US" b="1" dirty="0"/>
              <a:t>{{</a:t>
            </a:r>
            <a:r>
              <a:rPr lang="en-US" b="1" dirty="0" err="1"/>
              <a:t>contact.f_name</a:t>
            </a:r>
            <a:r>
              <a:rPr lang="en-US" b="1" dirty="0"/>
              <a:t>}} {{</a:t>
            </a:r>
            <a:r>
              <a:rPr lang="en-US" b="1" dirty="0" err="1"/>
              <a:t>contact.l_name</a:t>
            </a:r>
            <a:r>
              <a:rPr lang="en-US" b="1" dirty="0"/>
              <a:t>}} has a mortgage credit inquiry from another lender</a:t>
            </a:r>
            <a:endParaRPr lang="en-US" b="1" dirty="0">
              <a:solidFill>
                <a:srgbClr val="00263A"/>
              </a:solidFill>
              <a:latin typeface="Source Sans Pro" panose="020B0503030403020204" pitchFamily="34" charset="0"/>
            </a:endParaRPr>
          </a:p>
          <a:p>
            <a:r>
              <a:rPr lang="en-US" dirty="0"/>
              <a:t>The contact below has a mortgage credit inquiry pending with another lender. The contact will receive a series of emails automatically. It could be beneficial to discuss your lending options and how it compares to the other organization. </a:t>
            </a:r>
          </a:p>
          <a:p>
            <a:endParaRPr lang="en-US" dirty="0"/>
          </a:p>
          <a:p>
            <a:r>
              <a:rPr lang="en-US" dirty="0"/>
              <a:t>Contact name: {{</a:t>
            </a:r>
            <a:r>
              <a:rPr lang="en-US" dirty="0" err="1"/>
              <a:t>contact.f_name</a:t>
            </a:r>
            <a:r>
              <a:rPr lang="en-US" dirty="0"/>
              <a:t>}} {{</a:t>
            </a:r>
            <a:r>
              <a:rPr lang="en-US" dirty="0" err="1"/>
              <a:t>contact.l_name</a:t>
            </a:r>
            <a:r>
              <a:rPr lang="en-US" dirty="0"/>
              <a:t>}}</a:t>
            </a:r>
          </a:p>
          <a:p>
            <a:r>
              <a:rPr lang="en-US" dirty="0"/>
              <a:t>Contact phone: {{</a:t>
            </a:r>
            <a:r>
              <a:rPr lang="en-US" dirty="0" err="1"/>
              <a:t>contact.phone_cell</a:t>
            </a:r>
            <a:r>
              <a:rPr lang="en-US" dirty="0"/>
              <a:t>}}</a:t>
            </a:r>
          </a:p>
        </p:txBody>
      </p:sp>
      <p:pic>
        <p:nvPicPr>
          <p:cNvPr id="11" name="Picture 10" descr="A blue letter t on a black background&#10;&#10;Description automatically generated">
            <a:extLst>
              <a:ext uri="{FF2B5EF4-FFF2-40B4-BE49-F238E27FC236}">
                <a16:creationId xmlns:a16="http://schemas.microsoft.com/office/drawing/2014/main" id="{DEA33783-8CBD-C5F7-62AC-D5620D9D00B2}"/>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06F92D6D-3F02-5B2C-8A0D-F950F1D1C0FC}"/>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Tree>
    <p:extLst>
      <p:ext uri="{BB962C8B-B14F-4D97-AF65-F5344CB8AC3E}">
        <p14:creationId xmlns:p14="http://schemas.microsoft.com/office/powerpoint/2010/main" val="107644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a:xfrm>
            <a:off x="1116432" y="1563843"/>
            <a:ext cx="9959137" cy="443861"/>
          </a:xfrm>
        </p:spPr>
        <p:txBody>
          <a:bodyPr/>
          <a:lstStyle/>
          <a:p>
            <a:r>
              <a:rPr lang="en-US" dirty="0"/>
              <a:t>Communication types: Email, SMS, and User Notifications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116431" y="2350898"/>
            <a:ext cx="9959138" cy="3697356"/>
          </a:xfrm>
        </p:spPr>
        <p:txBody>
          <a:bodyPr/>
          <a:lstStyle/>
          <a:p>
            <a:pPr>
              <a:lnSpc>
                <a:spcPct val="100000"/>
              </a:lnSpc>
              <a:spcBef>
                <a:spcPts val="0"/>
              </a:spcBef>
            </a:pPr>
            <a:r>
              <a:rPr lang="en-US" sz="2400" kern="100" dirty="0">
                <a:solidFill>
                  <a:srgbClr val="002060"/>
                </a:solidFill>
                <a:ea typeface="Calibri" panose="020F0502020204030204" pitchFamily="34" charset="0"/>
                <a:cs typeface="Times New Roman" panose="02020603050405020304" pitchFamily="18" charset="0"/>
              </a:rPr>
              <a:t>Use customer intelligence alerts to identify contacts who’ve recently had a credit inquiry from another lender. Whether they are shopping rates or looking to refinance, this journey reminds the contact that your loan officers are there to support their needs. Four emails and two SMS messages are sent to the contact over eight days. </a:t>
            </a:r>
          </a:p>
          <a:p>
            <a:pPr>
              <a:lnSpc>
                <a:spcPct val="100000"/>
              </a:lnSpc>
              <a:spcBef>
                <a:spcPts val="0"/>
              </a:spcBef>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endParaRPr lang="en-US" i="1"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i="1" kern="100" dirty="0">
                <a:solidFill>
                  <a:srgbClr val="002060"/>
                </a:solidFill>
                <a:cs typeface="Times New Roman" panose="02020603050405020304" pitchFamily="18" charset="0"/>
              </a:rPr>
              <a:t>*All communications should be reviewed prior to initiating the journey.</a:t>
            </a:r>
          </a:p>
          <a:p>
            <a:pPr>
              <a:lnSpc>
                <a:spcPct val="100000"/>
              </a:lnSpc>
              <a:spcBef>
                <a:spcPts val="0"/>
              </a:spcBef>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pPr>
            <a:endParaRPr lang="en-US"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CF2578B7-A0D3-C354-E31D-B896EDE0FC27}"/>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7781925" y="842644"/>
            <a:ext cx="3867150" cy="533418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000" b="0" i="0" kern="100" dirty="0">
                <a:solidFill>
                  <a:srgbClr val="002060"/>
                </a:solidFill>
                <a:effectLst/>
                <a:latin typeface="+mn-lt"/>
                <a:ea typeface="+mn-ea"/>
                <a:cs typeface="Times New Roman" panose="02020603050405020304" pitchFamily="18" charset="0"/>
              </a:rPr>
              <a:t>Journey Notes:</a:t>
            </a:r>
          </a:p>
          <a:p>
            <a:pPr marL="274320" indent="-274320" defTabSz="868680">
              <a:lnSpc>
                <a:spcPct val="100000"/>
              </a:lnSpc>
              <a:spcBef>
                <a:spcPts val="0"/>
              </a:spcBef>
              <a:buFont typeface="Wingdings" pitchFamily="2" charset="2"/>
              <a:buChar char="Ø"/>
            </a:pPr>
            <a:r>
              <a:rPr lang="en-US" sz="1600" b="0" i="0" kern="100" dirty="0">
                <a:solidFill>
                  <a:srgbClr val="002060"/>
                </a:solidFill>
                <a:effectLst/>
                <a:latin typeface="+mn-lt"/>
                <a:ea typeface="+mn-ea"/>
                <a:cs typeface="Times New Roman" panose="02020603050405020304" pitchFamily="18" charset="0"/>
              </a:rPr>
              <a:t>Keep emails that work for your organization, edit to meet your organization’s tone, swap with custom, or add these emails to your existing campaigns.</a:t>
            </a:r>
          </a:p>
          <a:p>
            <a:pPr marL="274320" indent="-274320" defTabSz="868680">
              <a:lnSpc>
                <a:spcPct val="100000"/>
              </a:lnSpc>
              <a:spcBef>
                <a:spcPts val="0"/>
              </a:spcBef>
              <a:buFont typeface="Wingdings" pitchFamily="2" charset="2"/>
              <a:buChar char="Ø"/>
            </a:pPr>
            <a:r>
              <a:rPr lang="en-US" sz="1600" b="0" i="0" kern="100" dirty="0">
                <a:solidFill>
                  <a:srgbClr val="002060"/>
                </a:solidFill>
                <a:effectLst/>
                <a:latin typeface="+mn-lt"/>
                <a:ea typeface="+mn-ea"/>
                <a:cs typeface="Times New Roman" panose="02020603050405020304" pitchFamily="18" charset="0"/>
              </a:rPr>
              <a:t>Configure trigger and condition components with organization specific inline conditions, contact groups, and Focused View outcomes.</a:t>
            </a:r>
          </a:p>
          <a:p>
            <a:pPr marL="274320" indent="-274320" defTabSz="868680">
              <a:lnSpc>
                <a:spcPct val="100000"/>
              </a:lnSpc>
              <a:spcBef>
                <a:spcPts val="0"/>
              </a:spcBef>
              <a:buFont typeface="Wingdings" pitchFamily="2" charset="2"/>
              <a:buChar char="Ø"/>
            </a:pPr>
            <a:endParaRPr lang="en-US" sz="1600" kern="100" dirty="0">
              <a:solidFill>
                <a:srgbClr val="002060"/>
              </a:solidFill>
              <a:cs typeface="Times New Roman" panose="02020603050405020304" pitchFamily="18" charset="0"/>
            </a:endParaRPr>
          </a:p>
          <a:p>
            <a:pPr>
              <a:lnSpc>
                <a:spcPct val="100000"/>
              </a:lnSpc>
            </a:pPr>
            <a:endParaRPr lang="en-US" sz="2000" dirty="0">
              <a:solidFill>
                <a:srgbClr val="002060"/>
              </a:solidFill>
            </a:endParaRPr>
          </a:p>
          <a:p>
            <a:pPr defTabSz="868680">
              <a:spcBef>
                <a:spcPts val="0"/>
              </a:spcBef>
            </a:pPr>
            <a:endParaRPr lang="en-US" sz="2000" b="0" i="0" kern="100" dirty="0">
              <a:solidFill>
                <a:srgbClr val="002060"/>
              </a:solidFill>
              <a:effectLst/>
              <a:latin typeface="+mn-lt"/>
              <a:ea typeface="+mn-ea"/>
              <a:cs typeface="Times New Roman" panose="02020603050405020304" pitchFamily="18" charset="0"/>
            </a:endParaRPr>
          </a:p>
          <a:p>
            <a:endParaRPr lang="en-US" sz="1600"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36E99EE9-9C24-C7FA-54B0-0EC71689719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pic>
        <p:nvPicPr>
          <p:cNvPr id="8" name="Picture 7">
            <a:extLst>
              <a:ext uri="{FF2B5EF4-FFF2-40B4-BE49-F238E27FC236}">
                <a16:creationId xmlns:a16="http://schemas.microsoft.com/office/drawing/2014/main" id="{C03201CE-85C8-8363-055D-8E68F54C93C1}"/>
              </a:ext>
            </a:extLst>
          </p:cNvPr>
          <p:cNvPicPr>
            <a:picLocks noChangeAspect="1"/>
          </p:cNvPicPr>
          <p:nvPr/>
        </p:nvPicPr>
        <p:blipFill>
          <a:blip r:embed="rId4"/>
          <a:srcRect/>
          <a:stretch/>
        </p:blipFill>
        <p:spPr>
          <a:xfrm>
            <a:off x="542925" y="842644"/>
            <a:ext cx="6996408" cy="3898634"/>
          </a:xfrm>
          <a:prstGeom prst="rect">
            <a:avLst/>
          </a:prstGeom>
        </p:spPr>
      </p:pic>
    </p:spTree>
    <p:extLst>
      <p:ext uri="{BB962C8B-B14F-4D97-AF65-F5344CB8AC3E}">
        <p14:creationId xmlns:p14="http://schemas.microsoft.com/office/powerpoint/2010/main" val="400009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170E6-35B5-86B7-DB2D-E82D375CDE8A}"/>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14254E9F-DBEE-9A79-4A49-9383D8A50A4C}"/>
              </a:ext>
            </a:extLst>
          </p:cNvPr>
          <p:cNvSpPr txBox="1">
            <a:spLocks/>
          </p:cNvSpPr>
          <p:nvPr/>
        </p:nvSpPr>
        <p:spPr>
          <a:xfrm>
            <a:off x="445427" y="5297557"/>
            <a:ext cx="10879798" cy="1432112"/>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b="0" i="0" kern="100" dirty="0">
                <a:solidFill>
                  <a:srgbClr val="002060"/>
                </a:solidFill>
                <a:effectLst/>
                <a:latin typeface="+mn-lt"/>
                <a:ea typeface="+mn-ea"/>
                <a:cs typeface="Times New Roman" panose="02020603050405020304" pitchFamily="18" charset="0"/>
              </a:rPr>
              <a:t>Journey Notes:</a:t>
            </a:r>
          </a:p>
          <a:p>
            <a:pPr marL="274320" marR="0" lvl="0" indent="-274320" algn="l" defTabSz="868680" rtl="0" eaLnBrk="1" fontAlgn="auto" latinLnBrk="0" hangingPunct="1">
              <a:lnSpc>
                <a:spcPct val="100000"/>
              </a:lnSpc>
              <a:spcBef>
                <a:spcPts val="0"/>
              </a:spcBef>
              <a:spcAft>
                <a:spcPts val="0"/>
              </a:spcAft>
              <a:buClrTx/>
              <a:buSzTx/>
              <a:buFont typeface="Wingdings" pitchFamily="2" charset="2"/>
              <a:buChar char="Ø"/>
              <a:tabLst/>
              <a:defRPr/>
            </a:pPr>
            <a:r>
              <a:rPr kumimoji="0" lang="en-US" sz="1600" b="0" i="0" u="none" strike="noStrike" kern="100" cap="none" spc="0" normalizeH="0" baseline="0" noProof="0" dirty="0">
                <a:ln>
                  <a:noFill/>
                </a:ln>
                <a:solidFill>
                  <a:srgbClr val="002060"/>
                </a:solidFill>
                <a:effectLst/>
                <a:uLnTx/>
                <a:uFillTx/>
                <a:latin typeface="Barlow"/>
                <a:ea typeface="+mn-ea"/>
                <a:cs typeface="Times New Roman" panose="02020603050405020304" pitchFamily="18" charset="0"/>
              </a:rPr>
              <a:t>Keep emails that work for your organization, edit to meet your organization’s tone, swap with custom, or add these emails to your existing campaigns.</a:t>
            </a:r>
          </a:p>
          <a:p>
            <a:pPr marL="274320" marR="0" lvl="0" indent="-274320" algn="l" defTabSz="868680" rtl="0" eaLnBrk="1" fontAlgn="auto" latinLnBrk="0" hangingPunct="1">
              <a:lnSpc>
                <a:spcPct val="100000"/>
              </a:lnSpc>
              <a:spcBef>
                <a:spcPts val="0"/>
              </a:spcBef>
              <a:spcAft>
                <a:spcPts val="0"/>
              </a:spcAft>
              <a:buClrTx/>
              <a:buSzTx/>
              <a:buFont typeface="Wingdings" pitchFamily="2" charset="2"/>
              <a:buChar char="Ø"/>
              <a:tabLst/>
              <a:defRPr/>
            </a:pPr>
            <a:r>
              <a:rPr kumimoji="0" lang="en-US" sz="1600" b="0" i="0" u="none" strike="noStrike" kern="100" cap="none" spc="0" normalizeH="0" baseline="0" noProof="0" dirty="0">
                <a:ln>
                  <a:noFill/>
                </a:ln>
                <a:solidFill>
                  <a:srgbClr val="002060"/>
                </a:solidFill>
                <a:effectLst/>
                <a:uLnTx/>
                <a:uFillTx/>
                <a:latin typeface="Barlow"/>
                <a:ea typeface="+mn-ea"/>
                <a:cs typeface="Times New Roman" panose="02020603050405020304" pitchFamily="18" charset="0"/>
              </a:rPr>
              <a:t>Configure trigger and condition components with organization specific inline conditions, contact groups, and Focused View outcomes.</a:t>
            </a:r>
            <a:endParaRPr lang="en-US" dirty="0">
              <a:solidFill>
                <a:srgbClr val="002060"/>
              </a:solidFill>
            </a:endParaRPr>
          </a:p>
          <a:p>
            <a:pPr defTabSz="868680">
              <a:spcBef>
                <a:spcPts val="0"/>
              </a:spcBef>
            </a:pPr>
            <a:endParaRPr lang="en-US" b="0" i="0" kern="100" dirty="0">
              <a:solidFill>
                <a:srgbClr val="002060"/>
              </a:solidFill>
              <a:effectLst/>
              <a:latin typeface="+mn-lt"/>
              <a:ea typeface="+mn-ea"/>
              <a:cs typeface="Times New Roman" panose="02020603050405020304" pitchFamily="18" charset="0"/>
            </a:endParaRPr>
          </a:p>
          <a:p>
            <a:endParaRPr lang="en-US" sz="1400"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BE74169C-3DBC-F431-09DA-E3AC157A0F7C}"/>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1D239DD1-3A55-5588-77BD-727E38B47EF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pic>
        <p:nvPicPr>
          <p:cNvPr id="8" name="Picture 7">
            <a:extLst>
              <a:ext uri="{FF2B5EF4-FFF2-40B4-BE49-F238E27FC236}">
                <a16:creationId xmlns:a16="http://schemas.microsoft.com/office/drawing/2014/main" id="{DACABE4D-D584-65B9-26DD-1E749DB6E82F}"/>
              </a:ext>
            </a:extLst>
          </p:cNvPr>
          <p:cNvPicPr>
            <a:picLocks noChangeAspect="1"/>
          </p:cNvPicPr>
          <p:nvPr/>
        </p:nvPicPr>
        <p:blipFill>
          <a:blip r:embed="rId4"/>
          <a:srcRect/>
          <a:stretch/>
        </p:blipFill>
        <p:spPr>
          <a:xfrm>
            <a:off x="445426" y="808663"/>
            <a:ext cx="8112165" cy="4520372"/>
          </a:xfrm>
          <a:prstGeom prst="rect">
            <a:avLst/>
          </a:prstGeom>
        </p:spPr>
      </p:pic>
    </p:spTree>
    <p:extLst>
      <p:ext uri="{BB962C8B-B14F-4D97-AF65-F5344CB8AC3E}">
        <p14:creationId xmlns:p14="http://schemas.microsoft.com/office/powerpoint/2010/main" val="197047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E7C2F5F1-C8D1-0B94-DDB6-457452A5A0C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
        <p:nvSpPr>
          <p:cNvPr id="6" name="Text Placeholder 3">
            <a:extLst>
              <a:ext uri="{FF2B5EF4-FFF2-40B4-BE49-F238E27FC236}">
                <a16:creationId xmlns:a16="http://schemas.microsoft.com/office/drawing/2014/main" id="{D9AF02D4-FCFB-11DB-9581-0BEA4016B609}"/>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Shopping for home financing? Let's talk.</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3F440334-11F9-2108-4278-9683AF7F7149}"/>
              </a:ext>
            </a:extLst>
          </p:cNvPr>
          <p:cNvSpPr txBox="1"/>
          <p:nvPr/>
        </p:nvSpPr>
        <p:spPr>
          <a:xfrm>
            <a:off x="4438649" y="1314450"/>
            <a:ext cx="7530410" cy="3970318"/>
          </a:xfrm>
          <a:prstGeom prst="rect">
            <a:avLst/>
          </a:prstGeom>
          <a:noFill/>
        </p:spPr>
        <p:txBody>
          <a:bodyPr wrap="square" rtlCol="0">
            <a:spAutoFit/>
          </a:bodyPr>
          <a:lstStyle/>
          <a:p>
            <a:r>
              <a:rPr lang="en-US" dirty="0"/>
              <a:t>Hi, {{</a:t>
            </a:r>
            <a:r>
              <a:rPr lang="en-US" dirty="0" err="1"/>
              <a:t>recipient.f_name</a:t>
            </a:r>
            <a:r>
              <a:rPr lang="en-US" dirty="0"/>
              <a:t>}},</a:t>
            </a:r>
          </a:p>
          <a:p>
            <a:endParaRPr lang="en-US" dirty="0"/>
          </a:p>
          <a:p>
            <a:r>
              <a:rPr lang="en-US" dirty="0"/>
              <a:t>Are you considering buying or refinancing soon?  If you are, I have some good news for you. </a:t>
            </a:r>
          </a:p>
          <a:p>
            <a:endParaRPr lang="en-US" dirty="0"/>
          </a:p>
          <a:p>
            <a:r>
              <a:rPr lang="en-US" dirty="0"/>
              <a:t>I can provide you with a competitively-priced home loan that fits in well with your current budget and future plans. If you're still window-shopping, I can answer any questions you have so you can make informed decisions.  </a:t>
            </a:r>
          </a:p>
          <a:p>
            <a:endParaRPr lang="en-US" dirty="0"/>
          </a:p>
          <a:p>
            <a:r>
              <a:rPr lang="en-US" dirty="0"/>
              <a:t>Call me at {{</a:t>
            </a:r>
            <a:r>
              <a:rPr lang="en-US" dirty="0" err="1"/>
              <a:t>sender.phone_cell</a:t>
            </a:r>
            <a:r>
              <a:rPr lang="en-US" dirty="0"/>
              <a:t>}} or hit Reply to this email so we can set up a convenient time to chat.</a:t>
            </a:r>
          </a:p>
          <a:p>
            <a:endParaRPr lang="en-US" dirty="0"/>
          </a:p>
          <a:p>
            <a:r>
              <a:rPr lang="en-US" dirty="0"/>
              <a:t>Sincerely, </a:t>
            </a:r>
          </a:p>
          <a:p>
            <a:r>
              <a:rPr lang="en-US" dirty="0"/>
              <a:t>{{</a:t>
            </a:r>
            <a:r>
              <a:rPr lang="en-US" dirty="0" err="1"/>
              <a:t>sender.f_name</a:t>
            </a:r>
            <a:r>
              <a:rPr lang="en-US" dirty="0"/>
              <a:t>}}</a:t>
            </a:r>
          </a:p>
        </p:txBody>
      </p:sp>
      <p:pic>
        <p:nvPicPr>
          <p:cNvPr id="4" name="Picture 3">
            <a:extLst>
              <a:ext uri="{FF2B5EF4-FFF2-40B4-BE49-F238E27FC236}">
                <a16:creationId xmlns:a16="http://schemas.microsoft.com/office/drawing/2014/main" id="{85327BE9-7AB4-16D0-F102-619A7E50BFDE}"/>
              </a:ext>
            </a:extLst>
          </p:cNvPr>
          <p:cNvPicPr>
            <a:picLocks noChangeAspect="1"/>
          </p:cNvPicPr>
          <p:nvPr/>
        </p:nvPicPr>
        <p:blipFill>
          <a:blip r:embed="rId4"/>
          <a:srcRect/>
          <a:stretch/>
        </p:blipFill>
        <p:spPr>
          <a:xfrm>
            <a:off x="789293" y="910764"/>
            <a:ext cx="3016182" cy="4836292"/>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19901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33A35-A773-7675-4C82-FC66CD5D7C68}"/>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0392ABFD-AE1C-C245-23BC-7AF6E7CDDC1F}"/>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7FA0CD79-FCCF-BC8B-93FF-2C8A46E17AEB}"/>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
        <p:nvSpPr>
          <p:cNvPr id="6" name="Text Placeholder 3">
            <a:extLst>
              <a:ext uri="{FF2B5EF4-FFF2-40B4-BE49-F238E27FC236}">
                <a16:creationId xmlns:a16="http://schemas.microsoft.com/office/drawing/2014/main" id="{59ECB14C-CCA6-9A8D-085B-A9AD1D4A2368}"/>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Home financing should be personal.</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BDA90BBD-521B-E11A-983A-EB695C49F6C0}"/>
              </a:ext>
            </a:extLst>
          </p:cNvPr>
          <p:cNvSpPr txBox="1"/>
          <p:nvPr/>
        </p:nvSpPr>
        <p:spPr>
          <a:xfrm>
            <a:off x="4438649" y="1314450"/>
            <a:ext cx="7530410" cy="4247317"/>
          </a:xfrm>
          <a:prstGeom prst="rect">
            <a:avLst/>
          </a:prstGeom>
          <a:noFill/>
        </p:spPr>
        <p:txBody>
          <a:bodyPr wrap="square" rtlCol="0">
            <a:spAutoFit/>
          </a:bodyPr>
          <a:lstStyle/>
          <a:p>
            <a:r>
              <a:rPr lang="en-US" dirty="0"/>
              <a:t>Hello {{</a:t>
            </a:r>
            <a:r>
              <a:rPr lang="en-US" dirty="0" err="1"/>
              <a:t>recipient.f_name</a:t>
            </a:r>
            <a:r>
              <a:rPr lang="en-US" dirty="0"/>
              <a:t>}},</a:t>
            </a:r>
          </a:p>
          <a:p>
            <a:endParaRPr lang="en-US" dirty="0"/>
          </a:p>
          <a:p>
            <a:r>
              <a:rPr lang="en-US" dirty="0"/>
              <a:t>You may already be talking to other lenders about home financing and even received one or two offers. But will they help you accomplish your other financial goals? </a:t>
            </a:r>
          </a:p>
          <a:p>
            <a:endParaRPr lang="en-US" dirty="0"/>
          </a:p>
          <a:p>
            <a:r>
              <a:rPr lang="en-US" dirty="0"/>
              <a:t>Whether it's your first home purchase or third refinance, you can rely on me to ask the right questions before preparing some options for you. </a:t>
            </a:r>
          </a:p>
          <a:p>
            <a:endParaRPr lang="en-US" dirty="0"/>
          </a:p>
          <a:p>
            <a:r>
              <a:rPr lang="en-US" dirty="0"/>
              <a:t>Home financing is a big investment, and taking the time to shop around can save you thousands. Call me at {{</a:t>
            </a:r>
            <a:r>
              <a:rPr lang="en-US" dirty="0" err="1"/>
              <a:t>sender.phone_cell</a:t>
            </a:r>
            <a:r>
              <a:rPr lang="en-US" dirty="0"/>
              <a:t>}} and we'll do some serious number crunching.</a:t>
            </a:r>
          </a:p>
          <a:p>
            <a:endParaRPr lang="en-US" dirty="0"/>
          </a:p>
          <a:p>
            <a:r>
              <a:rPr lang="en-US" dirty="0"/>
              <a:t>Sincerely, </a:t>
            </a:r>
          </a:p>
          <a:p>
            <a:r>
              <a:rPr lang="en-US" dirty="0"/>
              <a:t>{{</a:t>
            </a:r>
            <a:r>
              <a:rPr lang="en-US" dirty="0" err="1"/>
              <a:t>sender.f_name</a:t>
            </a:r>
            <a:r>
              <a:rPr lang="en-US" dirty="0"/>
              <a:t>}}</a:t>
            </a:r>
          </a:p>
        </p:txBody>
      </p:sp>
      <p:pic>
        <p:nvPicPr>
          <p:cNvPr id="4" name="Picture 3">
            <a:extLst>
              <a:ext uri="{FF2B5EF4-FFF2-40B4-BE49-F238E27FC236}">
                <a16:creationId xmlns:a16="http://schemas.microsoft.com/office/drawing/2014/main" id="{FEE72B28-7A86-AD1C-F785-9D05C6349122}"/>
              </a:ext>
            </a:extLst>
          </p:cNvPr>
          <p:cNvPicPr>
            <a:picLocks noChangeAspect="1"/>
          </p:cNvPicPr>
          <p:nvPr/>
        </p:nvPicPr>
        <p:blipFill>
          <a:blip r:embed="rId4"/>
          <a:srcRect/>
          <a:stretch/>
        </p:blipFill>
        <p:spPr>
          <a:xfrm>
            <a:off x="789293" y="915320"/>
            <a:ext cx="3016182" cy="4827179"/>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43935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A35A3-BF33-292D-5FAF-9A03EE082FBF}"/>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D8645B46-D55F-A4CE-E82E-12FF52C707E4}"/>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D4DB6B8F-095F-04B1-870E-364B9C89C0AD}"/>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
        <p:nvSpPr>
          <p:cNvPr id="6" name="Text Placeholder 3">
            <a:extLst>
              <a:ext uri="{FF2B5EF4-FFF2-40B4-BE49-F238E27FC236}">
                <a16:creationId xmlns:a16="http://schemas.microsoft.com/office/drawing/2014/main" id="{E767936A-45C0-226C-9039-8560DF346CBB}"/>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Let's compare home financing notes.</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164B2228-845C-4977-548A-D0C0C673B990}"/>
              </a:ext>
            </a:extLst>
          </p:cNvPr>
          <p:cNvSpPr txBox="1"/>
          <p:nvPr/>
        </p:nvSpPr>
        <p:spPr>
          <a:xfrm>
            <a:off x="4438649" y="1314450"/>
            <a:ext cx="7530410" cy="4247317"/>
          </a:xfrm>
          <a:prstGeom prst="rect">
            <a:avLst/>
          </a:prstGeom>
          <a:noFill/>
        </p:spPr>
        <p:txBody>
          <a:bodyPr wrap="square" rtlCol="0">
            <a:spAutoFit/>
          </a:bodyPr>
          <a:lstStyle/>
          <a:p>
            <a:r>
              <a:rPr lang="en-US" dirty="0"/>
              <a:t>Hello {{</a:t>
            </a:r>
            <a:r>
              <a:rPr lang="en-US" dirty="0" err="1"/>
              <a:t>recipient.f_name</a:t>
            </a:r>
            <a:r>
              <a:rPr lang="en-US" dirty="0"/>
              <a:t>}},</a:t>
            </a:r>
          </a:p>
          <a:p>
            <a:endParaRPr lang="en-US" dirty="0"/>
          </a:p>
          <a:p>
            <a:r>
              <a:rPr lang="en-US" dirty="0"/>
              <a:t>Whether you're negotiating a home purchase, refinancing, or just checking the latest rates, you could probably use a second set of eyes. My eyes are available, and they're great at spotting money-saving options. </a:t>
            </a:r>
          </a:p>
          <a:p>
            <a:endParaRPr lang="en-US" dirty="0"/>
          </a:p>
          <a:p>
            <a:r>
              <a:rPr lang="en-US" dirty="0"/>
              <a:t>It doesn't matter if you've already received a Loan Estimate from another source. You still have time to make sure you're getting the best deal possible, simply by sharing the Loan Estimate with me. </a:t>
            </a:r>
          </a:p>
          <a:p>
            <a:endParaRPr lang="en-US" dirty="0"/>
          </a:p>
          <a:p>
            <a:r>
              <a:rPr lang="en-US" dirty="0"/>
              <a:t>Your next step's easy...just call me at {{</a:t>
            </a:r>
            <a:r>
              <a:rPr lang="en-US" dirty="0" err="1"/>
              <a:t>sender.phone_cell</a:t>
            </a:r>
            <a:r>
              <a:rPr lang="en-US" dirty="0"/>
              <a:t>}} for friendly advice, plus answers to any questions you may have.</a:t>
            </a:r>
          </a:p>
          <a:p>
            <a:endParaRPr lang="en-US" dirty="0"/>
          </a:p>
          <a:p>
            <a:r>
              <a:rPr lang="en-US" dirty="0"/>
              <a:t>Sincerely, </a:t>
            </a:r>
          </a:p>
          <a:p>
            <a:r>
              <a:rPr lang="en-US" dirty="0"/>
              <a:t>{{</a:t>
            </a:r>
            <a:r>
              <a:rPr lang="en-US" dirty="0" err="1"/>
              <a:t>sender.f_name</a:t>
            </a:r>
            <a:r>
              <a:rPr lang="en-US" dirty="0"/>
              <a:t>}}</a:t>
            </a:r>
          </a:p>
        </p:txBody>
      </p:sp>
      <p:pic>
        <p:nvPicPr>
          <p:cNvPr id="4" name="Picture 3">
            <a:extLst>
              <a:ext uri="{FF2B5EF4-FFF2-40B4-BE49-F238E27FC236}">
                <a16:creationId xmlns:a16="http://schemas.microsoft.com/office/drawing/2014/main" id="{A12FAFB8-7731-C782-F173-4BA21A2019C0}"/>
              </a:ext>
            </a:extLst>
          </p:cNvPr>
          <p:cNvPicPr>
            <a:picLocks noChangeAspect="1"/>
          </p:cNvPicPr>
          <p:nvPr/>
        </p:nvPicPr>
        <p:blipFill>
          <a:blip r:embed="rId4"/>
          <a:srcRect/>
          <a:stretch/>
        </p:blipFill>
        <p:spPr>
          <a:xfrm>
            <a:off x="815022" y="915320"/>
            <a:ext cx="2964724" cy="4827179"/>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224916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DED38-E19F-4BDD-124A-9C2D93264C01}"/>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9B878802-A20F-255C-2FA3-5C71003BA8E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B1F1D9BB-D63B-229D-1285-B529D0114F9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
        <p:nvSpPr>
          <p:cNvPr id="6" name="Text Placeholder 3">
            <a:extLst>
              <a:ext uri="{FF2B5EF4-FFF2-40B4-BE49-F238E27FC236}">
                <a16:creationId xmlns:a16="http://schemas.microsoft.com/office/drawing/2014/main" id="{C1D888DF-0520-8DAE-0887-37BFF653E273}"/>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Not all home loans are created equal.</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9B72DDBD-2F84-AD5C-E7A3-026C2586184D}"/>
              </a:ext>
            </a:extLst>
          </p:cNvPr>
          <p:cNvSpPr txBox="1"/>
          <p:nvPr/>
        </p:nvSpPr>
        <p:spPr>
          <a:xfrm>
            <a:off x="4438649" y="1314450"/>
            <a:ext cx="7530410" cy="4247317"/>
          </a:xfrm>
          <a:prstGeom prst="rect">
            <a:avLst/>
          </a:prstGeom>
          <a:noFill/>
        </p:spPr>
        <p:txBody>
          <a:bodyPr wrap="square" rtlCol="0">
            <a:spAutoFit/>
          </a:bodyPr>
          <a:lstStyle/>
          <a:p>
            <a:r>
              <a:rPr lang="en-US" dirty="0"/>
              <a:t>Hi {{</a:t>
            </a:r>
            <a:r>
              <a:rPr lang="en-US" dirty="0" err="1"/>
              <a:t>recipient.f_name</a:t>
            </a:r>
            <a:r>
              <a:rPr lang="en-US" dirty="0"/>
              <a:t>}},</a:t>
            </a:r>
          </a:p>
          <a:p>
            <a:endParaRPr lang="en-US" dirty="0"/>
          </a:p>
          <a:p>
            <a:r>
              <a:rPr lang="en-US" dirty="0"/>
              <a:t>Whether you're buying a new home, refinancing, or just doing some window shopping, I'm here and ready to help. </a:t>
            </a:r>
          </a:p>
          <a:p>
            <a:endParaRPr lang="en-US" dirty="0"/>
          </a:p>
          <a:p>
            <a:r>
              <a:rPr lang="en-US" dirty="0"/>
              <a:t>I can introduce you to the latest home financing options so you can decide how to proceed. If you'd like to go a step further, ask for a fast, free loan pre-qualification. </a:t>
            </a:r>
          </a:p>
          <a:p>
            <a:endParaRPr lang="en-US" dirty="0"/>
          </a:p>
          <a:p>
            <a:r>
              <a:rPr lang="en-US" dirty="0"/>
              <a:t>Call me at {{</a:t>
            </a:r>
            <a:r>
              <a:rPr lang="en-US" dirty="0" err="1"/>
              <a:t>sender.phone_cell</a:t>
            </a:r>
            <a:r>
              <a:rPr lang="en-US" dirty="0"/>
              <a:t>}} so we can set up a convenient time to discuss your plans. Some seriously good news may be just a phone call away.  </a:t>
            </a:r>
          </a:p>
          <a:p>
            <a:endParaRPr lang="en-US" dirty="0"/>
          </a:p>
          <a:p>
            <a:r>
              <a:rPr lang="en-US" dirty="0"/>
              <a:t>Sincerely, </a:t>
            </a:r>
          </a:p>
          <a:p>
            <a:r>
              <a:rPr lang="en-US" dirty="0"/>
              <a:t>{{</a:t>
            </a:r>
            <a:r>
              <a:rPr lang="en-US" dirty="0" err="1"/>
              <a:t>sender.f_name</a:t>
            </a:r>
            <a:r>
              <a:rPr lang="en-US" dirty="0"/>
              <a:t>}}</a:t>
            </a:r>
          </a:p>
        </p:txBody>
      </p:sp>
      <p:pic>
        <p:nvPicPr>
          <p:cNvPr id="4" name="Picture 3">
            <a:extLst>
              <a:ext uri="{FF2B5EF4-FFF2-40B4-BE49-F238E27FC236}">
                <a16:creationId xmlns:a16="http://schemas.microsoft.com/office/drawing/2014/main" id="{C9A7C083-D678-632C-3BB4-6E0B93055326}"/>
              </a:ext>
            </a:extLst>
          </p:cNvPr>
          <p:cNvPicPr>
            <a:picLocks noChangeAspect="1"/>
          </p:cNvPicPr>
          <p:nvPr/>
        </p:nvPicPr>
        <p:blipFill>
          <a:blip r:embed="rId4"/>
          <a:srcRect/>
          <a:stretch/>
        </p:blipFill>
        <p:spPr>
          <a:xfrm>
            <a:off x="815022" y="962275"/>
            <a:ext cx="2964724" cy="4733269"/>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54864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25E0F-A858-14CE-15BF-C41571AFEE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16235B-2B01-9ACC-03AA-72ACF23A1F4D}"/>
              </a:ext>
            </a:extLst>
          </p:cNvPr>
          <p:cNvSpPr txBox="1"/>
          <p:nvPr/>
        </p:nvSpPr>
        <p:spPr>
          <a:xfrm>
            <a:off x="727625" y="1152940"/>
            <a:ext cx="10736746" cy="1200329"/>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t>
            </a:r>
            <a:r>
              <a:rPr lang="en-US" b="1" dirty="0"/>
              <a:t>CI: Mortgage Credit Inquiry SMS 1 - Still Shopping</a:t>
            </a:r>
          </a:p>
          <a:p>
            <a:r>
              <a:rPr lang="en-US" dirty="0"/>
              <a:t>Hi, {{</a:t>
            </a:r>
            <a:r>
              <a:rPr lang="en-US" dirty="0" err="1"/>
              <a:t>recipient.f_name</a:t>
            </a:r>
            <a:r>
              <a:rPr lang="en-US" dirty="0"/>
              <a:t>}}! This is {{</a:t>
            </a:r>
            <a:r>
              <a:rPr lang="en-US" dirty="0" err="1"/>
              <a:t>sender.f_name</a:t>
            </a:r>
            <a:r>
              <a:rPr lang="en-US" dirty="0"/>
              <a:t>}} from {{</a:t>
            </a:r>
            <a:r>
              <a:rPr lang="en-US" dirty="0" err="1"/>
              <a:t>sender.company</a:t>
            </a:r>
            <a:r>
              <a:rPr lang="en-US" dirty="0"/>
              <a:t>}}. If you're thinking of buying or refinancing a home, call me at {{</a:t>
            </a:r>
            <a:r>
              <a:rPr lang="en-US" dirty="0" err="1"/>
              <a:t>sender.phone_cell</a:t>
            </a:r>
            <a:r>
              <a:rPr lang="en-US" dirty="0"/>
              <a:t>}}. I'll provide you with some competitively priced options so you can choose the financing that's right for you.</a:t>
            </a:r>
            <a:endParaRPr lang="en-US" dirty="0">
              <a:solidFill>
                <a:srgbClr val="00263A"/>
              </a:solidFill>
            </a:endParaRPr>
          </a:p>
        </p:txBody>
      </p:sp>
      <p:pic>
        <p:nvPicPr>
          <p:cNvPr id="11" name="Picture 10" descr="A blue letter t on a black background&#10;&#10;Description automatically generated">
            <a:extLst>
              <a:ext uri="{FF2B5EF4-FFF2-40B4-BE49-F238E27FC236}">
                <a16:creationId xmlns:a16="http://schemas.microsoft.com/office/drawing/2014/main" id="{388659B0-461B-56F9-BE0F-762B32BBD71C}"/>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D0D9842D-37C2-AA94-2BB2-BDD95434AD4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
        <p:nvSpPr>
          <p:cNvPr id="2" name="TextBox 1">
            <a:extLst>
              <a:ext uri="{FF2B5EF4-FFF2-40B4-BE49-F238E27FC236}">
                <a16:creationId xmlns:a16="http://schemas.microsoft.com/office/drawing/2014/main" id="{E84A0514-DE3D-1560-C458-EBAED1BFE56E}"/>
              </a:ext>
            </a:extLst>
          </p:cNvPr>
          <p:cNvSpPr txBox="1"/>
          <p:nvPr/>
        </p:nvSpPr>
        <p:spPr>
          <a:xfrm>
            <a:off x="727625" y="2716697"/>
            <a:ext cx="10736746" cy="1200329"/>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t>
            </a:r>
            <a:r>
              <a:rPr lang="en-US" b="1" dirty="0"/>
              <a:t>CI: Mortgage Credit Inquiry SMS 2 - Financing Wants</a:t>
            </a:r>
          </a:p>
          <a:p>
            <a:r>
              <a:rPr lang="en-US" dirty="0"/>
              <a:t>{{</a:t>
            </a:r>
            <a:r>
              <a:rPr lang="en-US" dirty="0" err="1"/>
              <a:t>recipient.f_name</a:t>
            </a:r>
            <a:r>
              <a:rPr lang="en-US" dirty="0"/>
              <a:t>}}, got a minute to tell me what you want from your home's financing? This is {{</a:t>
            </a:r>
            <a:r>
              <a:rPr lang="en-US" dirty="0" err="1"/>
              <a:t>sender.f_name</a:t>
            </a:r>
            <a:r>
              <a:rPr lang="en-US" dirty="0"/>
              <a:t>}} with {{</a:t>
            </a:r>
            <a:r>
              <a:rPr lang="en-US" dirty="0" err="1"/>
              <a:t>sender.company</a:t>
            </a:r>
            <a:r>
              <a:rPr lang="en-US" dirty="0"/>
              <a:t>}}, and I’d like to make sure you get the best deal. Call me at {{</a:t>
            </a:r>
            <a:r>
              <a:rPr lang="en-US" dirty="0" err="1"/>
              <a:t>sender.phone_cell</a:t>
            </a:r>
            <a:r>
              <a:rPr lang="en-US" dirty="0"/>
              <a:t>}} to learn more.</a:t>
            </a:r>
            <a:endParaRPr lang="en-US" dirty="0">
              <a:solidFill>
                <a:srgbClr val="00263A"/>
              </a:solidFill>
            </a:endParaRPr>
          </a:p>
        </p:txBody>
      </p:sp>
    </p:spTree>
    <p:extLst>
      <p:ext uri="{BB962C8B-B14F-4D97-AF65-F5344CB8AC3E}">
        <p14:creationId xmlns:p14="http://schemas.microsoft.com/office/powerpoint/2010/main" val="3263645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f627139a45c00de73b807ee419fe55c3">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f36a3e27314cab4147366f5647d00add"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Aubrey Olsen</DisplayName>
        <AccountId>120</AccountId>
        <AccountType/>
      </UserInfo>
      <UserInfo>
        <DisplayName>Michael Young II</DisplayName>
        <AccountId>1006</AccountId>
        <AccountType/>
      </UserInfo>
      <UserInfo>
        <DisplayName>Jessa Kajencki</DisplayName>
        <AccountId>121</AccountId>
        <AccountType/>
      </UserInfo>
      <UserInfo>
        <DisplayName>Bobbi Jo Dallas Card</DisplayName>
        <AccountId>537</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30465A-E512-4EB1-B204-406CDE67E382}"/>
</file>

<file path=customXml/itemProps2.xml><?xml version="1.0" encoding="utf-8"?>
<ds:datastoreItem xmlns:ds="http://schemas.openxmlformats.org/officeDocument/2006/customXml" ds:itemID="{89800FD4-94BC-49A2-82A0-99D176C54A60}">
  <ds:schemaRefs>
    <ds:schemaRef ds:uri="http://purl.org/dc/terms/"/>
    <ds:schemaRef ds:uri="http://schemas.openxmlformats.org/package/2006/metadata/core-properties"/>
    <ds:schemaRef ds:uri="http://schemas.microsoft.com/office/2006/documentManagement/types"/>
    <ds:schemaRef ds:uri="46207963-4797-4a7a-8025-35798118c8bb"/>
    <ds:schemaRef ds:uri="http://purl.org/dc/elements/1.1/"/>
    <ds:schemaRef ds:uri="http://schemas.microsoft.com/office/2006/metadata/properties"/>
    <ds:schemaRef ds:uri="http://schemas.microsoft.com/office/infopath/2007/PartnerControls"/>
    <ds:schemaRef ds:uri="6ff04132-d76e-4838-a243-81579268c2b1"/>
    <ds:schemaRef ds:uri="http://www.w3.org/XML/1998/namespace"/>
    <ds:schemaRef ds:uri="http://purl.org/dc/dcmitype/"/>
    <ds:schemaRef ds:uri="9d6ea532-a128-4102-90d6-037480f28622"/>
    <ds:schemaRef ds:uri="a0d940e6-08f7-4f55-ab22-1c60154efa17"/>
  </ds:schemaRefs>
</ds:datastoreItem>
</file>

<file path=customXml/itemProps3.xml><?xml version="1.0" encoding="utf-8"?>
<ds:datastoreItem xmlns:ds="http://schemas.openxmlformats.org/officeDocument/2006/customXml" ds:itemID="{FDF1F3CE-3298-4692-8D67-FA16F456C0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39458</TotalTime>
  <Words>1092</Words>
  <Application>Microsoft Office PowerPoint</Application>
  <PresentationFormat>Widescreen</PresentationFormat>
  <Paragraphs>96</Paragraphs>
  <Slides>10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Wingdings</vt:lpstr>
      <vt:lpstr>Objektiv Mk2</vt:lpstr>
      <vt:lpstr>Calibri</vt:lpstr>
      <vt:lpstr>Arial</vt:lpstr>
      <vt:lpstr>Objektiv Mk2 SemiBold</vt:lpstr>
      <vt:lpstr>Source Sans Pro</vt:lpstr>
      <vt:lpstr>Barlow Medium</vt:lpstr>
      <vt:lpstr>Barlow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Payton Gabriel</dc:creator>
  <cp:lastModifiedBy>Aubrey Olsen</cp:lastModifiedBy>
  <cp:revision>52</cp:revision>
  <dcterms:created xsi:type="dcterms:W3CDTF">2021-06-10T15:34:01Z</dcterms:created>
  <dcterms:modified xsi:type="dcterms:W3CDTF">2026-04-29T14:59:57Z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{"FileActivityType":"9","FileActivityTimeStamp":"2025-02-14T17:42:56.640Z","FileActivityUsersOnPage":[{"DisplayName":"Chad Spencer","Id":"chad.spencer@totalexpert.com"},{"DisplayName":"Michael Young II","Id":"michael.young@totalexpert.com"}],"FileActivityNavigationId":null}</vt:lpwstr>
  </property>
  <property fmtid="{D5CDD505-2E9C-101B-9397-08002B2CF9AE}" pid="8" name="TriggerFlowInfo">
    <vt:lpwstr/>
  </property>
</Properties>
</file>