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9"/>
  </p:notesMasterIdLst>
  <p:sldIdLst>
    <p:sldId id="2076137455" r:id="rId5"/>
    <p:sldId id="2076137458" r:id="rId6"/>
    <p:sldId id="2076137469" r:id="rId7"/>
    <p:sldId id="2076137468" r:id="rId8"/>
    <p:sldId id="2076137473" r:id="rId9"/>
    <p:sldId id="2076137474" r:id="rId10"/>
    <p:sldId id="2076137475" r:id="rId11"/>
    <p:sldId id="2076137476" r:id="rId12"/>
    <p:sldId id="2076137477" r:id="rId13"/>
    <p:sldId id="2076137478" r:id="rId14"/>
    <p:sldId id="2076137479" r:id="rId15"/>
    <p:sldId id="2076137480" r:id="rId16"/>
    <p:sldId id="2076137471" r:id="rId17"/>
    <p:sldId id="2076137472" r:id="rId18"/>
  </p:sldIdLst>
  <p:sldSz cx="12192000" cy="6858000"/>
  <p:notesSz cx="6858000" cy="9144000"/>
  <p:embeddedFontLst>
    <p:embeddedFont>
      <p:font typeface="Barlow" panose="00000500000000000000" pitchFamily="2" charset="0"/>
      <p:regular r:id="rId20"/>
      <p:bold r:id="rId21"/>
      <p:italic r:id="rId22"/>
      <p:boldItalic r:id="rId23"/>
    </p:embeddedFont>
    <p:embeddedFont>
      <p:font typeface="Barlow Medium" panose="00000600000000000000" pitchFamily="2" charset="0"/>
      <p:regular r:id="rId24"/>
      <p:italic r:id="rId25"/>
    </p:embeddedFont>
    <p:embeddedFont>
      <p:font typeface="Objektiv Mk2" panose="020B0702020204020203" pitchFamily="34" charset="0"/>
      <p:regular r:id="rId26"/>
      <p:bold r:id="rId27"/>
      <p:italic r:id="rId28"/>
      <p:boldItalic r:id="rId29"/>
    </p:embeddedFont>
    <p:embeddedFont>
      <p:font typeface="Objektiv Mk2 SemiBold" panose="020B0602020204020203" pitchFamily="34" charset="0"/>
      <p:regular r:id="rId30"/>
      <p:bold r:id="rId31"/>
    </p:embeddedFont>
    <p:embeddedFont>
      <p:font typeface="Source Sans Pro" panose="020B050303040302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00A677"/>
    <a:srgbClr val="0072CE"/>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E568FC-497D-4BCF-ADDB-3E94F042462E}" v="1" dt="2026-04-29T15:08:11.5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00" autoAdjust="0"/>
    <p:restoredTop sz="86583"/>
  </p:normalViewPr>
  <p:slideViewPr>
    <p:cSldViewPr snapToGrid="0">
      <p:cViewPr varScale="1">
        <p:scale>
          <a:sx n="64" d="100"/>
          <a:sy n="64" d="100"/>
        </p:scale>
        <p:origin x="968" y="44"/>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FAD87B61-D275-4C4D-B910-430706BF1181}"/>
    <pc:docChg chg="undo custSel addSld delSld modSld">
      <pc:chgData name="Aubrey Olsen" userId="408c3e31-be18-4626-a9af-ec1f5bfcad06" providerId="ADAL" clId="{FAD87B61-D275-4C4D-B910-430706BF1181}" dt="2026-04-29T15:10:21.256" v="29" actId="6549"/>
      <pc:docMkLst>
        <pc:docMk/>
      </pc:docMkLst>
      <pc:sldChg chg="modSp mod">
        <pc:chgData name="Aubrey Olsen" userId="408c3e31-be18-4626-a9af-ec1f5bfcad06" providerId="ADAL" clId="{FAD87B61-D275-4C4D-B910-430706BF1181}" dt="2026-04-29T15:07:48.506" v="9" actId="20577"/>
        <pc:sldMkLst>
          <pc:docMk/>
          <pc:sldMk cId="2502691790" sldId="2076137455"/>
        </pc:sldMkLst>
        <pc:spChg chg="mod">
          <ac:chgData name="Aubrey Olsen" userId="408c3e31-be18-4626-a9af-ec1f5bfcad06" providerId="ADAL" clId="{FAD87B61-D275-4C4D-B910-430706BF1181}" dt="2026-04-29T15:07:48.506" v="9" actId="20577"/>
          <ac:spMkLst>
            <pc:docMk/>
            <pc:sldMk cId="2502691790" sldId="2076137455"/>
            <ac:spMk id="3" creationId="{D1D0C212-2C65-3120-0FAF-E4A28B00A75E}"/>
          </ac:spMkLst>
        </pc:spChg>
      </pc:sldChg>
      <pc:sldChg chg="modSp mod">
        <pc:chgData name="Aubrey Olsen" userId="408c3e31-be18-4626-a9af-ec1f5bfcad06" providerId="ADAL" clId="{FAD87B61-D275-4C4D-B910-430706BF1181}" dt="2026-04-29T15:10:21.256" v="29" actId="6549"/>
        <pc:sldMkLst>
          <pc:docMk/>
          <pc:sldMk cId="2829215149" sldId="2076137458"/>
        </pc:sldMkLst>
        <pc:spChg chg="mod">
          <ac:chgData name="Aubrey Olsen" userId="408c3e31-be18-4626-a9af-ec1f5bfcad06" providerId="ADAL" clId="{FAD87B61-D275-4C4D-B910-430706BF1181}" dt="2026-04-29T15:10:21.256" v="29" actId="6549"/>
          <ac:spMkLst>
            <pc:docMk/>
            <pc:sldMk cId="2829215149" sldId="2076137458"/>
            <ac:spMk id="3" creationId="{BA45EAB8-259F-9486-7E88-3E5064554E05}"/>
          </ac:spMkLst>
        </pc:spChg>
        <pc:spChg chg="mod">
          <ac:chgData name="Aubrey Olsen" userId="408c3e31-be18-4626-a9af-ec1f5bfcad06" providerId="ADAL" clId="{FAD87B61-D275-4C4D-B910-430706BF1181}" dt="2026-04-29T15:07:55.380" v="10" actId="20577"/>
          <ac:spMkLst>
            <pc:docMk/>
            <pc:sldMk cId="2829215149" sldId="2076137458"/>
            <ac:spMk id="4" creationId="{79C2D384-CBE4-5336-E128-D8E3A28CB40F}"/>
          </ac:spMkLst>
        </pc:spChg>
      </pc:sldChg>
      <pc:sldChg chg="del">
        <pc:chgData name="Aubrey Olsen" userId="408c3e31-be18-4626-a9af-ec1f5bfcad06" providerId="ADAL" clId="{FAD87B61-D275-4C4D-B910-430706BF1181}" dt="2026-04-29T15:10:14.139" v="26" actId="47"/>
        <pc:sldMkLst>
          <pc:docMk/>
          <pc:sldMk cId="4160585877" sldId="2076137466"/>
        </pc:sldMkLst>
      </pc:sldChg>
      <pc:sldChg chg="modSp add del mod">
        <pc:chgData name="Aubrey Olsen" userId="408c3e31-be18-4626-a9af-ec1f5bfcad06" providerId="ADAL" clId="{FAD87B61-D275-4C4D-B910-430706BF1181}" dt="2026-04-29T15:09:27.835" v="22" actId="47"/>
        <pc:sldMkLst>
          <pc:docMk/>
          <pc:sldMk cId="4000095849" sldId="2076137467"/>
        </pc:sldMkLst>
        <pc:picChg chg="mod">
          <ac:chgData name="Aubrey Olsen" userId="408c3e31-be18-4626-a9af-ec1f5bfcad06" providerId="ADAL" clId="{FAD87B61-D275-4C4D-B910-430706BF1181}" dt="2026-04-29T15:09:15.074" v="18" actId="14826"/>
          <ac:picMkLst>
            <pc:docMk/>
            <pc:sldMk cId="4000095849" sldId="2076137467"/>
            <ac:picMk id="8" creationId="{C03201CE-85C8-8363-055D-8E68F54C93C1}"/>
          </ac:picMkLst>
        </pc:picChg>
      </pc:sldChg>
      <pc:sldChg chg="modSp add del mod">
        <pc:chgData name="Aubrey Olsen" userId="408c3e31-be18-4626-a9af-ec1f5bfcad06" providerId="ADAL" clId="{FAD87B61-D275-4C4D-B910-430706BF1181}" dt="2026-04-29T15:09:43.312" v="25" actId="1440"/>
        <pc:sldMkLst>
          <pc:docMk/>
          <pc:sldMk cId="1970470787" sldId="2076137469"/>
        </pc:sldMkLst>
        <pc:spChg chg="mod">
          <ac:chgData name="Aubrey Olsen" userId="408c3e31-be18-4626-a9af-ec1f5bfcad06" providerId="ADAL" clId="{FAD87B61-D275-4C4D-B910-430706BF1181}" dt="2026-04-29T15:09:31.903" v="23" actId="14100"/>
          <ac:spMkLst>
            <pc:docMk/>
            <pc:sldMk cId="1970470787" sldId="2076137469"/>
            <ac:spMk id="3" creationId="{14254E9F-DBEE-9A79-4A49-9383D8A50A4C}"/>
          </ac:spMkLst>
        </pc:spChg>
        <pc:picChg chg="mod">
          <ac:chgData name="Aubrey Olsen" userId="408c3e31-be18-4626-a9af-ec1f5bfcad06" providerId="ADAL" clId="{FAD87B61-D275-4C4D-B910-430706BF1181}" dt="2026-04-29T15:09:43.312" v="25" actId="1440"/>
          <ac:picMkLst>
            <pc:docMk/>
            <pc:sldMk cId="1970470787" sldId="2076137469"/>
            <ac:picMk id="8" creationId="{DACABE4D-D584-65B9-26DD-1E749DB6E82F}"/>
          </ac:picMkLst>
        </pc:picChg>
      </pc:sldChg>
      <pc:sldChg chg="del">
        <pc:chgData name="Aubrey Olsen" userId="408c3e31-be18-4626-a9af-ec1f5bfcad06" providerId="ADAL" clId="{FAD87B61-D275-4C4D-B910-430706BF1181}" dt="2026-04-29T15:10:15.480" v="27" actId="47"/>
        <pc:sldMkLst>
          <pc:docMk/>
          <pc:sldMk cId="1346351782" sldId="2076137470"/>
        </pc:sldMkLst>
      </pc:sldChg>
      <pc:sldChg chg="add del">
        <pc:chgData name="Aubrey Olsen" userId="408c3e31-be18-4626-a9af-ec1f5bfcad06" providerId="ADAL" clId="{FAD87B61-D275-4C4D-B910-430706BF1181}" dt="2026-04-29T15:08:04.840" v="12" actId="2890"/>
        <pc:sldMkLst>
          <pc:docMk/>
          <pc:sldMk cId="2913626919" sldId="2076137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4/29/2026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ECBDE-1EBB-0337-A057-B4397F041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F0DE0-98D6-B7EB-8D21-02D68B8A0C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316174-EC6C-2347-D475-8D542B453CDB}"/>
              </a:ext>
            </a:extLst>
          </p:cNvPr>
          <p:cNvSpPr>
            <a:spLocks noGrp="1"/>
          </p:cNvSpPr>
          <p:nvPr>
            <p:ph type="body" idx="1"/>
          </p:nvPr>
        </p:nvSpPr>
        <p:spPr/>
        <p:txBody>
          <a:bodyPr/>
          <a:lstStyle/>
          <a:p>
            <a:r>
              <a:rPr lang="en-US" dirty="0"/>
              <a:t>This page should be used for EMAILS (duplicate as needed)</a:t>
            </a:r>
          </a:p>
        </p:txBody>
      </p:sp>
      <p:sp>
        <p:nvSpPr>
          <p:cNvPr id="4" name="Slide Number Placeholder 3">
            <a:extLst>
              <a:ext uri="{FF2B5EF4-FFF2-40B4-BE49-F238E27FC236}">
                <a16:creationId xmlns:a16="http://schemas.microsoft.com/office/drawing/2014/main" id="{57F830CF-8C6B-D19D-AA79-B394AA048E88}"/>
              </a:ext>
            </a:extLst>
          </p:cNvPr>
          <p:cNvSpPr>
            <a:spLocks noGrp="1"/>
          </p:cNvSpPr>
          <p:nvPr>
            <p:ph type="sldNum" sz="quarter" idx="5"/>
          </p:nvPr>
        </p:nvSpPr>
        <p:spPr/>
        <p:txBody>
          <a:bodyPr/>
          <a:lstStyle/>
          <a:p>
            <a:fld id="{3F4AFAC6-DEA9-E94A-A956-F0E3CBB9625E}" type="slidenum">
              <a:rPr lang="en-US" smtClean="0"/>
              <a:t>11</a:t>
            </a:fld>
            <a:endParaRPr lang="en-US"/>
          </a:p>
        </p:txBody>
      </p:sp>
    </p:spTree>
    <p:extLst>
      <p:ext uri="{BB962C8B-B14F-4D97-AF65-F5344CB8AC3E}">
        <p14:creationId xmlns:p14="http://schemas.microsoft.com/office/powerpoint/2010/main" val="2708400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24A1E-3C14-0C1C-5E6E-3FC0C6EA69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D538D-AC65-4E74-9499-F372BB352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D0C3D7-20C4-93CB-354B-9C4F2B8C632E}"/>
              </a:ext>
            </a:extLst>
          </p:cNvPr>
          <p:cNvSpPr>
            <a:spLocks noGrp="1"/>
          </p:cNvSpPr>
          <p:nvPr>
            <p:ph type="body" idx="1"/>
          </p:nvPr>
        </p:nvSpPr>
        <p:spPr/>
        <p:txBody>
          <a:bodyPr/>
          <a:lstStyle/>
          <a:p>
            <a:r>
              <a:rPr lang="en-US" dirty="0"/>
              <a:t>This page should be used for EMAILS (duplicate as needed)</a:t>
            </a:r>
          </a:p>
        </p:txBody>
      </p:sp>
      <p:sp>
        <p:nvSpPr>
          <p:cNvPr id="4" name="Slide Number Placeholder 3">
            <a:extLst>
              <a:ext uri="{FF2B5EF4-FFF2-40B4-BE49-F238E27FC236}">
                <a16:creationId xmlns:a16="http://schemas.microsoft.com/office/drawing/2014/main" id="{0022E4D2-D2DC-C6C3-EF92-4CC94BE9FAAB}"/>
              </a:ext>
            </a:extLst>
          </p:cNvPr>
          <p:cNvSpPr>
            <a:spLocks noGrp="1"/>
          </p:cNvSpPr>
          <p:nvPr>
            <p:ph type="sldNum" sz="quarter" idx="5"/>
          </p:nvPr>
        </p:nvSpPr>
        <p:spPr/>
        <p:txBody>
          <a:bodyPr/>
          <a:lstStyle/>
          <a:p>
            <a:fld id="{3F4AFAC6-DEA9-E94A-A956-F0E3CBB9625E}" type="slidenum">
              <a:rPr lang="en-US" smtClean="0"/>
              <a:t>12</a:t>
            </a:fld>
            <a:endParaRPr lang="en-US"/>
          </a:p>
        </p:txBody>
      </p:sp>
    </p:spTree>
    <p:extLst>
      <p:ext uri="{BB962C8B-B14F-4D97-AF65-F5344CB8AC3E}">
        <p14:creationId xmlns:p14="http://schemas.microsoft.com/office/powerpoint/2010/main" val="1965904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94907-BAEB-E5CF-FED6-F56036A7FF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C5CA8-999B-652B-D678-09B1102F90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22B7D-ACE6-216E-21DF-FA488EA23766}"/>
              </a:ext>
            </a:extLst>
          </p:cNvPr>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6EC29324-DCDD-1C3D-CF12-86CF0CC6682B}"/>
              </a:ext>
            </a:extLst>
          </p:cNvPr>
          <p:cNvSpPr>
            <a:spLocks noGrp="1"/>
          </p:cNvSpPr>
          <p:nvPr>
            <p:ph type="sldNum" sz="quarter" idx="5"/>
          </p:nvPr>
        </p:nvSpPr>
        <p:spPr/>
        <p:txBody>
          <a:bodyPr/>
          <a:lstStyle/>
          <a:p>
            <a:fld id="{3F4AFAC6-DEA9-E94A-A956-F0E3CBB9625E}" type="slidenum">
              <a:rPr lang="en-US" smtClean="0"/>
              <a:t>13</a:t>
            </a:fld>
            <a:endParaRPr lang="en-US"/>
          </a:p>
        </p:txBody>
      </p:sp>
    </p:spTree>
    <p:extLst>
      <p:ext uri="{BB962C8B-B14F-4D97-AF65-F5344CB8AC3E}">
        <p14:creationId xmlns:p14="http://schemas.microsoft.com/office/powerpoint/2010/main" val="753334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291D8-7998-3B1E-4815-1DE3E1622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CBE1D-DF29-F661-5DC1-04EB348ECA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3A4FF9-73AA-A839-8500-36A9B930D1B3}"/>
              </a:ext>
            </a:extLst>
          </p:cNvPr>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EB0C6461-E18B-82DC-E340-AD736304B74C}"/>
              </a:ext>
            </a:extLst>
          </p:cNvPr>
          <p:cNvSpPr>
            <a:spLocks noGrp="1"/>
          </p:cNvSpPr>
          <p:nvPr>
            <p:ph type="sldNum" sz="quarter" idx="5"/>
          </p:nvPr>
        </p:nvSpPr>
        <p:spPr/>
        <p:txBody>
          <a:bodyPr/>
          <a:lstStyle/>
          <a:p>
            <a:fld id="{3F4AFAC6-DEA9-E94A-A956-F0E3CBB9625E}" type="slidenum">
              <a:rPr lang="en-US" smtClean="0"/>
              <a:t>14</a:t>
            </a:fld>
            <a:endParaRPr lang="en-US"/>
          </a:p>
        </p:txBody>
      </p:sp>
    </p:spTree>
    <p:extLst>
      <p:ext uri="{BB962C8B-B14F-4D97-AF65-F5344CB8AC3E}">
        <p14:creationId xmlns:p14="http://schemas.microsoft.com/office/powerpoint/2010/main" val="362248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93334-9A7E-9E99-8284-C535859FC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C2470-6FCE-69F6-E1FD-5C596D455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26CAB-31D1-0AB0-FACF-2EAF5C6224AD}"/>
              </a:ext>
            </a:extLst>
          </p:cNvPr>
          <p:cNvSpPr>
            <a:spLocks noGrp="1"/>
          </p:cNvSpPr>
          <p:nvPr>
            <p:ph type="body" idx="1"/>
          </p:nvPr>
        </p:nvSpPr>
        <p:spPr/>
        <p:txBody>
          <a:bodyPr/>
          <a:lstStyle/>
          <a:p>
            <a:r>
              <a:rPr lang="en-US" dirty="0"/>
              <a:t>This page should be used for JOURNEY WIREFRAMES (duplicate as needed)</a:t>
            </a:r>
          </a:p>
        </p:txBody>
      </p:sp>
      <p:sp>
        <p:nvSpPr>
          <p:cNvPr id="4" name="Slide Number Placeholder 3">
            <a:extLst>
              <a:ext uri="{FF2B5EF4-FFF2-40B4-BE49-F238E27FC236}">
                <a16:creationId xmlns:a16="http://schemas.microsoft.com/office/drawing/2014/main" id="{A7B09616-141A-EB53-6AB7-404C400578A6}"/>
              </a:ext>
            </a:extLst>
          </p:cNvPr>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311345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F7A76-4BBC-73CD-4DEC-99D282BBD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B4831-ED58-38FE-7553-A7AD2C887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536022-0D23-07E5-1D15-55C1F5DD7F36}"/>
              </a:ext>
            </a:extLst>
          </p:cNvPr>
          <p:cNvSpPr>
            <a:spLocks noGrp="1"/>
          </p:cNvSpPr>
          <p:nvPr>
            <p:ph type="body" idx="1"/>
          </p:nvPr>
        </p:nvSpPr>
        <p:spPr/>
        <p:txBody>
          <a:bodyPr/>
          <a:lstStyle/>
          <a:p>
            <a:r>
              <a:rPr lang="en-US" dirty="0"/>
              <a:t>This page should be used for EMAILS (duplicate as needed)</a:t>
            </a:r>
          </a:p>
        </p:txBody>
      </p:sp>
      <p:sp>
        <p:nvSpPr>
          <p:cNvPr id="4" name="Slide Number Placeholder 3">
            <a:extLst>
              <a:ext uri="{FF2B5EF4-FFF2-40B4-BE49-F238E27FC236}">
                <a16:creationId xmlns:a16="http://schemas.microsoft.com/office/drawing/2014/main" id="{C5104311-DCAA-0498-F299-9BD699BD1B31}"/>
              </a:ext>
            </a:extLst>
          </p:cNvPr>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611865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7BFC3-3155-27CA-0671-9881E24B8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65FD5-310C-E0D0-AD54-92B12895C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207DA-A09D-2916-D18E-9DD8089F83D6}"/>
              </a:ext>
            </a:extLst>
          </p:cNvPr>
          <p:cNvSpPr>
            <a:spLocks noGrp="1"/>
          </p:cNvSpPr>
          <p:nvPr>
            <p:ph type="body" idx="1"/>
          </p:nvPr>
        </p:nvSpPr>
        <p:spPr/>
        <p:txBody>
          <a:bodyPr/>
          <a:lstStyle/>
          <a:p>
            <a:r>
              <a:rPr lang="en-US" dirty="0"/>
              <a:t>This page should be used for EMAILS (duplicate as needed)</a:t>
            </a:r>
          </a:p>
        </p:txBody>
      </p:sp>
      <p:sp>
        <p:nvSpPr>
          <p:cNvPr id="4" name="Slide Number Placeholder 3">
            <a:extLst>
              <a:ext uri="{FF2B5EF4-FFF2-40B4-BE49-F238E27FC236}">
                <a16:creationId xmlns:a16="http://schemas.microsoft.com/office/drawing/2014/main" id="{5B5B5EF6-4228-DC06-02E3-16E17BF44C92}"/>
              </a:ext>
            </a:extLst>
          </p:cNvPr>
          <p:cNvSpPr>
            <a:spLocks noGrp="1"/>
          </p:cNvSpPr>
          <p:nvPr>
            <p:ph type="sldNum" sz="quarter" idx="5"/>
          </p:nvPr>
        </p:nvSpPr>
        <p:spPr/>
        <p:txBody>
          <a:bodyPr/>
          <a:lstStyle/>
          <a:p>
            <a:fld id="{3F4AFAC6-DEA9-E94A-A956-F0E3CBB9625E}" type="slidenum">
              <a:rPr lang="en-US" smtClean="0"/>
              <a:t>6</a:t>
            </a:fld>
            <a:endParaRPr lang="en-US"/>
          </a:p>
        </p:txBody>
      </p:sp>
    </p:spTree>
    <p:extLst>
      <p:ext uri="{BB962C8B-B14F-4D97-AF65-F5344CB8AC3E}">
        <p14:creationId xmlns:p14="http://schemas.microsoft.com/office/powerpoint/2010/main" val="733083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6F8F5-EE4D-A6E3-4CB2-0DC5A486E6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1594E-EB0E-E49B-24EF-CB7E93DA8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F20BCF-DA41-7EA8-A973-807BA1E5E745}"/>
              </a:ext>
            </a:extLst>
          </p:cNvPr>
          <p:cNvSpPr>
            <a:spLocks noGrp="1"/>
          </p:cNvSpPr>
          <p:nvPr>
            <p:ph type="body" idx="1"/>
          </p:nvPr>
        </p:nvSpPr>
        <p:spPr/>
        <p:txBody>
          <a:bodyPr/>
          <a:lstStyle/>
          <a:p>
            <a:r>
              <a:rPr lang="en-US" dirty="0"/>
              <a:t>This page should be used for EMAILS (duplicate as needed)</a:t>
            </a:r>
          </a:p>
        </p:txBody>
      </p:sp>
      <p:sp>
        <p:nvSpPr>
          <p:cNvPr id="4" name="Slide Number Placeholder 3">
            <a:extLst>
              <a:ext uri="{FF2B5EF4-FFF2-40B4-BE49-F238E27FC236}">
                <a16:creationId xmlns:a16="http://schemas.microsoft.com/office/drawing/2014/main" id="{6CC64A7B-FFEF-11D4-4995-CCAC81F8644B}"/>
              </a:ext>
            </a:extLst>
          </p:cNvPr>
          <p:cNvSpPr>
            <a:spLocks noGrp="1"/>
          </p:cNvSpPr>
          <p:nvPr>
            <p:ph type="sldNum" sz="quarter" idx="5"/>
          </p:nvPr>
        </p:nvSpPr>
        <p:spPr/>
        <p:txBody>
          <a:bodyPr/>
          <a:lstStyle/>
          <a:p>
            <a:fld id="{3F4AFAC6-DEA9-E94A-A956-F0E3CBB9625E}" type="slidenum">
              <a:rPr lang="en-US" smtClean="0"/>
              <a:t>7</a:t>
            </a:fld>
            <a:endParaRPr lang="en-US"/>
          </a:p>
        </p:txBody>
      </p:sp>
    </p:spTree>
    <p:extLst>
      <p:ext uri="{BB962C8B-B14F-4D97-AF65-F5344CB8AC3E}">
        <p14:creationId xmlns:p14="http://schemas.microsoft.com/office/powerpoint/2010/main" val="143371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3F2F6-3942-9E59-BA03-B35DB4595B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F2ADA-8A04-6F1C-4022-5D97F59E59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1F2BCE-1656-9CCB-E1B2-567454DBA611}"/>
              </a:ext>
            </a:extLst>
          </p:cNvPr>
          <p:cNvSpPr>
            <a:spLocks noGrp="1"/>
          </p:cNvSpPr>
          <p:nvPr>
            <p:ph type="body" idx="1"/>
          </p:nvPr>
        </p:nvSpPr>
        <p:spPr/>
        <p:txBody>
          <a:bodyPr/>
          <a:lstStyle/>
          <a:p>
            <a:r>
              <a:rPr lang="en-US" dirty="0"/>
              <a:t>This page should be used for EMAILS (duplicate as needed)</a:t>
            </a:r>
          </a:p>
        </p:txBody>
      </p:sp>
      <p:sp>
        <p:nvSpPr>
          <p:cNvPr id="4" name="Slide Number Placeholder 3">
            <a:extLst>
              <a:ext uri="{FF2B5EF4-FFF2-40B4-BE49-F238E27FC236}">
                <a16:creationId xmlns:a16="http://schemas.microsoft.com/office/drawing/2014/main" id="{20FA3A1E-FD43-F411-2662-8221A4568FAE}"/>
              </a:ext>
            </a:extLst>
          </p:cNvPr>
          <p:cNvSpPr>
            <a:spLocks noGrp="1"/>
          </p:cNvSpPr>
          <p:nvPr>
            <p:ph type="sldNum" sz="quarter" idx="5"/>
          </p:nvPr>
        </p:nvSpPr>
        <p:spPr/>
        <p:txBody>
          <a:bodyPr/>
          <a:lstStyle/>
          <a:p>
            <a:fld id="{3F4AFAC6-DEA9-E94A-A956-F0E3CBB9625E}" type="slidenum">
              <a:rPr lang="en-US" smtClean="0"/>
              <a:t>8</a:t>
            </a:fld>
            <a:endParaRPr lang="en-US"/>
          </a:p>
        </p:txBody>
      </p:sp>
    </p:spTree>
    <p:extLst>
      <p:ext uri="{BB962C8B-B14F-4D97-AF65-F5344CB8AC3E}">
        <p14:creationId xmlns:p14="http://schemas.microsoft.com/office/powerpoint/2010/main" val="94210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849FF-D8DF-CAA9-4924-C56CB27A3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E5F98F-414D-E86B-553C-12786D884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2EA9D0-F773-EA7B-BC4B-629B5DBDE747}"/>
              </a:ext>
            </a:extLst>
          </p:cNvPr>
          <p:cNvSpPr>
            <a:spLocks noGrp="1"/>
          </p:cNvSpPr>
          <p:nvPr>
            <p:ph type="body" idx="1"/>
          </p:nvPr>
        </p:nvSpPr>
        <p:spPr/>
        <p:txBody>
          <a:bodyPr/>
          <a:lstStyle/>
          <a:p>
            <a:r>
              <a:rPr lang="en-US" dirty="0"/>
              <a:t>This page should be used for EMAILS (duplicate as needed)</a:t>
            </a:r>
          </a:p>
        </p:txBody>
      </p:sp>
      <p:sp>
        <p:nvSpPr>
          <p:cNvPr id="4" name="Slide Number Placeholder 3">
            <a:extLst>
              <a:ext uri="{FF2B5EF4-FFF2-40B4-BE49-F238E27FC236}">
                <a16:creationId xmlns:a16="http://schemas.microsoft.com/office/drawing/2014/main" id="{5641D077-61B6-97D3-0B57-CB9B34EB0604}"/>
              </a:ext>
            </a:extLst>
          </p:cNvPr>
          <p:cNvSpPr>
            <a:spLocks noGrp="1"/>
          </p:cNvSpPr>
          <p:nvPr>
            <p:ph type="sldNum" sz="quarter" idx="5"/>
          </p:nvPr>
        </p:nvSpPr>
        <p:spPr/>
        <p:txBody>
          <a:bodyPr/>
          <a:lstStyle/>
          <a:p>
            <a:fld id="{3F4AFAC6-DEA9-E94A-A956-F0E3CBB9625E}" type="slidenum">
              <a:rPr lang="en-US" smtClean="0"/>
              <a:t>9</a:t>
            </a:fld>
            <a:endParaRPr lang="en-US"/>
          </a:p>
        </p:txBody>
      </p:sp>
    </p:spTree>
    <p:extLst>
      <p:ext uri="{BB962C8B-B14F-4D97-AF65-F5344CB8AC3E}">
        <p14:creationId xmlns:p14="http://schemas.microsoft.com/office/powerpoint/2010/main" val="394688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684E6-40D3-2A26-1B11-7234D4B7F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FD5215-2D59-831D-281D-2A597E9302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41B66-44C2-5C74-8792-1E6C907E0B29}"/>
              </a:ext>
            </a:extLst>
          </p:cNvPr>
          <p:cNvSpPr>
            <a:spLocks noGrp="1"/>
          </p:cNvSpPr>
          <p:nvPr>
            <p:ph type="body" idx="1"/>
          </p:nvPr>
        </p:nvSpPr>
        <p:spPr/>
        <p:txBody>
          <a:bodyPr/>
          <a:lstStyle/>
          <a:p>
            <a:r>
              <a:rPr lang="en-US" dirty="0"/>
              <a:t>This page should be used for EMAILS (duplicate as needed)</a:t>
            </a:r>
          </a:p>
        </p:txBody>
      </p:sp>
      <p:sp>
        <p:nvSpPr>
          <p:cNvPr id="4" name="Slide Number Placeholder 3">
            <a:extLst>
              <a:ext uri="{FF2B5EF4-FFF2-40B4-BE49-F238E27FC236}">
                <a16:creationId xmlns:a16="http://schemas.microsoft.com/office/drawing/2014/main" id="{DFA9290D-57B7-26C0-A542-BAC13B7851C3}"/>
              </a:ext>
            </a:extLst>
          </p:cNvPr>
          <p:cNvSpPr>
            <a:spLocks noGrp="1"/>
          </p:cNvSpPr>
          <p:nvPr>
            <p:ph type="sldNum" sz="quarter" idx="5"/>
          </p:nvPr>
        </p:nvSpPr>
        <p:spPr/>
        <p:txBody>
          <a:bodyPr/>
          <a:lstStyle/>
          <a:p>
            <a:fld id="{3F4AFAC6-DEA9-E94A-A956-F0E3CBB9625E}" type="slidenum">
              <a:rPr lang="en-US" smtClean="0"/>
              <a:t>10</a:t>
            </a:fld>
            <a:endParaRPr lang="en-US"/>
          </a:p>
        </p:txBody>
      </p:sp>
    </p:spTree>
    <p:extLst>
      <p:ext uri="{BB962C8B-B14F-4D97-AF65-F5344CB8AC3E}">
        <p14:creationId xmlns:p14="http://schemas.microsoft.com/office/powerpoint/2010/main" val="3903413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CI: Rate Alert</a:t>
            </a:r>
          </a:p>
          <a:p>
            <a:r>
              <a:rPr lang="en-US" sz="3200" b="0" i="1" dirty="0"/>
              <a:t>April 2026</a:t>
            </a:r>
          </a:p>
        </p:txBody>
      </p:sp>
    </p:spTree>
    <p:extLst>
      <p:ext uri="{BB962C8B-B14F-4D97-AF65-F5344CB8AC3E}">
        <p14:creationId xmlns:p14="http://schemas.microsoft.com/office/powerpoint/2010/main" val="250269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285B-8B57-272E-6961-A671C116E8DC}"/>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778E15F9-454F-256A-C334-C7D627A432DF}"/>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340FA19E-9925-1A33-33F8-8520AACDC20A}"/>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Rate Alert</a:t>
            </a:r>
          </a:p>
        </p:txBody>
      </p:sp>
      <p:sp>
        <p:nvSpPr>
          <p:cNvPr id="6" name="Text Placeholder 3">
            <a:extLst>
              <a:ext uri="{FF2B5EF4-FFF2-40B4-BE49-F238E27FC236}">
                <a16:creationId xmlns:a16="http://schemas.microsoft.com/office/drawing/2014/main" id="{4FDBBE71-E448-3EBD-5686-FB04A74EEDEA}"/>
              </a:ext>
            </a:extLst>
          </p:cNvPr>
          <p:cNvSpPr txBox="1">
            <a:spLocks/>
          </p:cNvSpPr>
          <p:nvPr/>
        </p:nvSpPr>
        <p:spPr>
          <a:xfrm>
            <a:off x="4438649" y="910764"/>
            <a:ext cx="7530410"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 </a:t>
            </a:r>
            <a:r>
              <a:rPr lang="en-US" kern="100" dirty="0">
                <a:solidFill>
                  <a:srgbClr val="002060"/>
                </a:solidFill>
                <a:cs typeface="Times New Roman" panose="02020603050405020304" pitchFamily="18" charset="0"/>
              </a:rPr>
              <a:t>Let’s look for found money</a:t>
            </a:r>
            <a:endParaRPr lang="en-US" kern="100" dirty="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AADCE2BF-8050-4870-07B7-9B16BFBFFB2C}"/>
              </a:ext>
            </a:extLst>
          </p:cNvPr>
          <p:cNvSpPr txBox="1"/>
          <p:nvPr/>
        </p:nvSpPr>
        <p:spPr>
          <a:xfrm>
            <a:off x="4438649" y="1314450"/>
            <a:ext cx="7530410" cy="4955203"/>
          </a:xfrm>
          <a:prstGeom prst="rect">
            <a:avLst/>
          </a:prstGeom>
          <a:noFill/>
        </p:spPr>
        <p:txBody>
          <a:bodyPr wrap="square" rtlCol="0">
            <a:spAutoFit/>
          </a:bodyPr>
          <a:lstStyle/>
          <a:p>
            <a:r>
              <a:rPr lang="en-US" sz="1600" dirty="0"/>
              <a:t>Hi {{</a:t>
            </a:r>
            <a:r>
              <a:rPr lang="en-US" sz="1600" dirty="0" err="1"/>
              <a:t>recipient.f_name</a:t>
            </a:r>
            <a:r>
              <a:rPr lang="en-US" sz="1600" dirty="0"/>
              <a:t>}},</a:t>
            </a:r>
          </a:p>
          <a:p>
            <a:endParaRPr lang="en-US" sz="1600" dirty="0"/>
          </a:p>
          <a:p>
            <a:r>
              <a:rPr lang="en-US" sz="1600" dirty="0"/>
              <a:t>Have you ever found some money in the pocket of your clothing?</a:t>
            </a:r>
          </a:p>
          <a:p>
            <a:endParaRPr lang="en-US" sz="1600" dirty="0"/>
          </a:p>
          <a:p>
            <a:r>
              <a:rPr lang="en-US" sz="1600" dirty="0"/>
              <a:t>That's usually a day-brightener - no matter what you find.</a:t>
            </a:r>
          </a:p>
          <a:p>
            <a:endParaRPr lang="en-US" sz="1600" dirty="0"/>
          </a:p>
          <a:p>
            <a:r>
              <a:rPr lang="en-US" sz="1600" dirty="0"/>
              <a:t>Your home's financing may provide you with a similar, although much bigger surprise, since property values have made a lot of progress in recent years. You may be surprised to find you have more equity in your home than you thought.</a:t>
            </a:r>
          </a:p>
          <a:p>
            <a:endParaRPr lang="en-US" sz="1600" dirty="0"/>
          </a:p>
          <a:p>
            <a:r>
              <a:rPr lang="en-US" sz="1600" dirty="0"/>
              <a:t>It's worth a few minutes of your time - at no cost or obligation - to take a closer look at your home's current value, available equity, and more. Refinancing may offer you ways to save money every month, and during the life of your mortgage.</a:t>
            </a:r>
          </a:p>
          <a:p>
            <a:endParaRPr lang="en-US" sz="1600" dirty="0"/>
          </a:p>
          <a:p>
            <a:r>
              <a:rPr lang="en-US" sz="1600" dirty="0"/>
              <a:t>You may have options available you didn't realize you had.</a:t>
            </a:r>
          </a:p>
          <a:p>
            <a:endParaRPr lang="en-US" sz="1600" dirty="0"/>
          </a:p>
          <a:p>
            <a:r>
              <a:rPr lang="en-US" sz="1600" dirty="0"/>
              <a:t>Let's dig in and find out!</a:t>
            </a:r>
          </a:p>
          <a:p>
            <a:endParaRPr lang="en-US" sz="1600" dirty="0"/>
          </a:p>
          <a:p>
            <a:r>
              <a:rPr lang="en-US" sz="1600" dirty="0"/>
              <a:t>Sincerely,</a:t>
            </a:r>
            <a:endParaRPr lang="en-US" sz="1600" dirty="0">
              <a:effectLst/>
            </a:endParaRPr>
          </a:p>
        </p:txBody>
      </p:sp>
      <p:pic>
        <p:nvPicPr>
          <p:cNvPr id="4" name="Picture 3">
            <a:extLst>
              <a:ext uri="{FF2B5EF4-FFF2-40B4-BE49-F238E27FC236}">
                <a16:creationId xmlns:a16="http://schemas.microsoft.com/office/drawing/2014/main" id="{6BCC9D7E-4B9A-0253-0401-938981D28123}"/>
              </a:ext>
            </a:extLst>
          </p:cNvPr>
          <p:cNvPicPr>
            <a:picLocks noChangeAspect="1"/>
          </p:cNvPicPr>
          <p:nvPr/>
        </p:nvPicPr>
        <p:blipFill>
          <a:blip r:embed="rId4"/>
          <a:srcRect/>
          <a:stretch/>
        </p:blipFill>
        <p:spPr>
          <a:xfrm>
            <a:off x="925647" y="1046163"/>
            <a:ext cx="3055803" cy="5296727"/>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1508708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6B796-FD16-4CC5-D4F4-483188ECDC16}"/>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6A32E1EB-C95F-43A0-810F-DCF8DE7C088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B1A98A5B-EF8D-8B80-ADCA-4F32098ACA33}"/>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Rate Alert</a:t>
            </a:r>
          </a:p>
        </p:txBody>
      </p:sp>
      <p:sp>
        <p:nvSpPr>
          <p:cNvPr id="6" name="Text Placeholder 3">
            <a:extLst>
              <a:ext uri="{FF2B5EF4-FFF2-40B4-BE49-F238E27FC236}">
                <a16:creationId xmlns:a16="http://schemas.microsoft.com/office/drawing/2014/main" id="{CDE9C2B0-28C7-78EB-4A3D-CD639F28A234}"/>
              </a:ext>
            </a:extLst>
          </p:cNvPr>
          <p:cNvSpPr txBox="1">
            <a:spLocks/>
          </p:cNvSpPr>
          <p:nvPr/>
        </p:nvSpPr>
        <p:spPr>
          <a:xfrm>
            <a:off x="4438649" y="910764"/>
            <a:ext cx="7530410"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 </a:t>
            </a:r>
            <a:r>
              <a:rPr lang="en-US" kern="100" dirty="0">
                <a:solidFill>
                  <a:srgbClr val="002060"/>
                </a:solidFill>
                <a:cs typeface="Times New Roman" panose="02020603050405020304" pitchFamily="18" charset="0"/>
              </a:rPr>
              <a:t>Looking to save money?</a:t>
            </a:r>
            <a:endParaRPr lang="en-US" kern="100" dirty="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86EB17A9-5122-B789-8869-BE7413F72A4B}"/>
              </a:ext>
            </a:extLst>
          </p:cNvPr>
          <p:cNvSpPr txBox="1"/>
          <p:nvPr/>
        </p:nvSpPr>
        <p:spPr>
          <a:xfrm>
            <a:off x="4438649" y="1314450"/>
            <a:ext cx="7530410" cy="3693319"/>
          </a:xfrm>
          <a:prstGeom prst="rect">
            <a:avLst/>
          </a:prstGeom>
          <a:noFill/>
        </p:spPr>
        <p:txBody>
          <a:bodyPr wrap="square" rtlCol="0">
            <a:spAutoFit/>
          </a:bodyPr>
          <a:lstStyle/>
          <a:p>
            <a:r>
              <a:rPr lang="en-US" dirty="0"/>
              <a:t>Hello {{</a:t>
            </a:r>
            <a:r>
              <a:rPr lang="en-US" dirty="0" err="1"/>
              <a:t>recipient.f_name</a:t>
            </a:r>
            <a:r>
              <a:rPr lang="en-US" dirty="0"/>
              <a:t>}},</a:t>
            </a:r>
          </a:p>
          <a:p>
            <a:endParaRPr lang="en-US" dirty="0"/>
          </a:p>
          <a:p>
            <a:r>
              <a:rPr lang="en-US" dirty="0"/>
              <a:t>If you've been wondering about debt consolidation, dreaming of a vacation property or second home, or remodeling your current home, I can provide some valuable information in just a couple of minutes.</a:t>
            </a:r>
          </a:p>
          <a:p>
            <a:endParaRPr lang="en-US" dirty="0"/>
          </a:p>
          <a:p>
            <a:r>
              <a:rPr lang="en-US" dirty="0"/>
              <a:t>Refinancing may be an option, but there may be others to consider.</a:t>
            </a:r>
          </a:p>
          <a:p>
            <a:endParaRPr lang="en-US" dirty="0"/>
          </a:p>
          <a:p>
            <a:r>
              <a:rPr lang="en-US" dirty="0"/>
              <a:t>One of my responsibilities to you is to help you explore options to improve your quality of life and financial outlook, too. Call or reply to this email – I'm here to help!</a:t>
            </a:r>
          </a:p>
          <a:p>
            <a:endParaRPr lang="en-US" dirty="0"/>
          </a:p>
          <a:p>
            <a:r>
              <a:rPr lang="en-US" dirty="0"/>
              <a:t>Sincerely,</a:t>
            </a:r>
            <a:endParaRPr lang="en-US" dirty="0">
              <a:effectLst/>
            </a:endParaRPr>
          </a:p>
        </p:txBody>
      </p:sp>
      <p:pic>
        <p:nvPicPr>
          <p:cNvPr id="4" name="Picture 3">
            <a:extLst>
              <a:ext uri="{FF2B5EF4-FFF2-40B4-BE49-F238E27FC236}">
                <a16:creationId xmlns:a16="http://schemas.microsoft.com/office/drawing/2014/main" id="{8E8C63AE-747E-198C-B1A0-64E65DD0389F}"/>
              </a:ext>
            </a:extLst>
          </p:cNvPr>
          <p:cNvPicPr>
            <a:picLocks noChangeAspect="1"/>
          </p:cNvPicPr>
          <p:nvPr/>
        </p:nvPicPr>
        <p:blipFill>
          <a:blip r:embed="rId4"/>
          <a:srcRect/>
          <a:stretch/>
        </p:blipFill>
        <p:spPr>
          <a:xfrm>
            <a:off x="878022" y="979936"/>
            <a:ext cx="3260724" cy="5020814"/>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1538498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D3203-4FE3-7117-B419-1C316919F7A2}"/>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4B485D2C-F11A-4270-1F42-620ABDC0ECB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00E04733-5AFD-A582-108D-A493AEA99E38}"/>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Rate Alert</a:t>
            </a:r>
          </a:p>
        </p:txBody>
      </p:sp>
      <p:sp>
        <p:nvSpPr>
          <p:cNvPr id="6" name="Text Placeholder 3">
            <a:extLst>
              <a:ext uri="{FF2B5EF4-FFF2-40B4-BE49-F238E27FC236}">
                <a16:creationId xmlns:a16="http://schemas.microsoft.com/office/drawing/2014/main" id="{AD01DF1E-A834-02C9-CFA9-E809164FE0BB}"/>
              </a:ext>
            </a:extLst>
          </p:cNvPr>
          <p:cNvSpPr txBox="1">
            <a:spLocks/>
          </p:cNvSpPr>
          <p:nvPr/>
        </p:nvSpPr>
        <p:spPr>
          <a:xfrm>
            <a:off x="4438649" y="910764"/>
            <a:ext cx="7530410"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 </a:t>
            </a:r>
            <a:r>
              <a:rPr lang="en-US" kern="100" dirty="0">
                <a:solidFill>
                  <a:srgbClr val="002060"/>
                </a:solidFill>
                <a:cs typeface="Times New Roman" panose="02020603050405020304" pitchFamily="18" charset="0"/>
              </a:rPr>
              <a:t>Let's chat about your current mortgage model.</a:t>
            </a:r>
            <a:endParaRPr lang="en-US" kern="100" dirty="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602BBD69-4AD3-72FF-E037-8557F1C217F2}"/>
              </a:ext>
            </a:extLst>
          </p:cNvPr>
          <p:cNvSpPr txBox="1"/>
          <p:nvPr/>
        </p:nvSpPr>
        <p:spPr>
          <a:xfrm>
            <a:off x="4438649" y="1314450"/>
            <a:ext cx="7530410" cy="3970318"/>
          </a:xfrm>
          <a:prstGeom prst="rect">
            <a:avLst/>
          </a:prstGeom>
          <a:noFill/>
        </p:spPr>
        <p:txBody>
          <a:bodyPr wrap="square" rtlCol="0">
            <a:spAutoFit/>
          </a:bodyPr>
          <a:lstStyle/>
          <a:p>
            <a:r>
              <a:rPr lang="en-US" dirty="0"/>
              <a:t>Hello {{</a:t>
            </a:r>
            <a:r>
              <a:rPr lang="en-US" dirty="0" err="1"/>
              <a:t>recipient.f_name</a:t>
            </a:r>
            <a:r>
              <a:rPr lang="en-US" dirty="0"/>
              <a:t>}},</a:t>
            </a:r>
          </a:p>
          <a:p>
            <a:endParaRPr lang="en-US" dirty="0"/>
          </a:p>
          <a:p>
            <a:r>
              <a:rPr lang="en-US" dirty="0"/>
              <a:t>These days, a lot of people are looking to get the best mileage out of their automobiles...but what about your housing dollars?</a:t>
            </a:r>
          </a:p>
          <a:p>
            <a:endParaRPr lang="en-US" dirty="0"/>
          </a:p>
          <a:p>
            <a:r>
              <a:rPr lang="en-US" dirty="0"/>
              <a:t>There may be a newer, more economical mortgage model out there for you.</a:t>
            </a:r>
          </a:p>
          <a:p>
            <a:endParaRPr lang="en-US" dirty="0"/>
          </a:p>
          <a:p>
            <a:r>
              <a:rPr lang="en-US" dirty="0"/>
              <a:t>Now's the time to find out where you stand and how your equity position fits into your future plans.</a:t>
            </a:r>
          </a:p>
          <a:p>
            <a:endParaRPr lang="en-US" dirty="0"/>
          </a:p>
          <a:p>
            <a:r>
              <a:rPr lang="en-US" dirty="0"/>
              <a:t>Call or reply to this email – I'm happy to assist you!</a:t>
            </a:r>
          </a:p>
          <a:p>
            <a:endParaRPr lang="en-US" dirty="0"/>
          </a:p>
          <a:p>
            <a:r>
              <a:rPr lang="en-US" dirty="0"/>
              <a:t>Sincerely,</a:t>
            </a:r>
            <a:endParaRPr lang="en-US" dirty="0">
              <a:effectLst/>
            </a:endParaRPr>
          </a:p>
        </p:txBody>
      </p:sp>
      <p:pic>
        <p:nvPicPr>
          <p:cNvPr id="4" name="Picture 3">
            <a:extLst>
              <a:ext uri="{FF2B5EF4-FFF2-40B4-BE49-F238E27FC236}">
                <a16:creationId xmlns:a16="http://schemas.microsoft.com/office/drawing/2014/main" id="{77CC9B09-CF29-0FA7-6F2C-096D383C313E}"/>
              </a:ext>
            </a:extLst>
          </p:cNvPr>
          <p:cNvPicPr>
            <a:picLocks noChangeAspect="1"/>
          </p:cNvPicPr>
          <p:nvPr/>
        </p:nvPicPr>
        <p:blipFill>
          <a:blip r:embed="rId4"/>
          <a:srcRect/>
          <a:stretch/>
        </p:blipFill>
        <p:spPr>
          <a:xfrm>
            <a:off x="883593" y="979936"/>
            <a:ext cx="3249582" cy="5020814"/>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1228409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25E0F-A858-14CE-15BF-C41571AFEE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816235B-2B01-9ACC-03AA-72ACF23A1F4D}"/>
              </a:ext>
            </a:extLst>
          </p:cNvPr>
          <p:cNvSpPr txBox="1"/>
          <p:nvPr/>
        </p:nvSpPr>
        <p:spPr>
          <a:xfrm>
            <a:off x="727625" y="1152940"/>
            <a:ext cx="10736746" cy="1200329"/>
          </a:xfrm>
          <a:prstGeom prst="rect">
            <a:avLst/>
          </a:prstGeom>
          <a:noFill/>
          <a:ln w="28575">
            <a:solidFill>
              <a:srgbClr val="753BBD"/>
            </a:solidFill>
            <a:prstDash val="sysDash"/>
          </a:ln>
        </p:spPr>
        <p:txBody>
          <a:bodyPr wrap="square">
            <a:spAutoFit/>
          </a:bodyPr>
          <a:lstStyle/>
          <a:p>
            <a:r>
              <a:rPr lang="en-US" b="1" dirty="0">
                <a:solidFill>
                  <a:srgbClr val="00263A"/>
                </a:solidFill>
                <a:latin typeface="Source Sans Pro" panose="020B0503030403020204" pitchFamily="34" charset="0"/>
              </a:rPr>
              <a:t>SMS: </a:t>
            </a:r>
            <a:r>
              <a:rPr lang="en-US" b="1" dirty="0"/>
              <a:t>Rate Alert - Reduce Monthly Payments</a:t>
            </a:r>
          </a:p>
          <a:p>
            <a:r>
              <a:rPr lang="en-US" dirty="0"/>
              <a:t>Hi {{</a:t>
            </a:r>
            <a:r>
              <a:rPr lang="en-US" dirty="0" err="1"/>
              <a:t>contact.f_name</a:t>
            </a:r>
            <a:r>
              <a:rPr lang="en-US" dirty="0"/>
              <a:t>}} - it's {{</a:t>
            </a:r>
            <a:r>
              <a:rPr lang="en-US" dirty="0" err="1"/>
              <a:t>sender.f_name</a:t>
            </a:r>
            <a:r>
              <a:rPr lang="en-US" dirty="0"/>
              <a:t>}} with {{</a:t>
            </a:r>
            <a:r>
              <a:rPr lang="en-US" dirty="0" err="1"/>
              <a:t>sender.company</a:t>
            </a:r>
            <a:r>
              <a:rPr lang="en-US" dirty="0"/>
              <a:t>}}. I know we're all looking for ways to reduce monthly bills. Did you know that refinancing your mortgage can reduce your monthly payments and free up more of your monthly income? Text or call me back to learn more!</a:t>
            </a:r>
            <a:endParaRPr lang="en-US" dirty="0">
              <a:solidFill>
                <a:srgbClr val="00263A"/>
              </a:solidFill>
            </a:endParaRPr>
          </a:p>
        </p:txBody>
      </p:sp>
      <p:pic>
        <p:nvPicPr>
          <p:cNvPr id="11" name="Picture 10" descr="A blue letter t on a black background&#10;&#10;Description automatically generated">
            <a:extLst>
              <a:ext uri="{FF2B5EF4-FFF2-40B4-BE49-F238E27FC236}">
                <a16:creationId xmlns:a16="http://schemas.microsoft.com/office/drawing/2014/main" id="{388659B0-461B-56F9-BE0F-762B32BBD71C}"/>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D0D9842D-37C2-AA94-2BB2-BDD95434AD44}"/>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Rate Alert</a:t>
            </a:r>
          </a:p>
        </p:txBody>
      </p:sp>
      <p:sp>
        <p:nvSpPr>
          <p:cNvPr id="2" name="TextBox 1">
            <a:extLst>
              <a:ext uri="{FF2B5EF4-FFF2-40B4-BE49-F238E27FC236}">
                <a16:creationId xmlns:a16="http://schemas.microsoft.com/office/drawing/2014/main" id="{E84A0514-DE3D-1560-C458-EBAED1BFE56E}"/>
              </a:ext>
            </a:extLst>
          </p:cNvPr>
          <p:cNvSpPr txBox="1"/>
          <p:nvPr/>
        </p:nvSpPr>
        <p:spPr>
          <a:xfrm>
            <a:off x="727625" y="2716697"/>
            <a:ext cx="10736746" cy="1200329"/>
          </a:xfrm>
          <a:prstGeom prst="rect">
            <a:avLst/>
          </a:prstGeom>
          <a:noFill/>
          <a:ln w="28575">
            <a:solidFill>
              <a:srgbClr val="753BBD"/>
            </a:solidFill>
            <a:prstDash val="sysDash"/>
          </a:ln>
        </p:spPr>
        <p:txBody>
          <a:bodyPr wrap="square">
            <a:spAutoFit/>
          </a:bodyPr>
          <a:lstStyle/>
          <a:p>
            <a:r>
              <a:rPr lang="en-US" b="1" dirty="0">
                <a:solidFill>
                  <a:srgbClr val="00263A"/>
                </a:solidFill>
                <a:latin typeface="Source Sans Pro" panose="020B0503030403020204" pitchFamily="34" charset="0"/>
              </a:rPr>
              <a:t>SMS: </a:t>
            </a:r>
            <a:r>
              <a:rPr lang="en-US" b="1" dirty="0"/>
              <a:t>Rate Alert - Improving Home Financing</a:t>
            </a:r>
          </a:p>
          <a:p>
            <a:r>
              <a:rPr lang="en-US" dirty="0"/>
              <a:t>Hey {{</a:t>
            </a:r>
            <a:r>
              <a:rPr lang="en-US" dirty="0" err="1"/>
              <a:t>contact.f_name</a:t>
            </a:r>
            <a:r>
              <a:rPr lang="en-US" dirty="0"/>
              <a:t>}} - when home prices change, your home financing options may improve. For example, you may have much more equity available than you think. Or you may qualify for mortgage refinancing that reduces your monthly payments. Call when you're free to chat!</a:t>
            </a:r>
            <a:endParaRPr lang="en-US" dirty="0">
              <a:solidFill>
                <a:srgbClr val="00263A"/>
              </a:solidFill>
            </a:endParaRPr>
          </a:p>
        </p:txBody>
      </p:sp>
      <p:sp>
        <p:nvSpPr>
          <p:cNvPr id="6" name="TextBox 5">
            <a:extLst>
              <a:ext uri="{FF2B5EF4-FFF2-40B4-BE49-F238E27FC236}">
                <a16:creationId xmlns:a16="http://schemas.microsoft.com/office/drawing/2014/main" id="{4DBC390A-9FDF-D0B9-E07F-31668173318D}"/>
              </a:ext>
            </a:extLst>
          </p:cNvPr>
          <p:cNvSpPr txBox="1"/>
          <p:nvPr/>
        </p:nvSpPr>
        <p:spPr>
          <a:xfrm>
            <a:off x="727625" y="4280454"/>
            <a:ext cx="10736746" cy="1200329"/>
          </a:xfrm>
          <a:prstGeom prst="rect">
            <a:avLst/>
          </a:prstGeom>
          <a:noFill/>
          <a:ln w="28575">
            <a:solidFill>
              <a:srgbClr val="753BBD"/>
            </a:solidFill>
            <a:prstDash val="sysDash"/>
          </a:ln>
        </p:spPr>
        <p:txBody>
          <a:bodyPr wrap="square">
            <a:spAutoFit/>
          </a:bodyPr>
          <a:lstStyle/>
          <a:p>
            <a:r>
              <a:rPr lang="en-US" b="1" dirty="0">
                <a:solidFill>
                  <a:srgbClr val="00263A"/>
                </a:solidFill>
                <a:latin typeface="Source Sans Pro" panose="020B0503030403020204" pitchFamily="34" charset="0"/>
              </a:rPr>
              <a:t>SMS: </a:t>
            </a:r>
            <a:r>
              <a:rPr lang="en-US" b="1" dirty="0"/>
              <a:t>Rate Alert - Cash-Out Refi</a:t>
            </a:r>
          </a:p>
          <a:p>
            <a:r>
              <a:rPr lang="en-US" dirty="0"/>
              <a:t>Who doesn't want to keep more of their money? Refinancing your home can be the key! A cash-out refinance can offer plenty of options, as you can use it for anything from financing a major remodeling project to paying off high-interest debt. Text or call me to learn more.</a:t>
            </a:r>
            <a:endParaRPr lang="en-US" dirty="0">
              <a:solidFill>
                <a:srgbClr val="00263A"/>
              </a:solidFill>
            </a:endParaRPr>
          </a:p>
        </p:txBody>
      </p:sp>
    </p:spTree>
    <p:extLst>
      <p:ext uri="{BB962C8B-B14F-4D97-AF65-F5344CB8AC3E}">
        <p14:creationId xmlns:p14="http://schemas.microsoft.com/office/powerpoint/2010/main" val="326364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F0A05-3C19-86FA-BCC7-F1B739069C5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8D1E11-01E3-7BC2-93E7-37A416FFD0E5}"/>
              </a:ext>
            </a:extLst>
          </p:cNvPr>
          <p:cNvSpPr txBox="1"/>
          <p:nvPr/>
        </p:nvSpPr>
        <p:spPr>
          <a:xfrm>
            <a:off x="727625" y="1152940"/>
            <a:ext cx="10736746" cy="4247317"/>
          </a:xfrm>
          <a:prstGeom prst="rect">
            <a:avLst/>
          </a:prstGeom>
          <a:noFill/>
          <a:ln w="28575">
            <a:solidFill>
              <a:srgbClr val="753BBD"/>
            </a:solidFill>
            <a:prstDash val="sysDash"/>
          </a:ln>
        </p:spPr>
        <p:txBody>
          <a:bodyPr wrap="square">
            <a:spAutoFit/>
          </a:bodyPr>
          <a:lstStyle/>
          <a:p>
            <a:r>
              <a:rPr lang="en-US" b="1" dirty="0">
                <a:solidFill>
                  <a:srgbClr val="00263A"/>
                </a:solidFill>
                <a:latin typeface="Source Sans Pro" panose="020B0503030403020204" pitchFamily="34" charset="0"/>
              </a:rPr>
              <a:t>User Notification:</a:t>
            </a:r>
            <a:r>
              <a:rPr lang="en-US" dirty="0"/>
              <a:t> </a:t>
            </a:r>
            <a:r>
              <a:rPr lang="en-US" b="1" dirty="0"/>
              <a:t>CI: Rate Alert Insight Received</a:t>
            </a:r>
            <a:endParaRPr lang="en-US" b="1" dirty="0">
              <a:solidFill>
                <a:srgbClr val="00263A"/>
              </a:solidFill>
              <a:latin typeface="Source Sans Pro" panose="020B0503030403020204" pitchFamily="34" charset="0"/>
            </a:endParaRPr>
          </a:p>
          <a:p>
            <a:r>
              <a:rPr lang="en-US" dirty="0"/>
              <a:t>The following contact has triggered a rate alert indicating their current mortgage rate is higher than our company threshold and is a candidate for refinancing. Emails will be sent on your behalf but are more impactful if you reach out directly to them. </a:t>
            </a:r>
          </a:p>
          <a:p>
            <a:endParaRPr lang="en-US" dirty="0"/>
          </a:p>
          <a:p>
            <a:r>
              <a:rPr lang="en-US" b="1" dirty="0"/>
              <a:t>Contact name</a:t>
            </a:r>
            <a:r>
              <a:rPr lang="en-US" dirty="0"/>
              <a:t>: {{</a:t>
            </a:r>
            <a:r>
              <a:rPr lang="en-US" dirty="0" err="1"/>
              <a:t>contact.f_name</a:t>
            </a:r>
            <a:r>
              <a:rPr lang="en-US" dirty="0"/>
              <a:t>}} {{</a:t>
            </a:r>
            <a:r>
              <a:rPr lang="en-US" dirty="0" err="1"/>
              <a:t>contact.l_name</a:t>
            </a:r>
            <a:r>
              <a:rPr lang="en-US" dirty="0"/>
              <a:t>}}</a:t>
            </a:r>
          </a:p>
          <a:p>
            <a:r>
              <a:rPr lang="en-US" b="1" dirty="0"/>
              <a:t>Contact phone</a:t>
            </a:r>
            <a:r>
              <a:rPr lang="en-US" dirty="0"/>
              <a:t>: {{</a:t>
            </a:r>
            <a:r>
              <a:rPr lang="en-US" dirty="0" err="1"/>
              <a:t>contact.phone_cell</a:t>
            </a:r>
            <a:r>
              <a:rPr lang="en-US" dirty="0"/>
              <a:t>}}</a:t>
            </a:r>
          </a:p>
          <a:p>
            <a:r>
              <a:rPr lang="en-US" b="1" dirty="0"/>
              <a:t>Loan number</a:t>
            </a:r>
            <a:r>
              <a:rPr lang="en-US" dirty="0"/>
              <a:t>: {{</a:t>
            </a:r>
            <a:r>
              <a:rPr lang="en-US" dirty="0" err="1"/>
              <a:t>contact.enriched.rate.loan_number</a:t>
            </a:r>
            <a:r>
              <a:rPr lang="en-US" dirty="0"/>
              <a:t>}}</a:t>
            </a:r>
          </a:p>
          <a:p>
            <a:r>
              <a:rPr lang="en-US" b="1" dirty="0"/>
              <a:t>Loan amount</a:t>
            </a:r>
            <a:r>
              <a:rPr lang="en-US" dirty="0"/>
              <a:t>: ${{</a:t>
            </a:r>
            <a:r>
              <a:rPr lang="en-US" dirty="0" err="1"/>
              <a:t>contact.enriched.rate.loan_amount</a:t>
            </a:r>
            <a:r>
              <a:rPr lang="en-US" dirty="0"/>
              <a:t> | </a:t>
            </a:r>
            <a:r>
              <a:rPr lang="en-US" dirty="0" err="1"/>
              <a:t>formatNumber</a:t>
            </a:r>
            <a:r>
              <a:rPr lang="en-US" dirty="0"/>
              <a:t>: 0}}</a:t>
            </a:r>
          </a:p>
          <a:p>
            <a:r>
              <a:rPr lang="en-US" b="1" dirty="0"/>
              <a:t>Loan program</a:t>
            </a:r>
            <a:r>
              <a:rPr lang="en-US" dirty="0"/>
              <a:t>: {{</a:t>
            </a:r>
            <a:r>
              <a:rPr lang="en-US" dirty="0" err="1"/>
              <a:t>contact.enriched.rate.loan_program</a:t>
            </a:r>
            <a:r>
              <a:rPr lang="en-US" dirty="0"/>
              <a:t>}}</a:t>
            </a:r>
          </a:p>
          <a:p>
            <a:r>
              <a:rPr lang="en-US" b="1" dirty="0"/>
              <a:t>Loan funded date</a:t>
            </a:r>
            <a:r>
              <a:rPr lang="en-US" dirty="0"/>
              <a:t>: {{</a:t>
            </a:r>
            <a:r>
              <a:rPr lang="en-US" dirty="0" err="1"/>
              <a:t>contact.enriched.rate.loan_funded_date</a:t>
            </a:r>
            <a:r>
              <a:rPr lang="en-US" dirty="0"/>
              <a:t> | date: "m/d/Y"}}</a:t>
            </a:r>
          </a:p>
          <a:p>
            <a:r>
              <a:rPr lang="en-US" b="1" dirty="0"/>
              <a:t>Loan rate</a:t>
            </a:r>
            <a:r>
              <a:rPr lang="en-US" dirty="0"/>
              <a:t>: {{</a:t>
            </a:r>
            <a:r>
              <a:rPr lang="en-US" dirty="0" err="1"/>
              <a:t>contact.enriched.rate.loan_rate</a:t>
            </a:r>
            <a:r>
              <a:rPr lang="en-US" dirty="0"/>
              <a:t>}}% | </a:t>
            </a:r>
            <a:r>
              <a:rPr lang="en-US" b="1" dirty="0"/>
              <a:t>Market rate</a:t>
            </a:r>
            <a:r>
              <a:rPr lang="en-US" dirty="0"/>
              <a:t>: {{</a:t>
            </a:r>
            <a:r>
              <a:rPr lang="en-US" dirty="0" err="1"/>
              <a:t>contact.enriched.rate.current_market_rate</a:t>
            </a:r>
            <a:r>
              <a:rPr lang="en-US" dirty="0"/>
              <a:t>}}%</a:t>
            </a:r>
          </a:p>
          <a:p>
            <a:r>
              <a:rPr lang="en-US" b="1" dirty="0"/>
              <a:t>Potential monthly savings</a:t>
            </a:r>
            <a:r>
              <a:rPr lang="en-US" dirty="0"/>
              <a:t>: ${{</a:t>
            </a:r>
            <a:r>
              <a:rPr lang="en-US" dirty="0" err="1"/>
              <a:t>contact.enriched.rate.estimated_monthly_savings</a:t>
            </a:r>
            <a:r>
              <a:rPr lang="en-US" dirty="0"/>
              <a:t> | </a:t>
            </a:r>
            <a:r>
              <a:rPr lang="en-US" dirty="0" err="1"/>
              <a:t>formatNumber</a:t>
            </a:r>
            <a:r>
              <a:rPr lang="en-US" dirty="0"/>
              <a:t>: 0}}/month</a:t>
            </a:r>
          </a:p>
        </p:txBody>
      </p:sp>
      <p:pic>
        <p:nvPicPr>
          <p:cNvPr id="11" name="Picture 10" descr="A blue letter t on a black background&#10;&#10;Description automatically generated">
            <a:extLst>
              <a:ext uri="{FF2B5EF4-FFF2-40B4-BE49-F238E27FC236}">
                <a16:creationId xmlns:a16="http://schemas.microsoft.com/office/drawing/2014/main" id="{DEA33783-8CBD-C5F7-62AC-D5620D9D00B2}"/>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06F92D6D-3F02-5B2C-8A0D-F950F1D1C0FC}"/>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Rate Alert</a:t>
            </a:r>
          </a:p>
        </p:txBody>
      </p:sp>
    </p:spTree>
    <p:extLst>
      <p:ext uri="{BB962C8B-B14F-4D97-AF65-F5344CB8AC3E}">
        <p14:creationId xmlns:p14="http://schemas.microsoft.com/office/powerpoint/2010/main" val="107644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a:xfrm>
            <a:off x="1116432" y="1563843"/>
            <a:ext cx="9959137" cy="443861"/>
          </a:xfrm>
        </p:spPr>
        <p:txBody>
          <a:bodyPr/>
          <a:lstStyle/>
          <a:p>
            <a:r>
              <a:rPr lang="en-US" dirty="0"/>
              <a:t>Communication types: Email, </a:t>
            </a:r>
            <a:r>
              <a:rPr lang="en-US"/>
              <a:t>SMS, </a:t>
            </a:r>
            <a:r>
              <a:rPr lang="en-US" dirty="0"/>
              <a:t>and User Notifications</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116431" y="2350898"/>
            <a:ext cx="9959138" cy="3697356"/>
          </a:xfrm>
        </p:spPr>
        <p:txBody>
          <a:bodyPr/>
          <a:lstStyle/>
          <a:p>
            <a:pPr>
              <a:lnSpc>
                <a:spcPct val="100000"/>
              </a:lnSpc>
              <a:spcBef>
                <a:spcPts val="0"/>
              </a:spcBef>
            </a:pPr>
            <a:r>
              <a:rPr lang="en-US" sz="2000" kern="100" dirty="0">
                <a:solidFill>
                  <a:srgbClr val="002060"/>
                </a:solidFill>
                <a:ea typeface="Calibri" panose="020F0502020204030204" pitchFamily="34" charset="0"/>
                <a:cs typeface="Times New Roman" panose="02020603050405020304" pitchFamily="18" charset="0"/>
              </a:rPr>
              <a:t>This campaign targets homeowners who have mortgage rates higher than the market indices. It invites the homeowner to consider: equity position, value review, potential effects of a HELOC reset, and whether they can stop paying mortgage insurance. This campaign keeps loan officer and company in front of refinance prospects with relevant information. Triggered by the CI: Rate Alert, this campaign spans 4 months, contains 9 emails and 3 SMS messages. </a:t>
            </a:r>
          </a:p>
          <a:p>
            <a:pPr>
              <a:lnSpc>
                <a:spcPct val="100000"/>
              </a:lnSpc>
              <a:spcBef>
                <a:spcPts val="0"/>
              </a:spcBef>
            </a:pPr>
            <a:endParaRPr lang="en-US" sz="20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endParaRPr lang="en-US" sz="1600" i="1"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endParaRPr lang="en-US" sz="1600" i="1" kern="100" dirty="0">
              <a:solidFill>
                <a:srgbClr val="002060"/>
              </a:solidFill>
              <a:cs typeface="Times New Roman" panose="02020603050405020304" pitchFamily="18" charset="0"/>
            </a:endParaRPr>
          </a:p>
          <a:p>
            <a:pPr>
              <a:lnSpc>
                <a:spcPct val="100000"/>
              </a:lnSpc>
              <a:spcBef>
                <a:spcPts val="0"/>
              </a:spcBef>
            </a:pPr>
            <a:r>
              <a:rPr lang="en-US" sz="1600" i="1" kern="100" dirty="0">
                <a:solidFill>
                  <a:srgbClr val="002060"/>
                </a:solidFill>
                <a:cs typeface="Times New Roman" panose="02020603050405020304" pitchFamily="18" charset="0"/>
              </a:rPr>
              <a:t>*All communications should be reviewed prior to initiating the journey.</a:t>
            </a:r>
          </a:p>
          <a:p>
            <a:pPr>
              <a:lnSpc>
                <a:spcPct val="100000"/>
              </a:lnSpc>
              <a:spcBef>
                <a:spcPts val="0"/>
              </a:spcBef>
            </a:pPr>
            <a:endParaRPr lang="en-US" sz="2000" kern="100" dirty="0">
              <a:solidFill>
                <a:srgbClr val="002060"/>
              </a:solidFill>
              <a:ea typeface="Calibri" panose="020F0502020204030204" pitchFamily="34" charset="0"/>
              <a:cs typeface="Times New Roman" panose="02020603050405020304" pitchFamily="18" charset="0"/>
            </a:endParaRPr>
          </a:p>
          <a:p>
            <a:pPr>
              <a:lnSpc>
                <a:spcPct val="100000"/>
              </a:lnSpc>
            </a:pPr>
            <a:endParaRPr lang="en-US" sz="1600" dirty="0">
              <a:solidFill>
                <a:srgbClr val="002060"/>
              </a:solidFill>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CF2578B7-A0D3-C354-E31D-B896EDE0FC27}"/>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Rate Alert</a:t>
            </a:r>
          </a:p>
        </p:txBody>
      </p:sp>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170E6-35B5-86B7-DB2D-E82D375CDE8A}"/>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14254E9F-DBEE-9A79-4A49-9383D8A50A4C}"/>
              </a:ext>
            </a:extLst>
          </p:cNvPr>
          <p:cNvSpPr txBox="1">
            <a:spLocks/>
          </p:cNvSpPr>
          <p:nvPr/>
        </p:nvSpPr>
        <p:spPr>
          <a:xfrm>
            <a:off x="445427" y="5039139"/>
            <a:ext cx="10879798" cy="1690529"/>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2400" kern="100" dirty="0">
                <a:solidFill>
                  <a:srgbClr val="002060"/>
                </a:solidFill>
                <a:cs typeface="Times New Roman" panose="02020603050405020304" pitchFamily="18" charset="0"/>
              </a:rPr>
              <a:t>Journey Notes:</a:t>
            </a:r>
          </a:p>
          <a:p>
            <a:pPr marL="274320" indent="-27432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Keep emails that work for your organization, edit to meet your organization’s tone, swap with custom, or add these emails to your existing campaigns.</a:t>
            </a:r>
          </a:p>
          <a:p>
            <a:pPr marL="274320" indent="-27432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Configure trigger and condition components with organization specific inline conditions, contact groups, and Focused View outcomes.</a:t>
            </a:r>
          </a:p>
          <a:p>
            <a:pPr marL="274320" indent="-274320" defTabSz="868680">
              <a:lnSpc>
                <a:spcPct val="100000"/>
              </a:lnSpc>
              <a:spcBef>
                <a:spcPts val="0"/>
              </a:spcBef>
              <a:buFont typeface="Wingdings" pitchFamily="2" charset="2"/>
              <a:buChar char="Ø"/>
            </a:pPr>
            <a:endParaRPr lang="en-US" kern="100" dirty="0">
              <a:solidFill>
                <a:srgbClr val="002060"/>
              </a:solidFill>
              <a:cs typeface="Times New Roman" panose="02020603050405020304" pitchFamily="18" charset="0"/>
            </a:endParaRPr>
          </a:p>
          <a:p>
            <a:pPr>
              <a:lnSpc>
                <a:spcPct val="100000"/>
              </a:lnSpc>
            </a:pPr>
            <a:endParaRPr lang="en-US" sz="2400" dirty="0">
              <a:solidFill>
                <a:srgbClr val="002060"/>
              </a:solidFill>
            </a:endParaRPr>
          </a:p>
          <a:p>
            <a:pPr defTabSz="868680">
              <a:spcBef>
                <a:spcPts val="0"/>
              </a:spcBef>
            </a:pPr>
            <a:endParaRPr lang="en-US" sz="2400" kern="100" dirty="0">
              <a:solidFill>
                <a:srgbClr val="002060"/>
              </a:solidFill>
              <a:cs typeface="Times New Roman" panose="02020603050405020304" pitchFamily="18" charset="0"/>
            </a:endParaRPr>
          </a:p>
          <a:p>
            <a:endParaRPr lang="en-US" dirty="0">
              <a:solidFill>
                <a:srgbClr val="002060"/>
              </a:solidFill>
            </a:endParaRPr>
          </a:p>
        </p:txBody>
      </p:sp>
      <p:pic>
        <p:nvPicPr>
          <p:cNvPr id="2" name="Picture 1" descr="A blue letter t on a black background&#10;&#10;Description automatically generated">
            <a:extLst>
              <a:ext uri="{FF2B5EF4-FFF2-40B4-BE49-F238E27FC236}">
                <a16:creationId xmlns:a16="http://schemas.microsoft.com/office/drawing/2014/main" id="{BE74169C-3DBC-F431-09DA-E3AC157A0F7C}"/>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1D239DD1-3A55-5588-77BD-727E38B47EF0}"/>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Rate Alert</a:t>
            </a:r>
          </a:p>
        </p:txBody>
      </p:sp>
      <p:pic>
        <p:nvPicPr>
          <p:cNvPr id="8" name="Picture 7">
            <a:extLst>
              <a:ext uri="{FF2B5EF4-FFF2-40B4-BE49-F238E27FC236}">
                <a16:creationId xmlns:a16="http://schemas.microsoft.com/office/drawing/2014/main" id="{DACABE4D-D584-65B9-26DD-1E749DB6E82F}"/>
              </a:ext>
            </a:extLst>
          </p:cNvPr>
          <p:cNvPicPr>
            <a:picLocks noChangeAspect="1"/>
          </p:cNvPicPr>
          <p:nvPr/>
        </p:nvPicPr>
        <p:blipFill>
          <a:blip r:embed="rId4"/>
          <a:srcRect/>
          <a:stretch/>
        </p:blipFill>
        <p:spPr>
          <a:xfrm>
            <a:off x="445426" y="702527"/>
            <a:ext cx="8095516" cy="44061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7047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E7C2F5F1-C8D1-0B94-DDB6-457452A5A0C4}"/>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Rate Alert</a:t>
            </a:r>
          </a:p>
        </p:txBody>
      </p:sp>
      <p:sp>
        <p:nvSpPr>
          <p:cNvPr id="6" name="Text Placeholder 3">
            <a:extLst>
              <a:ext uri="{FF2B5EF4-FFF2-40B4-BE49-F238E27FC236}">
                <a16:creationId xmlns:a16="http://schemas.microsoft.com/office/drawing/2014/main" id="{D9AF02D4-FCFB-11DB-9581-0BEA4016B609}"/>
              </a:ext>
            </a:extLst>
          </p:cNvPr>
          <p:cNvSpPr txBox="1">
            <a:spLocks/>
          </p:cNvSpPr>
          <p:nvPr/>
        </p:nvSpPr>
        <p:spPr>
          <a:xfrm>
            <a:off x="4438649" y="910764"/>
            <a:ext cx="7530410"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 </a:t>
            </a:r>
            <a:r>
              <a:rPr lang="en-US" kern="100" dirty="0">
                <a:solidFill>
                  <a:srgbClr val="002060"/>
                </a:solidFill>
                <a:cs typeface="Times New Roman" panose="02020603050405020304" pitchFamily="18" charset="0"/>
              </a:rPr>
              <a:t>Great news - interest rates are dropping!</a:t>
            </a:r>
            <a:endParaRPr lang="en-US" kern="100" dirty="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3F440334-11F9-2108-4278-9683AF7F7149}"/>
              </a:ext>
            </a:extLst>
          </p:cNvPr>
          <p:cNvSpPr txBox="1"/>
          <p:nvPr/>
        </p:nvSpPr>
        <p:spPr>
          <a:xfrm>
            <a:off x="4438649" y="1314450"/>
            <a:ext cx="7530410" cy="4801314"/>
          </a:xfrm>
          <a:prstGeom prst="rect">
            <a:avLst/>
          </a:prstGeom>
          <a:noFill/>
        </p:spPr>
        <p:txBody>
          <a:bodyPr wrap="square" rtlCol="0">
            <a:spAutoFit/>
          </a:bodyPr>
          <a:lstStyle/>
          <a:p>
            <a:r>
              <a:rPr lang="en-US" dirty="0"/>
              <a:t>Hi {{</a:t>
            </a:r>
            <a:r>
              <a:rPr lang="en-US" dirty="0" err="1"/>
              <a:t>recipient.f_name</a:t>
            </a:r>
            <a:r>
              <a:rPr lang="en-US" dirty="0"/>
              <a:t>}},</a:t>
            </a:r>
          </a:p>
          <a:p>
            <a:endParaRPr lang="en-US" dirty="0"/>
          </a:p>
          <a:p>
            <a:r>
              <a:rPr lang="en-US" dirty="0"/>
              <a:t>As you may be aware, we've seen a drop in mortgage interest rates recently. Mortgage rates fluctuate all the time, but these types of interest rate decreases shouldn't be casually ignored - especially when they can save you money.</a:t>
            </a:r>
          </a:p>
          <a:p>
            <a:endParaRPr lang="en-US" dirty="0"/>
          </a:p>
          <a:p>
            <a:r>
              <a:rPr lang="en-US" dirty="0"/>
              <a:t>Based on your previous home loan transaction with {{</a:t>
            </a:r>
            <a:r>
              <a:rPr lang="en-US" dirty="0" err="1"/>
              <a:t>sender.company</a:t>
            </a:r>
            <a:r>
              <a:rPr lang="en-US" dirty="0"/>
              <a:t>}}, our records indicate that you may be eligible to lower your mortgage payment enough to make it worth your while.</a:t>
            </a:r>
          </a:p>
          <a:p>
            <a:endParaRPr lang="en-US" dirty="0"/>
          </a:p>
          <a:p>
            <a:r>
              <a:rPr lang="en-US" dirty="0"/>
              <a:t>Don't wait - reach out today for a no-obligation consultation to find out if refinancing your current mortgage loan is right for you.</a:t>
            </a:r>
          </a:p>
          <a:p>
            <a:endParaRPr lang="en-US" dirty="0"/>
          </a:p>
          <a:p>
            <a:r>
              <a:rPr lang="en-US" dirty="0"/>
              <a:t>I look forward to speaking with you soon!</a:t>
            </a:r>
          </a:p>
          <a:p>
            <a:endParaRPr lang="en-US" dirty="0"/>
          </a:p>
          <a:p>
            <a:r>
              <a:rPr lang="en-US" dirty="0"/>
              <a:t>Sincerely,</a:t>
            </a:r>
          </a:p>
        </p:txBody>
      </p:sp>
      <p:pic>
        <p:nvPicPr>
          <p:cNvPr id="4" name="Picture 3">
            <a:extLst>
              <a:ext uri="{FF2B5EF4-FFF2-40B4-BE49-F238E27FC236}">
                <a16:creationId xmlns:a16="http://schemas.microsoft.com/office/drawing/2014/main" id="{85327BE9-7AB4-16D0-F102-619A7E50BFDE}"/>
              </a:ext>
            </a:extLst>
          </p:cNvPr>
          <p:cNvPicPr>
            <a:picLocks noChangeAspect="1"/>
          </p:cNvPicPr>
          <p:nvPr/>
        </p:nvPicPr>
        <p:blipFill>
          <a:blip r:embed="rId4"/>
          <a:srcRect/>
          <a:stretch/>
        </p:blipFill>
        <p:spPr>
          <a:xfrm>
            <a:off x="816457" y="910764"/>
            <a:ext cx="3212618" cy="5245756"/>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1199019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33A35-A773-7675-4C82-FC66CD5D7C68}"/>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0392ABFD-AE1C-C245-23BC-7AF6E7CDDC1F}"/>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7FA0CD79-FCCF-BC8B-93FF-2C8A46E17AEB}"/>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Rate Alert</a:t>
            </a:r>
          </a:p>
        </p:txBody>
      </p:sp>
      <p:sp>
        <p:nvSpPr>
          <p:cNvPr id="6" name="Text Placeholder 3">
            <a:extLst>
              <a:ext uri="{FF2B5EF4-FFF2-40B4-BE49-F238E27FC236}">
                <a16:creationId xmlns:a16="http://schemas.microsoft.com/office/drawing/2014/main" id="{59ECB14C-CCA6-9A8D-085B-A9AD1D4A2368}"/>
              </a:ext>
            </a:extLst>
          </p:cNvPr>
          <p:cNvSpPr txBox="1">
            <a:spLocks/>
          </p:cNvSpPr>
          <p:nvPr/>
        </p:nvSpPr>
        <p:spPr>
          <a:xfrm>
            <a:off x="4438649" y="910764"/>
            <a:ext cx="7530410"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 </a:t>
            </a:r>
            <a:r>
              <a:rPr lang="en-US" kern="100" dirty="0">
                <a:solidFill>
                  <a:srgbClr val="002060"/>
                </a:solidFill>
                <a:cs typeface="Times New Roman" panose="02020603050405020304" pitchFamily="18" charset="0"/>
              </a:rPr>
              <a:t>Improve your mortgage MPG</a:t>
            </a:r>
            <a:endParaRPr lang="en-US" kern="100" dirty="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BDA90BBD-521B-E11A-983A-EB695C49F6C0}"/>
              </a:ext>
            </a:extLst>
          </p:cNvPr>
          <p:cNvSpPr txBox="1"/>
          <p:nvPr/>
        </p:nvSpPr>
        <p:spPr>
          <a:xfrm>
            <a:off x="4438649" y="1314450"/>
            <a:ext cx="7530410" cy="3970318"/>
          </a:xfrm>
          <a:prstGeom prst="rect">
            <a:avLst/>
          </a:prstGeom>
          <a:noFill/>
        </p:spPr>
        <p:txBody>
          <a:bodyPr wrap="square" rtlCol="0">
            <a:spAutoFit/>
          </a:bodyPr>
          <a:lstStyle/>
          <a:p>
            <a:r>
              <a:rPr lang="en-US" dirty="0"/>
              <a:t>Hi {{</a:t>
            </a:r>
            <a:r>
              <a:rPr lang="en-US" dirty="0" err="1"/>
              <a:t>recipient.f_name</a:t>
            </a:r>
            <a:r>
              <a:rPr lang="en-US" dirty="0"/>
              <a:t>}},</a:t>
            </a:r>
          </a:p>
          <a:p>
            <a:endParaRPr lang="en-US" dirty="0"/>
          </a:p>
          <a:p>
            <a:r>
              <a:rPr lang="en-US" dirty="0"/>
              <a:t>These days, a lot of people are looking to get the best mileage per gallon out of their cars...but what about your house?</a:t>
            </a:r>
          </a:p>
          <a:p>
            <a:endParaRPr lang="en-US" dirty="0"/>
          </a:p>
          <a:p>
            <a:r>
              <a:rPr lang="en-US" dirty="0"/>
              <a:t>With interest rates moving lower recently, this might be a good time for you to find a more economical mortgage model. Reducing your monthly mortgage payment can be a big help managing your overall household budget.</a:t>
            </a:r>
          </a:p>
          <a:p>
            <a:endParaRPr lang="en-US" dirty="0"/>
          </a:p>
          <a:p>
            <a:r>
              <a:rPr lang="en-US" dirty="0"/>
              <a:t>Why wait? Contact me today to see if refinancing your home mortgage loan interest rate would save you money.</a:t>
            </a:r>
          </a:p>
          <a:p>
            <a:endParaRPr lang="en-US" dirty="0"/>
          </a:p>
          <a:p>
            <a:r>
              <a:rPr lang="en-US" dirty="0"/>
              <a:t>Sincerely,</a:t>
            </a:r>
            <a:endParaRPr lang="en-US" dirty="0">
              <a:effectLst/>
            </a:endParaRPr>
          </a:p>
        </p:txBody>
      </p:sp>
      <p:pic>
        <p:nvPicPr>
          <p:cNvPr id="4" name="Picture 3">
            <a:extLst>
              <a:ext uri="{FF2B5EF4-FFF2-40B4-BE49-F238E27FC236}">
                <a16:creationId xmlns:a16="http://schemas.microsoft.com/office/drawing/2014/main" id="{FEE72B28-7A86-AD1C-F785-9D05C6349122}"/>
              </a:ext>
            </a:extLst>
          </p:cNvPr>
          <p:cNvPicPr>
            <a:picLocks noChangeAspect="1"/>
          </p:cNvPicPr>
          <p:nvPr/>
        </p:nvPicPr>
        <p:blipFill>
          <a:blip r:embed="rId4"/>
          <a:srcRect/>
          <a:stretch/>
        </p:blipFill>
        <p:spPr>
          <a:xfrm>
            <a:off x="789292" y="946915"/>
            <a:ext cx="3325507" cy="5252561"/>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3439354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A35A3-BF33-292D-5FAF-9A03EE082FBF}"/>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D8645B46-D55F-A4CE-E82E-12FF52C707E4}"/>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D4DB6B8F-095F-04B1-870E-364B9C89C0AD}"/>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Rate Alert</a:t>
            </a:r>
          </a:p>
        </p:txBody>
      </p:sp>
      <p:sp>
        <p:nvSpPr>
          <p:cNvPr id="6" name="Text Placeholder 3">
            <a:extLst>
              <a:ext uri="{FF2B5EF4-FFF2-40B4-BE49-F238E27FC236}">
                <a16:creationId xmlns:a16="http://schemas.microsoft.com/office/drawing/2014/main" id="{E767936A-45C0-226C-9039-8560DF346CBB}"/>
              </a:ext>
            </a:extLst>
          </p:cNvPr>
          <p:cNvSpPr txBox="1">
            <a:spLocks/>
          </p:cNvSpPr>
          <p:nvPr/>
        </p:nvSpPr>
        <p:spPr>
          <a:xfrm>
            <a:off x="4438649" y="910764"/>
            <a:ext cx="7530410"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 </a:t>
            </a:r>
            <a:r>
              <a:rPr lang="en-US" kern="100" dirty="0">
                <a:solidFill>
                  <a:srgbClr val="002060"/>
                </a:solidFill>
                <a:cs typeface="Times New Roman" panose="02020603050405020304" pitchFamily="18" charset="0"/>
              </a:rPr>
              <a:t>Got a few minutes for a mortgage checkup?</a:t>
            </a:r>
            <a:endParaRPr lang="en-US" kern="100" dirty="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164B2228-845C-4977-548A-D0C0C673B990}"/>
              </a:ext>
            </a:extLst>
          </p:cNvPr>
          <p:cNvSpPr txBox="1"/>
          <p:nvPr/>
        </p:nvSpPr>
        <p:spPr>
          <a:xfrm>
            <a:off x="4438649" y="1314450"/>
            <a:ext cx="7530410" cy="3970318"/>
          </a:xfrm>
          <a:prstGeom prst="rect">
            <a:avLst/>
          </a:prstGeom>
          <a:noFill/>
        </p:spPr>
        <p:txBody>
          <a:bodyPr wrap="square" rtlCol="0">
            <a:spAutoFit/>
          </a:bodyPr>
          <a:lstStyle/>
          <a:p>
            <a:r>
              <a:rPr lang="en-US" dirty="0"/>
              <a:t>Hi {{</a:t>
            </a:r>
            <a:r>
              <a:rPr lang="en-US" dirty="0" err="1"/>
              <a:t>recipient.f_name</a:t>
            </a:r>
            <a:r>
              <a:rPr lang="en-US" dirty="0"/>
              <a:t>}},</a:t>
            </a:r>
          </a:p>
          <a:p>
            <a:endParaRPr lang="en-US" dirty="0"/>
          </a:p>
          <a:p>
            <a:r>
              <a:rPr lang="en-US" dirty="0"/>
              <a:t>Have you thought about consolidating your debt, or remodeling your current home? With interest rates moving lower recently, now may be a good time to see if {{</a:t>
            </a:r>
            <a:r>
              <a:rPr lang="en-US" dirty="0" err="1"/>
              <a:t>sender.company</a:t>
            </a:r>
            <a:r>
              <a:rPr lang="en-US" dirty="0"/>
              <a:t>}} can help!</a:t>
            </a:r>
          </a:p>
          <a:p>
            <a:endParaRPr lang="en-US" dirty="0"/>
          </a:p>
          <a:p>
            <a:r>
              <a:rPr lang="en-US" dirty="0"/>
              <a:t>As a licensed mortgage professional, I take pride in helping my customers improve their quality of life and financial outlook. A home loan refinance with a lower interest rate can unlock opportunities for you.</a:t>
            </a:r>
          </a:p>
          <a:p>
            <a:endParaRPr lang="en-US" dirty="0"/>
          </a:p>
          <a:p>
            <a:r>
              <a:rPr lang="en-US" dirty="0"/>
              <a:t>If you would like to explore your options and see if this is a good fit for you, please reach out at your convenience. I'm here to help.</a:t>
            </a:r>
          </a:p>
          <a:p>
            <a:endParaRPr lang="en-US" dirty="0"/>
          </a:p>
          <a:p>
            <a:r>
              <a:rPr lang="en-US" dirty="0"/>
              <a:t>Sincerely,</a:t>
            </a:r>
            <a:endParaRPr lang="en-US" dirty="0">
              <a:effectLst/>
            </a:endParaRPr>
          </a:p>
        </p:txBody>
      </p:sp>
      <p:pic>
        <p:nvPicPr>
          <p:cNvPr id="4" name="Picture 3">
            <a:extLst>
              <a:ext uri="{FF2B5EF4-FFF2-40B4-BE49-F238E27FC236}">
                <a16:creationId xmlns:a16="http://schemas.microsoft.com/office/drawing/2014/main" id="{A12FAFB8-7731-C782-F173-4BA21A2019C0}"/>
              </a:ext>
            </a:extLst>
          </p:cNvPr>
          <p:cNvPicPr>
            <a:picLocks noChangeAspect="1"/>
          </p:cNvPicPr>
          <p:nvPr/>
        </p:nvPicPr>
        <p:blipFill>
          <a:blip r:embed="rId4"/>
          <a:srcRect/>
          <a:stretch/>
        </p:blipFill>
        <p:spPr>
          <a:xfrm>
            <a:off x="789292" y="959484"/>
            <a:ext cx="3439037" cy="5403216"/>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224916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680A7-97CC-D57B-F203-59B6CB081EAC}"/>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31DF7308-A784-659C-6260-4E20D21BDF3C}"/>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EFBD1128-25B7-AED5-5D09-C32D4F8126DE}"/>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Rate Alert</a:t>
            </a:r>
          </a:p>
        </p:txBody>
      </p:sp>
      <p:sp>
        <p:nvSpPr>
          <p:cNvPr id="6" name="Text Placeholder 3">
            <a:extLst>
              <a:ext uri="{FF2B5EF4-FFF2-40B4-BE49-F238E27FC236}">
                <a16:creationId xmlns:a16="http://schemas.microsoft.com/office/drawing/2014/main" id="{0FF43653-E96B-A64B-5527-57E99E53DBD6}"/>
              </a:ext>
            </a:extLst>
          </p:cNvPr>
          <p:cNvSpPr txBox="1">
            <a:spLocks/>
          </p:cNvSpPr>
          <p:nvPr/>
        </p:nvSpPr>
        <p:spPr>
          <a:xfrm>
            <a:off x="4438649" y="910764"/>
            <a:ext cx="7530410"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 </a:t>
            </a:r>
            <a:r>
              <a:rPr lang="en-US" kern="100" dirty="0">
                <a:solidFill>
                  <a:srgbClr val="002060"/>
                </a:solidFill>
                <a:cs typeface="Times New Roman" panose="02020603050405020304" pitchFamily="18" charset="0"/>
              </a:rPr>
              <a:t>Is it time for your mortgage's annual checkup?</a:t>
            </a:r>
            <a:endParaRPr lang="en-US" kern="100" dirty="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7D15485F-E0D0-D1FB-FF28-436A00E00E0F}"/>
              </a:ext>
            </a:extLst>
          </p:cNvPr>
          <p:cNvSpPr txBox="1"/>
          <p:nvPr/>
        </p:nvSpPr>
        <p:spPr>
          <a:xfrm>
            <a:off x="4438649" y="1314450"/>
            <a:ext cx="7530410" cy="4801314"/>
          </a:xfrm>
          <a:prstGeom prst="rect">
            <a:avLst/>
          </a:prstGeom>
          <a:noFill/>
        </p:spPr>
        <p:txBody>
          <a:bodyPr wrap="square" rtlCol="0">
            <a:spAutoFit/>
          </a:bodyPr>
          <a:lstStyle/>
          <a:p>
            <a:r>
              <a:rPr lang="en-US" sz="1700" dirty="0"/>
              <a:t>Hello {{</a:t>
            </a:r>
            <a:r>
              <a:rPr lang="en-US" sz="1700" dirty="0" err="1"/>
              <a:t>recipient.f_name</a:t>
            </a:r>
            <a:r>
              <a:rPr lang="en-US" sz="1700" dirty="0"/>
              <a:t>}},</a:t>
            </a:r>
          </a:p>
          <a:p>
            <a:endParaRPr lang="en-US" sz="1700" dirty="0"/>
          </a:p>
          <a:p>
            <a:r>
              <a:rPr lang="en-US" sz="1700" dirty="0"/>
              <a:t>Your mortgage and finances can benefit from an annual checkup, to see if you qualify for lower monthly payments. I offer these checkups free of charge. Think of me as a home financing doctor...without the cold stethoscope!</a:t>
            </a:r>
          </a:p>
          <a:p>
            <a:endParaRPr lang="en-US" sz="1700" dirty="0"/>
          </a:p>
          <a:p>
            <a:r>
              <a:rPr lang="en-US" sz="1700" dirty="0"/>
              <a:t>For example, if you're paying mortgage insurance and have been in your home for a while, you may qualify to lower your monthly loan payments by cancelling the insurance.</a:t>
            </a:r>
          </a:p>
          <a:p>
            <a:endParaRPr lang="en-US" sz="1700" dirty="0"/>
          </a:p>
          <a:p>
            <a:r>
              <a:rPr lang="en-US" sz="1700" dirty="0"/>
              <a:t>Another possible diagnosis: a refinance could put your mortgage payments on a diet. Lowering your payments by refinancing could save you a great deal of money over the life of your loan, especially if you shorten your mortgage's term.</a:t>
            </a:r>
          </a:p>
          <a:p>
            <a:endParaRPr lang="en-US" sz="1700" dirty="0"/>
          </a:p>
          <a:p>
            <a:r>
              <a:rPr lang="en-US" sz="1700" dirty="0"/>
              <a:t>I'd love to talk and provide you with a complimentary, routine check-up. Contact me at {{</a:t>
            </a:r>
            <a:r>
              <a:rPr lang="en-US" sz="1700" dirty="0" err="1"/>
              <a:t>sender.phone_cell</a:t>
            </a:r>
            <a:r>
              <a:rPr lang="en-US" sz="1700" dirty="0"/>
              <a:t>}} to chat.</a:t>
            </a:r>
          </a:p>
          <a:p>
            <a:endParaRPr lang="en-US" sz="1700" dirty="0"/>
          </a:p>
          <a:p>
            <a:r>
              <a:rPr lang="en-US" sz="1700" dirty="0"/>
              <a:t>Sincerely,</a:t>
            </a:r>
            <a:endParaRPr lang="en-US" sz="1700" dirty="0">
              <a:effectLst/>
            </a:endParaRPr>
          </a:p>
        </p:txBody>
      </p:sp>
      <p:pic>
        <p:nvPicPr>
          <p:cNvPr id="4" name="Picture 3">
            <a:extLst>
              <a:ext uri="{FF2B5EF4-FFF2-40B4-BE49-F238E27FC236}">
                <a16:creationId xmlns:a16="http://schemas.microsoft.com/office/drawing/2014/main" id="{88AD1C5C-888E-4E61-9F46-BDD3B54492D1}"/>
              </a:ext>
            </a:extLst>
          </p:cNvPr>
          <p:cNvPicPr>
            <a:picLocks noChangeAspect="1"/>
          </p:cNvPicPr>
          <p:nvPr/>
        </p:nvPicPr>
        <p:blipFill>
          <a:blip r:embed="rId4"/>
          <a:srcRect/>
          <a:stretch/>
        </p:blipFill>
        <p:spPr>
          <a:xfrm>
            <a:off x="888503" y="959484"/>
            <a:ext cx="3240615" cy="5403216"/>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2210498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21F8-FB70-F9F8-CB47-7860C83A546F}"/>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049D1A74-66A4-90F7-464C-975AEEAAC66B}"/>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361FA239-E602-586E-58DC-CBB1A47DC3C0}"/>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Rate Alert</a:t>
            </a:r>
          </a:p>
        </p:txBody>
      </p:sp>
      <p:sp>
        <p:nvSpPr>
          <p:cNvPr id="6" name="Text Placeholder 3">
            <a:extLst>
              <a:ext uri="{FF2B5EF4-FFF2-40B4-BE49-F238E27FC236}">
                <a16:creationId xmlns:a16="http://schemas.microsoft.com/office/drawing/2014/main" id="{F769BE07-E3C3-8AE8-22B6-BD3903F14FF3}"/>
              </a:ext>
            </a:extLst>
          </p:cNvPr>
          <p:cNvSpPr txBox="1">
            <a:spLocks/>
          </p:cNvSpPr>
          <p:nvPr/>
        </p:nvSpPr>
        <p:spPr>
          <a:xfrm>
            <a:off x="4438649" y="910764"/>
            <a:ext cx="7530410"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 </a:t>
            </a:r>
            <a:r>
              <a:rPr lang="en-US" kern="100" dirty="0">
                <a:solidFill>
                  <a:srgbClr val="002060"/>
                </a:solidFill>
                <a:cs typeface="Times New Roman" panose="02020603050405020304" pitchFamily="18" charset="0"/>
              </a:rPr>
              <a:t>Questions about your mortgage?</a:t>
            </a:r>
            <a:endParaRPr lang="en-US" kern="100" dirty="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426555DD-F46B-35BD-4A10-638338CD04E2}"/>
              </a:ext>
            </a:extLst>
          </p:cNvPr>
          <p:cNvSpPr txBox="1"/>
          <p:nvPr/>
        </p:nvSpPr>
        <p:spPr>
          <a:xfrm>
            <a:off x="4438649" y="1314450"/>
            <a:ext cx="7530410" cy="3970318"/>
          </a:xfrm>
          <a:prstGeom prst="rect">
            <a:avLst/>
          </a:prstGeom>
          <a:noFill/>
        </p:spPr>
        <p:txBody>
          <a:bodyPr wrap="square" rtlCol="0">
            <a:spAutoFit/>
          </a:bodyPr>
          <a:lstStyle/>
          <a:p>
            <a:r>
              <a:rPr lang="en-US" dirty="0"/>
              <a:t>Hi {{</a:t>
            </a:r>
            <a:r>
              <a:rPr lang="en-US" dirty="0" err="1"/>
              <a:t>recipient.f_name</a:t>
            </a:r>
            <a:r>
              <a:rPr lang="en-US" dirty="0"/>
              <a:t>}},</a:t>
            </a:r>
          </a:p>
          <a:p>
            <a:endParaRPr lang="en-US" dirty="0"/>
          </a:p>
          <a:p>
            <a:r>
              <a:rPr lang="en-US" dirty="0"/>
              <a:t>I'm wondering if you have any questions for me regarding your home's financing. Home values, market conditions and your home's equity position can change fast. </a:t>
            </a:r>
          </a:p>
          <a:p>
            <a:endParaRPr lang="en-US" dirty="0"/>
          </a:p>
          <a:p>
            <a:r>
              <a:rPr lang="en-US" dirty="0"/>
              <a:t>Do you have the latest information?</a:t>
            </a:r>
          </a:p>
          <a:p>
            <a:endParaRPr lang="en-US" dirty="0"/>
          </a:p>
          <a:p>
            <a:r>
              <a:rPr lang="en-US" dirty="0"/>
              <a:t>I can get you up to speed!</a:t>
            </a:r>
          </a:p>
          <a:p>
            <a:endParaRPr lang="en-US" dirty="0"/>
          </a:p>
          <a:p>
            <a:r>
              <a:rPr lang="en-US" dirty="0"/>
              <a:t>Call me at {{</a:t>
            </a:r>
            <a:r>
              <a:rPr lang="en-US" dirty="0" err="1"/>
              <a:t>sender.phone_cell</a:t>
            </a:r>
            <a:r>
              <a:rPr lang="en-US" dirty="0"/>
              <a:t>}} or reply to this email – I'm happy to assist you.</a:t>
            </a:r>
          </a:p>
          <a:p>
            <a:endParaRPr lang="en-US" dirty="0"/>
          </a:p>
          <a:p>
            <a:r>
              <a:rPr lang="en-US" dirty="0"/>
              <a:t>Sincerely,</a:t>
            </a:r>
            <a:endParaRPr lang="en-US" dirty="0">
              <a:effectLst/>
            </a:endParaRPr>
          </a:p>
        </p:txBody>
      </p:sp>
      <p:pic>
        <p:nvPicPr>
          <p:cNvPr id="4" name="Picture 3">
            <a:extLst>
              <a:ext uri="{FF2B5EF4-FFF2-40B4-BE49-F238E27FC236}">
                <a16:creationId xmlns:a16="http://schemas.microsoft.com/office/drawing/2014/main" id="{AB982296-7D02-AE3F-12BE-54E51E80E449}"/>
              </a:ext>
            </a:extLst>
          </p:cNvPr>
          <p:cNvPicPr>
            <a:picLocks noChangeAspect="1"/>
          </p:cNvPicPr>
          <p:nvPr/>
        </p:nvPicPr>
        <p:blipFill>
          <a:blip r:embed="rId4"/>
          <a:srcRect/>
          <a:stretch/>
        </p:blipFill>
        <p:spPr>
          <a:xfrm>
            <a:off x="888503" y="988738"/>
            <a:ext cx="3240615" cy="4880523"/>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2759900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DF83B-0718-E7D8-F42B-4D7E5FCF88D6}"/>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033C0632-46A1-4E5E-0745-F51719564B11}"/>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29E1EBAF-3EFB-931A-D52F-F4E88232F048}"/>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Rate Alert</a:t>
            </a:r>
          </a:p>
        </p:txBody>
      </p:sp>
      <p:sp>
        <p:nvSpPr>
          <p:cNvPr id="6" name="Text Placeholder 3">
            <a:extLst>
              <a:ext uri="{FF2B5EF4-FFF2-40B4-BE49-F238E27FC236}">
                <a16:creationId xmlns:a16="http://schemas.microsoft.com/office/drawing/2014/main" id="{B09366FD-7DCB-4F28-679B-DC31154079DC}"/>
              </a:ext>
            </a:extLst>
          </p:cNvPr>
          <p:cNvSpPr txBox="1">
            <a:spLocks/>
          </p:cNvSpPr>
          <p:nvPr/>
        </p:nvSpPr>
        <p:spPr>
          <a:xfrm>
            <a:off x="4438649" y="910764"/>
            <a:ext cx="7530410"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 </a:t>
            </a:r>
            <a:r>
              <a:rPr lang="en-US" kern="100" dirty="0">
                <a:solidFill>
                  <a:srgbClr val="002060"/>
                </a:solidFill>
                <a:cs typeface="Times New Roman" panose="02020603050405020304" pitchFamily="18" charset="0"/>
              </a:rPr>
              <a:t>Does your mortgage need a makeover?</a:t>
            </a:r>
            <a:endParaRPr lang="en-US" kern="100" dirty="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9AC338D0-3276-3D86-475C-42242292993F}"/>
              </a:ext>
            </a:extLst>
          </p:cNvPr>
          <p:cNvSpPr txBox="1"/>
          <p:nvPr/>
        </p:nvSpPr>
        <p:spPr>
          <a:xfrm>
            <a:off x="4438649" y="1314450"/>
            <a:ext cx="7530410" cy="3693319"/>
          </a:xfrm>
          <a:prstGeom prst="rect">
            <a:avLst/>
          </a:prstGeom>
          <a:noFill/>
        </p:spPr>
        <p:txBody>
          <a:bodyPr wrap="square" rtlCol="0">
            <a:spAutoFit/>
          </a:bodyPr>
          <a:lstStyle/>
          <a:p>
            <a:r>
              <a:rPr lang="en-US" dirty="0"/>
              <a:t>Hello {{</a:t>
            </a:r>
            <a:r>
              <a:rPr lang="en-US" dirty="0" err="1"/>
              <a:t>recipient.f_name</a:t>
            </a:r>
            <a:r>
              <a:rPr lang="en-US" dirty="0"/>
              <a:t>}},</a:t>
            </a:r>
          </a:p>
          <a:p>
            <a:endParaRPr lang="en-US" dirty="0"/>
          </a:p>
          <a:p>
            <a:r>
              <a:rPr lang="en-US" dirty="0"/>
              <a:t>While your mortgage's term and payments may be looking good to you, it never hurts to see if a "makeover" could make it better.</a:t>
            </a:r>
          </a:p>
          <a:p>
            <a:endParaRPr lang="en-US" dirty="0"/>
          </a:p>
          <a:p>
            <a:r>
              <a:rPr lang="en-US" dirty="0"/>
              <a:t>A review of your home's current equity (what you owe on your mortgage, plus any change in your home's value) is a smart idea.</a:t>
            </a:r>
          </a:p>
          <a:p>
            <a:endParaRPr lang="en-US" dirty="0"/>
          </a:p>
          <a:p>
            <a:r>
              <a:rPr lang="en-US" dirty="0"/>
              <a:t>What are your short and long-term plans? Does your current home's financing complement those plans? We can review your current mortgage and find out if there are opportunities you may want to consider.</a:t>
            </a:r>
          </a:p>
          <a:p>
            <a:endParaRPr lang="en-US" dirty="0"/>
          </a:p>
          <a:p>
            <a:r>
              <a:rPr lang="en-US" dirty="0"/>
              <a:t>Sincerely,</a:t>
            </a:r>
            <a:endParaRPr lang="en-US" dirty="0">
              <a:effectLst/>
            </a:endParaRPr>
          </a:p>
        </p:txBody>
      </p:sp>
      <p:pic>
        <p:nvPicPr>
          <p:cNvPr id="4" name="Picture 3">
            <a:extLst>
              <a:ext uri="{FF2B5EF4-FFF2-40B4-BE49-F238E27FC236}">
                <a16:creationId xmlns:a16="http://schemas.microsoft.com/office/drawing/2014/main" id="{570A5FAD-6E33-9E34-951C-A8F11B330AB6}"/>
              </a:ext>
            </a:extLst>
          </p:cNvPr>
          <p:cNvPicPr>
            <a:picLocks noChangeAspect="1"/>
          </p:cNvPicPr>
          <p:nvPr/>
        </p:nvPicPr>
        <p:blipFill>
          <a:blip r:embed="rId4"/>
          <a:srcRect/>
          <a:stretch/>
        </p:blipFill>
        <p:spPr>
          <a:xfrm>
            <a:off x="888503" y="998538"/>
            <a:ext cx="3240615" cy="4860922"/>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3507119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d6ea532-a128-4102-90d6-037480f28622">
      <UserInfo>
        <DisplayName>Aubrey Olsen</DisplayName>
        <AccountId>120</AccountId>
        <AccountType/>
      </UserInfo>
      <UserInfo>
        <DisplayName>Michael Young II</DisplayName>
        <AccountId>1006</AccountId>
        <AccountType/>
      </UserInfo>
      <UserInfo>
        <DisplayName>Jessa Kajencki</DisplayName>
        <AccountId>121</AccountId>
        <AccountType/>
      </UserInfo>
      <UserInfo>
        <DisplayName>Bobbi Jo Dallas Card</DisplayName>
        <AccountId>537</AccountId>
        <AccountType/>
      </UserInfo>
    </SharedWithUsers>
    <lcf76f155ced4ddcb4097134ff3c332f xmlns="a0d940e6-08f7-4f55-ab22-1c60154efa17">
      <Terms xmlns="http://schemas.microsoft.com/office/infopath/2007/PartnerControls"/>
    </lcf76f155ced4ddcb4097134ff3c332f>
    <TaxCatchAll xmlns="9d6ea532-a128-4102-90d6-037480f2862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0E37A5DFA2714CB7017CAE456168A6" ma:contentTypeVersion="18" ma:contentTypeDescription="Create a new document." ma:contentTypeScope="" ma:versionID="4fb967a6105d696e3fbe72c6857f6c75">
  <xsd:schema xmlns:xsd="http://www.w3.org/2001/XMLSchema" xmlns:xs="http://www.w3.org/2001/XMLSchema" xmlns:p="http://schemas.microsoft.com/office/2006/metadata/properties" xmlns:ns2="a0d940e6-08f7-4f55-ab22-1c60154efa17" xmlns:ns3="9d6ea532-a128-4102-90d6-037480f28622" targetNamespace="http://schemas.microsoft.com/office/2006/metadata/properties" ma:root="true" ma:fieldsID="b8be0f88dd89c45ab5a80cf19e938f0f" ns2:_="" ns3:_="">
    <xsd:import namespace="a0d940e6-08f7-4f55-ab22-1c60154efa17"/>
    <xsd:import namespace="9d6ea532-a128-4102-90d6-037480f286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940e6-08f7-4f55-ab22-1c60154ef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3460b82-58eb-499a-9bd2-5a0713bdb8c0"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6ea532-a128-4102-90d6-037480f286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366c684-94b8-40a8-ae72-62a0fe207216}" ma:internalName="TaxCatchAll" ma:showField="CatchAllData" ma:web="9d6ea532-a128-4102-90d6-037480f28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800FD4-94BC-49A2-82A0-99D176C54A60}">
  <ds:schemaRefs>
    <ds:schemaRef ds:uri="http://purl.org/dc/terms/"/>
    <ds:schemaRef ds:uri="http://schemas.openxmlformats.org/package/2006/metadata/core-properties"/>
    <ds:schemaRef ds:uri="http://schemas.microsoft.com/office/2006/documentManagement/types"/>
    <ds:schemaRef ds:uri="46207963-4797-4a7a-8025-35798118c8bb"/>
    <ds:schemaRef ds:uri="http://purl.org/dc/elements/1.1/"/>
    <ds:schemaRef ds:uri="http://schemas.microsoft.com/office/2006/metadata/properties"/>
    <ds:schemaRef ds:uri="http://schemas.microsoft.com/office/infopath/2007/PartnerControls"/>
    <ds:schemaRef ds:uri="6ff04132-d76e-4838-a243-81579268c2b1"/>
    <ds:schemaRef ds:uri="http://www.w3.org/XML/1998/namespace"/>
    <ds:schemaRef ds:uri="http://purl.org/dc/dcmitype/"/>
    <ds:schemaRef ds:uri="9d6ea532-a128-4102-90d6-037480f28622"/>
    <ds:schemaRef ds:uri="a0d940e6-08f7-4f55-ab22-1c60154efa17"/>
  </ds:schemaRefs>
</ds:datastoreItem>
</file>

<file path=customXml/itemProps2.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3.xml><?xml version="1.0" encoding="utf-8"?>
<ds:datastoreItem xmlns:ds="http://schemas.openxmlformats.org/officeDocument/2006/customXml" ds:itemID="{E2E2CF2D-8033-4A46-82FD-267995FA47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940e6-08f7-4f55-ab22-1c60154efa17"/>
    <ds:schemaRef ds:uri="9d6ea532-a128-4102-90d6-037480f28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39505</TotalTime>
  <Words>1879</Words>
  <Application>Microsoft Office PowerPoint</Application>
  <PresentationFormat>Widescreen</PresentationFormat>
  <Paragraphs>174</Paragraphs>
  <Slides>14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Wingdings</vt:lpstr>
      <vt:lpstr>Objektiv Mk2</vt:lpstr>
      <vt:lpstr>Calibri</vt:lpstr>
      <vt:lpstr>Arial</vt:lpstr>
      <vt:lpstr>Objektiv Mk2 SemiBold</vt:lpstr>
      <vt:lpstr>Source Sans Pro</vt:lpstr>
      <vt:lpstr>Barlow Medium</vt:lpstr>
      <vt:lpstr>Barlow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Payton Gabriel</dc:creator>
  <cp:lastModifiedBy>Aubrey Olsen</cp:lastModifiedBy>
  <cp:revision>53</cp:revision>
  <dcterms:created xsi:type="dcterms:W3CDTF">2021-06-10T15:34:01Z</dcterms:created>
  <dcterms:modified xsi:type="dcterms:W3CDTF">2026-04-29T15:10:23Z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0x010100B00E37A5DFA2714CB7017CAE456168A6</vt:lpwstr>
  </property>
  <property fmtid="{D5CDD505-2E9C-101B-9397-08002B2CF9AE}" pid="3" name="_dlc_DocIdItemGuid">
    <vt:lpwstr>df1906c8-c0c3-42de-b8f4-37c7d36cd389</vt:lpwstr>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{"FileActivityType":"9","FileActivityTimeStamp":"2025-02-14T17:42:56.640Z","FileActivityUsersOnPage":[{"DisplayName":"Chad Spencer","Id":"chad.spencer@totalexpert.com"},{"DisplayName":"Michael Young II","Id":"michael.young@totalexpert.com"}],"FileActivityNavigationId":null}</vt:lpwstr>
  </property>
  <property fmtid="{D5CDD505-2E9C-101B-9397-08002B2CF9AE}" pid="8" name="TriggerFlowInfo">
    <vt:lpwstr/>
  </property>
</Properties>
</file>