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2076137455" r:id="rId5"/>
    <p:sldId id="2076137458" r:id="rId6"/>
    <p:sldId id="2076137461" r:id="rId7"/>
    <p:sldId id="2076137462" r:id="rId8"/>
    <p:sldId id="2076137466" r:id="rId9"/>
    <p:sldId id="2076137467" r:id="rId10"/>
    <p:sldId id="2076137465" r:id="rId11"/>
  </p:sldIdLst>
  <p:sldSz cx="12192000" cy="6858000"/>
  <p:notesSz cx="6858000" cy="9144000"/>
  <p:embeddedFontLst>
    <p:embeddedFont>
      <p:font typeface="Barlow" panose="00000500000000000000" pitchFamily="2" charset="0"/>
      <p:regular r:id="rId13"/>
      <p:bold r:id="rId14"/>
      <p:italic r:id="rId15"/>
      <p:boldItalic r:id="rId16"/>
    </p:embeddedFont>
    <p:embeddedFont>
      <p:font typeface="Barlow Medium" panose="00000600000000000000" pitchFamily="2" charset="0"/>
      <p:regular r:id="rId17"/>
      <p:italic r:id="rId18"/>
    </p:embeddedFont>
    <p:embeddedFont>
      <p:font typeface="Objektiv Mk2" panose="020B0702020204020203" pitchFamily="34" charset="0"/>
      <p:regular r:id="rId19"/>
      <p:bold r:id="rId20"/>
      <p:italic r:id="rId21"/>
      <p:boldItalic r:id="rId22"/>
    </p:embeddedFont>
    <p:embeddedFont>
      <p:font typeface="Objektiv Mk2 SemiBold" panose="020B0602020204020203" pitchFamily="34" charset="0"/>
      <p:regular r:id="rId23"/>
      <p:bold r:id="rId24"/>
    </p:embeddedFont>
    <p:embeddedFont>
      <p:font typeface="Source Sans Pro" panose="020B050303040302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9A0C1-4517-4526-8865-34B618C00DEE}" v="1" dt="2024-08-19T14:26:24.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64" d="100"/>
          <a:sy n="64" d="100"/>
        </p:scale>
        <p:origin x="1100" y="4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B869A0C1-4517-4526-8865-34B618C00DEE}"/>
    <pc:docChg chg="undo custSel addSld modSld">
      <pc:chgData name="Aubrey Olsen" userId="408c3e31-be18-4626-a9af-ec1f5bfcad06" providerId="ADAL" clId="{B869A0C1-4517-4526-8865-34B618C00DEE}" dt="2024-08-19T14:27:10.064" v="134" actId="20577"/>
      <pc:docMkLst>
        <pc:docMk/>
      </pc:docMkLst>
      <pc:sldChg chg="modSp mod">
        <pc:chgData name="Aubrey Olsen" userId="408c3e31-be18-4626-a9af-ec1f5bfcad06" providerId="ADAL" clId="{B869A0C1-4517-4526-8865-34B618C00DEE}" dt="2024-08-19T14:25:05.890" v="57" actId="20577"/>
        <pc:sldMkLst>
          <pc:docMk/>
          <pc:sldMk cId="2502691790" sldId="2076137455"/>
        </pc:sldMkLst>
        <pc:spChg chg="mod">
          <ac:chgData name="Aubrey Olsen" userId="408c3e31-be18-4626-a9af-ec1f5bfcad06" providerId="ADAL" clId="{B869A0C1-4517-4526-8865-34B618C00DEE}" dt="2024-08-19T14:25:05.890" v="57" actId="20577"/>
          <ac:spMkLst>
            <pc:docMk/>
            <pc:sldMk cId="2502691790" sldId="2076137455"/>
            <ac:spMk id="3" creationId="{D1D0C212-2C65-3120-0FAF-E4A28B00A75E}"/>
          </ac:spMkLst>
        </pc:spChg>
      </pc:sldChg>
      <pc:sldChg chg="modSp mod">
        <pc:chgData name="Aubrey Olsen" userId="408c3e31-be18-4626-a9af-ec1f5bfcad06" providerId="ADAL" clId="{B869A0C1-4517-4526-8865-34B618C00DEE}" dt="2024-08-19T14:25:52.791" v="76" actId="20577"/>
        <pc:sldMkLst>
          <pc:docMk/>
          <pc:sldMk cId="2829215149" sldId="2076137458"/>
        </pc:sldMkLst>
        <pc:spChg chg="mod">
          <ac:chgData name="Aubrey Olsen" userId="408c3e31-be18-4626-a9af-ec1f5bfcad06" providerId="ADAL" clId="{B869A0C1-4517-4526-8865-34B618C00DEE}" dt="2024-08-19T14:25:52.791" v="76" actId="20577"/>
          <ac:spMkLst>
            <pc:docMk/>
            <pc:sldMk cId="2829215149" sldId="2076137458"/>
            <ac:spMk id="3" creationId="{BA45EAB8-259F-9486-7E88-3E5064554E05}"/>
          </ac:spMkLst>
        </pc:spChg>
      </pc:sldChg>
      <pc:sldChg chg="addSp delSp modSp mod">
        <pc:chgData name="Aubrey Olsen" userId="408c3e31-be18-4626-a9af-ec1f5bfcad06" providerId="ADAL" clId="{B869A0C1-4517-4526-8865-34B618C00DEE}" dt="2024-08-19T13:56:02.780" v="21" actId="14100"/>
        <pc:sldMkLst>
          <pc:docMk/>
          <pc:sldMk cId="1144647131" sldId="2076137461"/>
        </pc:sldMkLst>
        <pc:picChg chg="add del mod">
          <ac:chgData name="Aubrey Olsen" userId="408c3e31-be18-4626-a9af-ec1f5bfcad06" providerId="ADAL" clId="{B869A0C1-4517-4526-8865-34B618C00DEE}" dt="2024-08-19T13:55:35.646" v="17" actId="478"/>
          <ac:picMkLst>
            <pc:docMk/>
            <pc:sldMk cId="1144647131" sldId="2076137461"/>
            <ac:picMk id="5" creationId="{AEAF4651-7BA7-DFBC-355B-A262D9C5E5B9}"/>
          </ac:picMkLst>
        </pc:picChg>
        <pc:picChg chg="mod">
          <ac:chgData name="Aubrey Olsen" userId="408c3e31-be18-4626-a9af-ec1f5bfcad06" providerId="ADAL" clId="{B869A0C1-4517-4526-8865-34B618C00DEE}" dt="2024-08-19T13:56:02.780" v="21" actId="14100"/>
          <ac:picMkLst>
            <pc:docMk/>
            <pc:sldMk cId="1144647131" sldId="2076137461"/>
            <ac:picMk id="8" creationId="{E989F52F-639A-CB19-B7D4-5AD2D912153A}"/>
          </ac:picMkLst>
        </pc:picChg>
      </pc:sldChg>
      <pc:sldChg chg="modSp mod">
        <pc:chgData name="Aubrey Olsen" userId="408c3e31-be18-4626-a9af-ec1f5bfcad06" providerId="ADAL" clId="{B869A0C1-4517-4526-8865-34B618C00DEE}" dt="2024-08-19T14:22:33.472" v="23" actId="14826"/>
        <pc:sldMkLst>
          <pc:docMk/>
          <pc:sldMk cId="3069686960" sldId="2076137462"/>
        </pc:sldMkLst>
        <pc:picChg chg="mod">
          <ac:chgData name="Aubrey Olsen" userId="408c3e31-be18-4626-a9af-ec1f5bfcad06" providerId="ADAL" clId="{B869A0C1-4517-4526-8865-34B618C00DEE}" dt="2024-08-19T14:22:33.472" v="23" actId="14826"/>
          <ac:picMkLst>
            <pc:docMk/>
            <pc:sldMk cId="3069686960" sldId="2076137462"/>
            <ac:picMk id="2" creationId="{364F87F8-C027-3126-C4A6-F2AE67F36D13}"/>
          </ac:picMkLst>
        </pc:picChg>
        <pc:picChg chg="mod">
          <ac:chgData name="Aubrey Olsen" userId="408c3e31-be18-4626-a9af-ec1f5bfcad06" providerId="ADAL" clId="{B869A0C1-4517-4526-8865-34B618C00DEE}" dt="2024-08-19T14:21:07.232" v="22" actId="14826"/>
          <ac:picMkLst>
            <pc:docMk/>
            <pc:sldMk cId="3069686960" sldId="2076137462"/>
            <ac:picMk id="5" creationId="{614421A8-CC0B-3167-ADDF-00EC5DAF3A17}"/>
          </ac:picMkLst>
        </pc:picChg>
      </pc:sldChg>
      <pc:sldChg chg="modSp mod">
        <pc:chgData name="Aubrey Olsen" userId="408c3e31-be18-4626-a9af-ec1f5bfcad06" providerId="ADAL" clId="{B869A0C1-4517-4526-8865-34B618C00DEE}" dt="2024-08-19T14:23:51.447" v="26" actId="14100"/>
        <pc:sldMkLst>
          <pc:docMk/>
          <pc:sldMk cId="3256697679" sldId="2076137466"/>
        </pc:sldMkLst>
        <pc:picChg chg="mod">
          <ac:chgData name="Aubrey Olsen" userId="408c3e31-be18-4626-a9af-ec1f5bfcad06" providerId="ADAL" clId="{B869A0C1-4517-4526-8865-34B618C00DEE}" dt="2024-08-19T14:23:51.447" v="26" actId="14100"/>
          <ac:picMkLst>
            <pc:docMk/>
            <pc:sldMk cId="3256697679" sldId="2076137466"/>
            <ac:picMk id="2" creationId="{364F87F8-C027-3126-C4A6-F2AE67F36D13}"/>
          </ac:picMkLst>
        </pc:picChg>
      </pc:sldChg>
      <pc:sldChg chg="delSp modSp add mod">
        <pc:chgData name="Aubrey Olsen" userId="408c3e31-be18-4626-a9af-ec1f5bfcad06" providerId="ADAL" clId="{B869A0C1-4517-4526-8865-34B618C00DEE}" dt="2024-08-19T14:27:10.064" v="134" actId="20577"/>
        <pc:sldMkLst>
          <pc:docMk/>
          <pc:sldMk cId="4160585877" sldId="2076137467"/>
        </pc:sldMkLst>
        <pc:spChg chg="del">
          <ac:chgData name="Aubrey Olsen" userId="408c3e31-be18-4626-a9af-ec1f5bfcad06" providerId="ADAL" clId="{B869A0C1-4517-4526-8865-34B618C00DEE}" dt="2024-08-19T14:26:26.906" v="78" actId="478"/>
          <ac:spMkLst>
            <pc:docMk/>
            <pc:sldMk cId="4160585877" sldId="2076137467"/>
            <ac:spMk id="2" creationId="{5D72A01F-6162-02FB-0C1B-5F78C5CF0A93}"/>
          </ac:spMkLst>
        </pc:spChg>
        <pc:spChg chg="mod">
          <ac:chgData name="Aubrey Olsen" userId="408c3e31-be18-4626-a9af-ec1f5bfcad06" providerId="ADAL" clId="{B869A0C1-4517-4526-8865-34B618C00DEE}" dt="2024-08-19T14:26:47.940" v="115" actId="20577"/>
          <ac:spMkLst>
            <pc:docMk/>
            <pc:sldMk cId="4160585877" sldId="2076137467"/>
            <ac:spMk id="8" creationId="{93924C82-6F0C-E657-2D40-B484D053F987}"/>
          </ac:spMkLst>
        </pc:spChg>
        <pc:spChg chg="mod">
          <ac:chgData name="Aubrey Olsen" userId="408c3e31-be18-4626-a9af-ec1f5bfcad06" providerId="ADAL" clId="{B869A0C1-4517-4526-8865-34B618C00DEE}" dt="2024-08-19T14:27:10.064" v="134" actId="20577"/>
          <ac:spMkLst>
            <pc:docMk/>
            <pc:sldMk cId="4160585877" sldId="2076137467"/>
            <ac:spMk id="10" creationId="{C2F9D714-61CD-0960-78E4-E36C4A8D59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187759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296279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Customer Intelligence: HELOC Opportunities</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CI: HELOC Opportunities</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4397772"/>
          </a:xfrm>
        </p:spPr>
        <p:txBody>
          <a:bodyPr/>
          <a:lstStyle/>
          <a:p>
            <a:pPr defTabSz="868680">
              <a:spcBef>
                <a:spcPts val="0"/>
              </a:spcBef>
            </a:pPr>
            <a:r>
              <a:rPr lang="en-US" sz="2400" b="0" i="0" kern="100" dirty="0">
                <a:solidFill>
                  <a:srgbClr val="002060"/>
                </a:solidFill>
                <a:effectLst/>
                <a:latin typeface="+mn-lt"/>
                <a:ea typeface="+mn-ea"/>
                <a:cs typeface="Times New Roman" panose="02020603050405020304" pitchFamily="18" charset="0"/>
              </a:rPr>
              <a:t>Triggered by the CI Equity Alert, this journey contains 5 emails spanning 5 weeks detailing the benefits of a home equity line of credit and how the funds can be leveraged. </a:t>
            </a:r>
            <a:r>
              <a:rPr lang="en-US" sz="2400" kern="100" dirty="0">
                <a:solidFill>
                  <a:srgbClr val="002060"/>
                </a:solidFill>
                <a:cs typeface="Times New Roman" panose="02020603050405020304" pitchFamily="18" charset="0"/>
              </a:rPr>
              <a:t>The journey leverages product conditions and triggers but can easily be swapped for loan-based journey components as well. Admins will need to configure product or loan type conditions to match org-specific statuses or names. </a:t>
            </a:r>
            <a:endParaRPr lang="en-US" sz="2400" kern="100" dirty="0">
              <a:solidFill>
                <a:srgbClr val="002060"/>
              </a:solidFill>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a:spcBef>
                <a:spcPts val="0"/>
              </a:spcBef>
            </a:pPr>
            <a:r>
              <a:rPr lang="en-US"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“Contact has Product” component to leverage contact groups or loan conditions to exclude customers from the campaign with active HELOC products. </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6" y="698416"/>
            <a:ext cx="10458543" cy="4466744"/>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972131" y="1112305"/>
            <a:ext cx="2510804" cy="4384034"/>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rotWithShape="1">
          <a:blip r:embed="rId4"/>
          <a:srcRect/>
          <a:stretch/>
        </p:blipFill>
        <p:spPr>
          <a:xfrm>
            <a:off x="4196731" y="1112303"/>
            <a:ext cx="2662585" cy="4384034"/>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5"/>
          <a:srcRect/>
          <a:stretch/>
        </p:blipFill>
        <p:spPr>
          <a:xfrm>
            <a:off x="7544877" y="1112303"/>
            <a:ext cx="2653773" cy="4384034"/>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HELOC Opportunities</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565912"/>
            <a:ext cx="10705851" cy="11637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Unlock your home's potential with a HELOC</a:t>
            </a:r>
          </a:p>
          <a:p>
            <a:pPr marL="342900" indent="-342900" defTabSz="868680">
              <a:lnSpc>
                <a:spcPct val="100000"/>
              </a:lnSpc>
              <a:spcBef>
                <a:spcPts val="0"/>
              </a:spcBef>
              <a:buFont typeface="Wingdings" pitchFamily="2" charset="2"/>
              <a:buChar char="Ø"/>
            </a:pPr>
            <a:r>
              <a:rPr lang="en-US" dirty="0">
                <a:solidFill>
                  <a:srgbClr val="002060"/>
                </a:solidFill>
              </a:rPr>
              <a:t>Is it time to add onto your home?</a:t>
            </a:r>
          </a:p>
          <a:p>
            <a:pPr marL="342900" indent="-342900" defTabSz="868680">
              <a:lnSpc>
                <a:spcPct val="100000"/>
              </a:lnSpc>
              <a:spcBef>
                <a:spcPts val="0"/>
              </a:spcBef>
              <a:buFont typeface="Wingdings" pitchFamily="2" charset="2"/>
              <a:buChar char="Ø"/>
            </a:pPr>
            <a:r>
              <a:rPr lang="en-US" dirty="0">
                <a:solidFill>
                  <a:srgbClr val="002060"/>
                </a:solidFill>
              </a:rPr>
              <a:t>Consolidate into one monthly payment</a:t>
            </a: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6"/>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964103" y="1112303"/>
            <a:ext cx="2843238" cy="4384034"/>
          </a:xfrm>
          <a:prstGeom prst="rect">
            <a:avLst/>
          </a:prstGeom>
          <a:effectLst>
            <a:outerShdw blurRad="127000" dist="50800" dir="2400000" algn="ctr" rotWithShape="0">
              <a:srgbClr val="000000"/>
            </a:outerShdw>
          </a:effectLst>
        </p:spPr>
      </p:pic>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rotWithShape="1">
          <a:blip r:embed="rId4"/>
          <a:srcRect/>
          <a:stretch/>
        </p:blipFill>
        <p:spPr>
          <a:xfrm>
            <a:off x="4519238" y="1112304"/>
            <a:ext cx="2766922" cy="4384034"/>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HELOC Opportunities</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565912"/>
            <a:ext cx="10705851" cy="11637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Time for some energy updates?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Is your home feeling a little out of date?</a:t>
            </a: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5"/>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325669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52504" y="316971"/>
            <a:ext cx="10479931" cy="914400"/>
          </a:xfrm>
        </p:spPr>
        <p:txBody>
          <a:bodyPr/>
          <a:lstStyle/>
          <a:p>
            <a:r>
              <a:rPr lang="en-US" dirty="0"/>
              <a:t>CI: HELOC Opportunities</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761000" y="1265456"/>
            <a:ext cx="5649739" cy="2308324"/>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CI: Equity HELOC Journey Started</a:t>
            </a:r>
          </a:p>
          <a:p>
            <a:pPr algn="l"/>
            <a:r>
              <a:rPr lang="en-US" b="0" i="0" dirty="0">
                <a:solidFill>
                  <a:srgbClr val="000000"/>
                </a:solidFill>
                <a:effectLst/>
                <a:latin typeface="Times New Roman" panose="02020603050405020304" pitchFamily="18" charset="0"/>
              </a:rPr>
              <a:t>The client has triggered the Equity Alert and has begun the HELOC Opportunity Journey as they do not currently have a line of credit with us.</a:t>
            </a:r>
          </a:p>
          <a:p>
            <a:pPr algn="l"/>
            <a:r>
              <a:rPr lang="en-US" b="0" i="0" dirty="0">
                <a:solidFill>
                  <a:srgbClr val="000000"/>
                </a:solidFill>
                <a:effectLst/>
                <a:latin typeface="Times New Roman" panose="02020603050405020304" pitchFamily="18" charset="0"/>
              </a:rPr>
              <a:t>Head to Focus View and the contact record to dig in further with this opportunity.</a:t>
            </a:r>
          </a:p>
          <a:p>
            <a:pPr algn="l"/>
            <a:r>
              <a:rPr lang="en-US" b="0" i="0" dirty="0">
                <a:solidFill>
                  <a:srgbClr val="000000"/>
                </a:solidFill>
                <a:effectLst/>
                <a:latin typeface="Times New Roman" panose="02020603050405020304" pitchFamily="18" charset="0"/>
              </a:rPr>
              <a:t>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a:p>
            <a:pPr algn="l"/>
            <a:r>
              <a:rPr lang="en-US" b="0" i="0" dirty="0">
                <a:solidFill>
                  <a:srgbClr val="000000"/>
                </a:solidFill>
                <a:effectLst/>
                <a:latin typeface="Times New Roman" panose="02020603050405020304" pitchFamily="18" charset="0"/>
              </a:rPr>
              <a:t>Email: {{</a:t>
            </a:r>
            <a:r>
              <a:rPr lang="en-US" b="0" i="0" dirty="0" err="1">
                <a:solidFill>
                  <a:srgbClr val="000000"/>
                </a:solidFill>
                <a:effectLst/>
                <a:latin typeface="Times New Roman" panose="02020603050405020304" pitchFamily="18" charset="0"/>
              </a:rPr>
              <a:t>contact.email</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416058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5B85BD-CD6B-203E-D6CD-A231B47F1308}"/>
              </a:ext>
            </a:extLst>
          </p:cNvPr>
          <p:cNvPicPr>
            <a:picLocks noChangeAspect="1"/>
          </p:cNvPicPr>
          <p:nvPr/>
        </p:nvPicPr>
        <p:blipFill>
          <a:blip r:embed="rId3"/>
          <a:srcRect/>
          <a:stretch/>
        </p:blipFill>
        <p:spPr>
          <a:xfrm>
            <a:off x="898564" y="985757"/>
            <a:ext cx="3454996" cy="1813873"/>
          </a:xfrm>
          <a:prstGeom prst="rect">
            <a:avLst/>
          </a:prstGeom>
          <a:effectLst>
            <a:outerShdw blurRad="127000" dist="50800" dir="2400000" algn="ctr" rotWithShape="0">
              <a:srgbClr val="000000"/>
            </a:outerShdw>
          </a:effectLst>
        </p:spPr>
      </p:pic>
      <p:pic>
        <p:nvPicPr>
          <p:cNvPr id="5" name="Picture 4">
            <a:extLst>
              <a:ext uri="{FF2B5EF4-FFF2-40B4-BE49-F238E27FC236}">
                <a16:creationId xmlns:a16="http://schemas.microsoft.com/office/drawing/2014/main" id="{2F6CB5C7-420D-0A9B-20F9-5C618CC352F9}"/>
              </a:ext>
            </a:extLst>
          </p:cNvPr>
          <p:cNvPicPr>
            <a:picLocks noChangeAspect="1"/>
          </p:cNvPicPr>
          <p:nvPr/>
        </p:nvPicPr>
        <p:blipFill>
          <a:blip r:embed="rId4"/>
          <a:srcRect/>
          <a:stretch/>
        </p:blipFill>
        <p:spPr>
          <a:xfrm>
            <a:off x="832524" y="3855300"/>
            <a:ext cx="3454996" cy="1813873"/>
          </a:xfrm>
          <a:prstGeom prst="rect">
            <a:avLst/>
          </a:prstGeom>
          <a:effectLst>
            <a:outerShdw blurRad="127000" dist="50800" dir="2400000" algn="ctr" rotWithShape="0">
              <a:srgbClr val="000000"/>
            </a:outerShdw>
          </a:effectLst>
        </p:spPr>
      </p:pic>
      <p:pic>
        <p:nvPicPr>
          <p:cNvPr id="6" name="Picture 5">
            <a:extLst>
              <a:ext uri="{FF2B5EF4-FFF2-40B4-BE49-F238E27FC236}">
                <a16:creationId xmlns:a16="http://schemas.microsoft.com/office/drawing/2014/main" id="{CDB4A872-30CE-1523-D117-DE6972D32810}"/>
              </a:ext>
            </a:extLst>
          </p:cNvPr>
          <p:cNvPicPr>
            <a:picLocks noChangeAspect="1"/>
          </p:cNvPicPr>
          <p:nvPr/>
        </p:nvPicPr>
        <p:blipFill>
          <a:blip r:embed="rId5"/>
          <a:srcRect/>
          <a:stretch/>
        </p:blipFill>
        <p:spPr>
          <a:xfrm>
            <a:off x="6259042" y="985756"/>
            <a:ext cx="3454996" cy="1813873"/>
          </a:xfrm>
          <a:prstGeom prst="rect">
            <a:avLst/>
          </a:prstGeom>
          <a:effectLst>
            <a:outerShdw blurRad="127000" dist="50800" dir="2400000" algn="ctr" rotWithShape="0">
              <a:srgbClr val="000000"/>
            </a:outerShdw>
          </a:effectLst>
        </p:spPr>
      </p:pic>
      <p:pic>
        <p:nvPicPr>
          <p:cNvPr id="7" name="Picture 6">
            <a:extLst>
              <a:ext uri="{FF2B5EF4-FFF2-40B4-BE49-F238E27FC236}">
                <a16:creationId xmlns:a16="http://schemas.microsoft.com/office/drawing/2014/main" id="{ABCECC4B-EF44-9397-525A-B5D8B697F056}"/>
              </a:ext>
            </a:extLst>
          </p:cNvPr>
          <p:cNvPicPr>
            <a:picLocks noChangeAspect="1"/>
          </p:cNvPicPr>
          <p:nvPr/>
        </p:nvPicPr>
        <p:blipFill>
          <a:blip r:embed="rId6"/>
          <a:srcRect/>
          <a:stretch/>
        </p:blipFill>
        <p:spPr>
          <a:xfrm>
            <a:off x="6259042" y="3855300"/>
            <a:ext cx="3454996" cy="1813873"/>
          </a:xfrm>
          <a:prstGeom prst="rect">
            <a:avLst/>
          </a:prstGeom>
          <a:effectLst>
            <a:outerShdw blurRad="127000" dist="50800" dir="2400000" algn="ctr" rotWithShape="0">
              <a:srgbClr val="000000"/>
            </a:outerShdw>
          </a:effectLst>
        </p:spPr>
      </p:pic>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16991" y="0"/>
            <a:ext cx="9959137" cy="914400"/>
          </a:xfrm>
        </p:spPr>
        <p:txBody>
          <a:bodyPr/>
          <a:lstStyle/>
          <a:p>
            <a:r>
              <a:rPr lang="en-US" dirty="0"/>
              <a:t>Associated Social Media</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7"/>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454A9F36-9307-E41E-5049-CD8B0D590A04}"/>
              </a:ext>
            </a:extLst>
          </p:cNvPr>
          <p:cNvSpPr txBox="1"/>
          <p:nvPr/>
        </p:nvSpPr>
        <p:spPr>
          <a:xfrm>
            <a:off x="6106160" y="2907350"/>
            <a:ext cx="4648521" cy="738664"/>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Whether you’re 25 or 55, it’s important to continually build your nest egg – and a HELOC could help. Help boost your savings by tapping into the equity in your home. Ask me how!</a:t>
            </a:r>
          </a:p>
        </p:txBody>
      </p:sp>
      <p:sp>
        <p:nvSpPr>
          <p:cNvPr id="8" name="TextBox 7">
            <a:extLst>
              <a:ext uri="{FF2B5EF4-FFF2-40B4-BE49-F238E27FC236}">
                <a16:creationId xmlns:a16="http://schemas.microsoft.com/office/drawing/2014/main" id="{A091F402-3EE1-A2D5-A630-F7228055982A}"/>
              </a:ext>
            </a:extLst>
          </p:cNvPr>
          <p:cNvSpPr txBox="1"/>
          <p:nvPr/>
        </p:nvSpPr>
        <p:spPr>
          <a:xfrm>
            <a:off x="701041" y="2901193"/>
            <a:ext cx="5090160" cy="954107"/>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Leveraging the equity in your home can help with a growing family. Whether you need new baby furniture or another bedroom, a home equity line of credit (HELOC) can help with the expenses. Contact me today to see if a HELOC is right for you!</a:t>
            </a:r>
          </a:p>
        </p:txBody>
      </p:sp>
      <p:sp>
        <p:nvSpPr>
          <p:cNvPr id="12" name="TextBox 11">
            <a:extLst>
              <a:ext uri="{FF2B5EF4-FFF2-40B4-BE49-F238E27FC236}">
                <a16:creationId xmlns:a16="http://schemas.microsoft.com/office/drawing/2014/main" id="{0528895C-875F-7E98-B3DB-C7CD179531D8}"/>
              </a:ext>
            </a:extLst>
          </p:cNvPr>
          <p:cNvSpPr txBox="1"/>
          <p:nvPr/>
        </p:nvSpPr>
        <p:spPr>
          <a:xfrm>
            <a:off x="572603" y="5770736"/>
            <a:ext cx="4934117" cy="954107"/>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Do you need to upgrade your kitchen or remodel your outdated master bathroom? Leverage your home equity with a HELOC! You have the resources you need to make that dream a reality. Contact me today to explore the possibilities.</a:t>
            </a:r>
          </a:p>
        </p:txBody>
      </p:sp>
      <p:sp>
        <p:nvSpPr>
          <p:cNvPr id="13" name="TextBox 12">
            <a:extLst>
              <a:ext uri="{FF2B5EF4-FFF2-40B4-BE49-F238E27FC236}">
                <a16:creationId xmlns:a16="http://schemas.microsoft.com/office/drawing/2014/main" id="{B8175B36-69B1-084B-7326-E6692F5186BF}"/>
              </a:ext>
            </a:extLst>
          </p:cNvPr>
          <p:cNvSpPr txBox="1"/>
          <p:nvPr/>
        </p:nvSpPr>
        <p:spPr>
          <a:xfrm>
            <a:off x="6053923" y="5770735"/>
            <a:ext cx="4934117" cy="954107"/>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Life is full of “What if’s” – but what if there was an easy solution? Tapping into the equity in your home could be just the solution you need for unexpected expenses. Call me today to see if a HELOC is right for you!</a:t>
            </a:r>
          </a:p>
        </p:txBody>
      </p:sp>
    </p:spTree>
    <p:extLst>
      <p:ext uri="{BB962C8B-B14F-4D97-AF65-F5344CB8AC3E}">
        <p14:creationId xmlns:p14="http://schemas.microsoft.com/office/powerpoint/2010/main" val="116195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89800FD4-94BC-49A2-82A0-99D176C54A60}">
  <ds:schemaRefs>
    <ds:schemaRef ds:uri="91805258-178e-4cbc-bf17-90bc7eb439d2"/>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454e9e6b-ff12-49f1-8c43-73c8976e54ee"/>
    <ds:schemaRef ds:uri="http://www.w3.org/XML/1998/namespace"/>
    <ds:schemaRef ds:uri="http://purl.org/dc/terms/"/>
  </ds:schemaRefs>
</ds:datastoreItem>
</file>

<file path=customXml/itemProps3.xml><?xml version="1.0" encoding="utf-8"?>
<ds:datastoreItem xmlns:ds="http://schemas.openxmlformats.org/officeDocument/2006/customXml" ds:itemID="{0EAC39F1-9F42-476A-8BCE-6EE9D7662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47694</TotalTime>
  <Words>513</Words>
  <Application>Microsoft Office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Calibri</vt:lpstr>
      <vt:lpstr>Arial</vt:lpstr>
      <vt:lpstr>Barlow Medium</vt:lpstr>
      <vt:lpstr>Objektiv Mk2 SemiBold</vt:lpstr>
      <vt:lpstr>Wingdings</vt:lpstr>
      <vt:lpstr>Times New Roman</vt:lpstr>
      <vt:lpstr>Barlow</vt:lpstr>
      <vt:lpstr>Objektiv Mk2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52</cp:revision>
  <dcterms:created xsi:type="dcterms:W3CDTF">2021-06-10T15:34:01Z</dcterms:created>
  <dcterms:modified xsi:type="dcterms:W3CDTF">2024-08-19T14:27:15Z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