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1" r:id="rId7"/>
    <p:sldId id="2076137462" r:id="rId8"/>
    <p:sldId id="2076137466"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Medium" panose="00000600000000000000" pitchFamily="2" charset="0"/>
      <p:regular r:id="rId15"/>
      <p:italic r:id="rId16"/>
    </p:embeddedFont>
    <p:embeddedFont>
      <p:font typeface="Objektiv Mk2" panose="020B0702020204020203" pitchFamily="34" charset="0"/>
      <p:regular r:id="rId17"/>
      <p:bold r:id="rId18"/>
      <p:italic r:id="rId19"/>
      <p:boldItalic r:id="rId20"/>
    </p:embeddedFont>
    <p:embeddedFont>
      <p:font typeface="Objektiv Mk2 SemiBold" panose="020B0602020204020203" pitchFamily="34" charset="0"/>
      <p:regular r:id="rId21"/>
      <p:bold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E"/>
    <a:srgbClr val="753BBD"/>
    <a:srgbClr val="009B77"/>
    <a:srgbClr val="00A677"/>
    <a:srgbClr val="85CBF9"/>
    <a:srgbClr val="00263A"/>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p:restoredTop sz="86583"/>
  </p:normalViewPr>
  <p:slideViewPr>
    <p:cSldViewPr snapToGrid="0">
      <p:cViewPr varScale="1">
        <p:scale>
          <a:sx n="96" d="100"/>
          <a:sy n="96" d="100"/>
        </p:scale>
        <p:origin x="1674" y="78"/>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9627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CI: Listing</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CI: Listing</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SMS, User Notification</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Use customer intelligence alerts to identify contacts who recently listed their home for sale. Engage </a:t>
            </a:r>
            <a:r>
              <a:rPr lang="en-US" sz="2000" kern="100" dirty="0">
                <a:solidFill>
                  <a:srgbClr val="002060"/>
                </a:solidFill>
                <a:ea typeface="Calibri" panose="020F0502020204030204" pitchFamily="34" charset="0"/>
                <a:cs typeface="Times New Roman" panose="02020603050405020304" pitchFamily="18" charset="0"/>
              </a:rPr>
              <a:t>with them through four emails and two test messages letting them know how a loan officer can help. Briefly discuss why now is the time to start looking at loan options for their next purchase and how the process can be smoother with your help. </a:t>
            </a:r>
          </a:p>
          <a:p>
            <a:pPr marL="0" marR="0">
              <a:lnSpc>
                <a:spcPct val="100000"/>
              </a:lnSpc>
              <a:spcBef>
                <a:spcPts val="0"/>
              </a:spcBef>
              <a:spcAft>
                <a:spcPts val="0"/>
              </a:spcAft>
            </a:pPr>
            <a:endParaRPr lang="en-US" sz="2000"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0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0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sz="1600"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7" y="4804753"/>
            <a:ext cx="10438664" cy="1703623"/>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sz="1600" kern="100" dirty="0">
                <a:solidFill>
                  <a:srgbClr val="002060"/>
                </a:solidFill>
                <a:cs typeface="Times New Roman" panose="02020603050405020304" pitchFamily="18" charset="0"/>
              </a:rPr>
              <a:t>Keep emails that work for your organization, swap with custom, pull from the email gallery, or add these emails to your existing campaigns.</a:t>
            </a:r>
          </a:p>
          <a:p>
            <a:pPr marL="342900" indent="-342900" defTabSz="868680">
              <a:lnSpc>
                <a:spcPct val="100000"/>
              </a:lnSpc>
              <a:spcBef>
                <a:spcPts val="0"/>
              </a:spcBef>
              <a:buFont typeface="Wingdings" pitchFamily="2" charset="2"/>
              <a:buChar char="Ø"/>
            </a:pPr>
            <a:r>
              <a:rPr lang="en-US" sz="1600"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marL="342900" indent="-342900" defTabSz="868680">
              <a:lnSpc>
                <a:spcPct val="100000"/>
              </a:lnSpc>
              <a:spcBef>
                <a:spcPts val="0"/>
              </a:spcBef>
              <a:buFont typeface="Wingdings" pitchFamily="2" charset="2"/>
              <a:buChar char="Ø"/>
            </a:pPr>
            <a:r>
              <a:rPr lang="en-US" sz="1600" kern="100" dirty="0">
                <a:solidFill>
                  <a:srgbClr val="002060"/>
                </a:solidFill>
                <a:cs typeface="Times New Roman" panose="02020603050405020304" pitchFamily="18" charset="0"/>
              </a:rPr>
              <a:t>Adjust occurrence limits to reduce the number of times a contact can onboard this journey. Leverage email received conditions or journey event fired configurations to add contacts to a different path or journey. </a:t>
            </a:r>
            <a:endParaRPr lang="en-US" sz="1600" b="0" i="0" kern="100" dirty="0">
              <a:solidFill>
                <a:srgbClr val="002060"/>
              </a:solidFill>
              <a:effectLst/>
              <a:latin typeface="+mn-lt"/>
              <a:ea typeface="+mn-ea"/>
              <a:cs typeface="Times New Roman" panose="02020603050405020304" pitchFamily="18" charset="0"/>
            </a:endParaRPr>
          </a:p>
          <a:p>
            <a:pPr defTabSz="868680">
              <a:lnSpc>
                <a:spcPct val="100000"/>
              </a:lnSpc>
              <a:spcBef>
                <a:spcPts val="0"/>
              </a:spcBef>
            </a:pPr>
            <a:endParaRPr lang="en-US" sz="2400" b="0" i="0" kern="100" dirty="0">
              <a:solidFill>
                <a:srgbClr val="002060"/>
              </a:solidFill>
              <a:effectLst/>
              <a:latin typeface="+mn-lt"/>
              <a:ea typeface="+mn-ea"/>
              <a:cs typeface="Times New Roman" panose="02020603050405020304" pitchFamily="18" charset="0"/>
            </a:endParaRPr>
          </a:p>
          <a:p>
            <a:pPr>
              <a:lnSpc>
                <a:spcPct val="100000"/>
              </a:lnSpc>
            </a:pPr>
            <a:endParaRPr lang="en-US" sz="2000" dirty="0">
              <a:solidFill>
                <a:srgbClr val="002060"/>
              </a:solidFill>
            </a:endParaRPr>
          </a:p>
          <a:p>
            <a:pPr defTabSz="868680">
              <a:spcBef>
                <a:spcPts val="0"/>
              </a:spcBef>
            </a:pPr>
            <a:endParaRPr lang="en-US" sz="2000" b="0" i="0" kern="100" dirty="0">
              <a:solidFill>
                <a:srgbClr val="002060"/>
              </a:solidFill>
              <a:effectLst/>
              <a:latin typeface="+mn-lt"/>
              <a:ea typeface="+mn-ea"/>
              <a:cs typeface="Times New Roman" panose="02020603050405020304" pitchFamily="18" charset="0"/>
            </a:endParaRPr>
          </a:p>
          <a:p>
            <a:endParaRPr lang="en-US" sz="1600"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543187" y="876044"/>
            <a:ext cx="11105625" cy="3377903"/>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F87F8-C027-3126-C4A6-F2AE67F36D13}"/>
              </a:ext>
            </a:extLst>
          </p:cNvPr>
          <p:cNvPicPr>
            <a:picLocks noChangeAspect="1"/>
          </p:cNvPicPr>
          <p:nvPr/>
        </p:nvPicPr>
        <p:blipFill>
          <a:blip r:embed="rId3"/>
          <a:srcRect/>
          <a:stretch/>
        </p:blipFill>
        <p:spPr>
          <a:xfrm>
            <a:off x="8966505" y="1117506"/>
            <a:ext cx="2476712" cy="3855010"/>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772CFE1E-327E-4DF1-6B6E-01372B22FA4B}"/>
              </a:ext>
            </a:extLst>
          </p:cNvPr>
          <p:cNvPicPr>
            <a:picLocks noChangeAspect="1"/>
          </p:cNvPicPr>
          <p:nvPr/>
        </p:nvPicPr>
        <p:blipFill>
          <a:blip r:embed="rId4"/>
          <a:srcRect/>
          <a:stretch/>
        </p:blipFill>
        <p:spPr>
          <a:xfrm>
            <a:off x="6114779" y="1117506"/>
            <a:ext cx="2552917" cy="3963872"/>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0B68D9A-F1C5-65E8-51A3-E4318148BB93}"/>
              </a:ext>
            </a:extLst>
          </p:cNvPr>
          <p:cNvPicPr>
            <a:picLocks noChangeAspect="1"/>
          </p:cNvPicPr>
          <p:nvPr/>
        </p:nvPicPr>
        <p:blipFill>
          <a:blip r:embed="rId5"/>
          <a:srcRect/>
          <a:stretch/>
        </p:blipFill>
        <p:spPr>
          <a:xfrm>
            <a:off x="3263053" y="1117506"/>
            <a:ext cx="2552917" cy="3676200"/>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9959137" cy="914400"/>
          </a:xfrm>
        </p:spPr>
        <p:txBody>
          <a:bodyPr/>
          <a:lstStyle/>
          <a:p>
            <a:r>
              <a:rPr lang="en-US" dirty="0"/>
              <a:t>CI: Listing</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5340552"/>
            <a:ext cx="10705851" cy="74754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0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Selling’s Easier When You’re Ready to Buy.</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On the move? I’m ready to help. </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Has your home sold yet?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Why moving’s easier with my help.</a:t>
            </a:r>
          </a:p>
          <a:p>
            <a:pPr marL="342900" indent="-342900" defTabSz="868680">
              <a:lnSpc>
                <a:spcPct val="100000"/>
              </a:lnSpc>
              <a:spcBef>
                <a:spcPts val="0"/>
              </a:spcBef>
              <a:buFont typeface="Wingdings" pitchFamily="2" charset="2"/>
              <a:buChar char="Ø"/>
            </a:pPr>
            <a:endParaRPr lang="en-US" kern="100" dirty="0">
              <a:solidFill>
                <a:srgbClr val="002060"/>
              </a:solidFill>
              <a:cs typeface="Times New Roman" panose="02020603050405020304" pitchFamily="18" charset="0"/>
            </a:endParaRPr>
          </a:p>
          <a:p>
            <a:pPr marL="342900" indent="-342900" defTabSz="868680">
              <a:lnSpc>
                <a:spcPct val="100000"/>
              </a:lnSpc>
              <a:spcBef>
                <a:spcPts val="0"/>
              </a:spcBef>
              <a:buFont typeface="Wingdings" pitchFamily="2" charset="2"/>
              <a:buChar char="Ø"/>
            </a:pPr>
            <a:endParaRPr lang="en-US" sz="2000" b="0" i="0" kern="100" dirty="0">
              <a:solidFill>
                <a:srgbClr val="002060"/>
              </a:solidFill>
              <a:effectLst/>
              <a:latin typeface="+mn-lt"/>
              <a:ea typeface="+mn-ea"/>
              <a:cs typeface="Times New Roman" panose="02020603050405020304" pitchFamily="18" charset="0"/>
            </a:endParaRPr>
          </a:p>
          <a:p>
            <a:pPr>
              <a:lnSpc>
                <a:spcPct val="100000"/>
              </a:lnSpc>
            </a:pPr>
            <a:endParaRPr lang="en-US" sz="1600"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6"/>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614421A8-CC0B-3167-ADDF-00EC5DAF3A17}"/>
              </a:ext>
            </a:extLst>
          </p:cNvPr>
          <p:cNvPicPr>
            <a:picLocks noChangeAspect="1"/>
          </p:cNvPicPr>
          <p:nvPr/>
        </p:nvPicPr>
        <p:blipFill>
          <a:blip r:embed="rId7"/>
          <a:srcRect/>
          <a:stretch/>
        </p:blipFill>
        <p:spPr>
          <a:xfrm>
            <a:off x="526453" y="1117506"/>
            <a:ext cx="2437791" cy="405607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562443" y="244077"/>
            <a:ext cx="9959137" cy="914400"/>
          </a:xfrm>
        </p:spPr>
        <p:txBody>
          <a:bodyPr/>
          <a:lstStyle/>
          <a:p>
            <a:r>
              <a:rPr lang="en-US" dirty="0"/>
              <a:t>CI: Listing</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12" name="TextBox 11">
            <a:extLst>
              <a:ext uri="{FF2B5EF4-FFF2-40B4-BE49-F238E27FC236}">
                <a16:creationId xmlns:a16="http://schemas.microsoft.com/office/drawing/2014/main" id="{69BE2EE4-8648-CE74-2418-8E2AEE09EBC9}"/>
              </a:ext>
            </a:extLst>
          </p:cNvPr>
          <p:cNvSpPr txBox="1"/>
          <p:nvPr/>
        </p:nvSpPr>
        <p:spPr>
          <a:xfrm>
            <a:off x="652671" y="3766400"/>
            <a:ext cx="5281766" cy="1600438"/>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CI: Listing - Discuss Options</a:t>
            </a:r>
          </a:p>
          <a:p>
            <a:r>
              <a:rPr lang="en-US" sz="1600" dirty="0">
                <a:solidFill>
                  <a:srgbClr val="00263A"/>
                </a:solidFill>
                <a:latin typeface="Source Sans Pro" panose="020B0503030403020204" pitchFamily="34" charset="0"/>
              </a:rPr>
              <a:t>Hi {{</a:t>
            </a:r>
            <a:r>
              <a:rPr lang="en-US" sz="1600" dirty="0" err="1">
                <a:solidFill>
                  <a:srgbClr val="00263A"/>
                </a:solidFill>
                <a:latin typeface="Source Sans Pro" panose="020B0503030403020204" pitchFamily="34" charset="0"/>
              </a:rPr>
              <a:t>recipient.f_name</a:t>
            </a:r>
            <a:r>
              <a:rPr lang="en-US" sz="1600" dirty="0">
                <a:solidFill>
                  <a:srgbClr val="00263A"/>
                </a:solidFill>
                <a:latin typeface="Source Sans Pro" panose="020B0503030403020204" pitchFamily="34" charset="0"/>
              </a:rPr>
              <a:t>}}, this is {{</a:t>
            </a:r>
            <a:r>
              <a:rPr lang="en-US" sz="1600" dirty="0" err="1">
                <a:solidFill>
                  <a:srgbClr val="00263A"/>
                </a:solidFill>
                <a:latin typeface="Source Sans Pro" panose="020B0503030403020204" pitchFamily="34" charset="0"/>
              </a:rPr>
              <a:t>sender.f_name</a:t>
            </a:r>
            <a:r>
              <a:rPr lang="en-US" sz="1600" dirty="0">
                <a:solidFill>
                  <a:srgbClr val="00263A"/>
                </a:solidFill>
                <a:latin typeface="Source Sans Pro" panose="020B0503030403020204" pitchFamily="34" charset="0"/>
              </a:rPr>
              <a:t>}} with {{</a:t>
            </a:r>
            <a:r>
              <a:rPr lang="en-US" sz="1600" dirty="0" err="1">
                <a:solidFill>
                  <a:srgbClr val="00263A"/>
                </a:solidFill>
                <a:latin typeface="Source Sans Pro" panose="020B0503030403020204" pitchFamily="34" charset="0"/>
              </a:rPr>
              <a:t>sender.company</a:t>
            </a:r>
            <a:r>
              <a:rPr lang="en-US" sz="1600" dirty="0">
                <a:solidFill>
                  <a:srgbClr val="00263A"/>
                </a:solidFill>
                <a:latin typeface="Source Sans Pro" panose="020B0503030403020204" pitchFamily="34" charset="0"/>
              </a:rPr>
              <a:t>}}. I noticed you recently put your home on the market. Let's discuss your loan options for your next home. I think you'll like them! Call {{</a:t>
            </a:r>
            <a:r>
              <a:rPr lang="en-US" sz="1600" dirty="0" err="1">
                <a:solidFill>
                  <a:srgbClr val="00263A"/>
                </a:solidFill>
                <a:latin typeface="Source Sans Pro" panose="020B0503030403020204" pitchFamily="34" charset="0"/>
              </a:rPr>
              <a:t>sender.phone_cell</a:t>
            </a:r>
            <a:r>
              <a:rPr lang="en-US" sz="1600" dirty="0">
                <a:solidFill>
                  <a:srgbClr val="00263A"/>
                </a:solidFill>
                <a:latin typeface="Source Sans Pro" panose="020B0503030403020204" pitchFamily="34" charset="0"/>
              </a:rPr>
              <a:t>}} to find out more.  </a:t>
            </a:r>
          </a:p>
        </p:txBody>
      </p:sp>
      <p:sp>
        <p:nvSpPr>
          <p:cNvPr id="2" name="TextBox 1">
            <a:extLst>
              <a:ext uri="{FF2B5EF4-FFF2-40B4-BE49-F238E27FC236}">
                <a16:creationId xmlns:a16="http://schemas.microsoft.com/office/drawing/2014/main" id="{5B4DA792-2DA2-2010-F965-75D3D1496488}"/>
              </a:ext>
            </a:extLst>
          </p:cNvPr>
          <p:cNvSpPr txBox="1"/>
          <p:nvPr/>
        </p:nvSpPr>
        <p:spPr>
          <a:xfrm>
            <a:off x="652672" y="1491162"/>
            <a:ext cx="5281765" cy="1600438"/>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SMS: CI: Listing - Check Out Loan Options</a:t>
            </a:r>
          </a:p>
          <a:p>
            <a:r>
              <a:rPr lang="en-US" sz="1600" dirty="0">
                <a:solidFill>
                  <a:srgbClr val="00263A"/>
                </a:solidFill>
                <a:latin typeface="Source Sans Pro" panose="020B0503030403020204" pitchFamily="34" charset="0"/>
              </a:rPr>
              <a:t>Hi {{</a:t>
            </a:r>
            <a:r>
              <a:rPr lang="en-US" sz="1600" dirty="0" err="1">
                <a:solidFill>
                  <a:srgbClr val="00263A"/>
                </a:solidFill>
                <a:latin typeface="Source Sans Pro" panose="020B0503030403020204" pitchFamily="34" charset="0"/>
              </a:rPr>
              <a:t>recipient.f_name</a:t>
            </a:r>
            <a:r>
              <a:rPr lang="en-US" sz="1600" dirty="0">
                <a:solidFill>
                  <a:srgbClr val="00263A"/>
                </a:solidFill>
                <a:latin typeface="Source Sans Pro" panose="020B0503030403020204" pitchFamily="34" charset="0"/>
              </a:rPr>
              <a:t>}}, this is {{</a:t>
            </a:r>
            <a:r>
              <a:rPr lang="en-US" sz="1600" dirty="0" err="1">
                <a:solidFill>
                  <a:srgbClr val="00263A"/>
                </a:solidFill>
                <a:latin typeface="Source Sans Pro" panose="020B0503030403020204" pitchFamily="34" charset="0"/>
              </a:rPr>
              <a:t>sender.f_name</a:t>
            </a:r>
            <a:r>
              <a:rPr lang="en-US" sz="1600" dirty="0">
                <a:solidFill>
                  <a:srgbClr val="00263A"/>
                </a:solidFill>
                <a:latin typeface="Source Sans Pro" panose="020B0503030403020204" pitchFamily="34" charset="0"/>
              </a:rPr>
              <a:t>}} with {{</a:t>
            </a:r>
            <a:r>
              <a:rPr lang="en-US" sz="1600" dirty="0" err="1">
                <a:solidFill>
                  <a:srgbClr val="00263A"/>
                </a:solidFill>
                <a:latin typeface="Source Sans Pro" panose="020B0503030403020204" pitchFamily="34" charset="0"/>
              </a:rPr>
              <a:t>sender.company</a:t>
            </a:r>
            <a:r>
              <a:rPr lang="en-US" sz="1600" dirty="0">
                <a:solidFill>
                  <a:srgbClr val="00263A"/>
                </a:solidFill>
                <a:latin typeface="Source Sans Pro" panose="020B0503030403020204" pitchFamily="34" charset="0"/>
              </a:rPr>
              <a:t>}}. I noticed you've just put your home on the market, which means it's a great time to check out your loan options for your next home. Call me any time at {{</a:t>
            </a:r>
            <a:r>
              <a:rPr lang="en-US" sz="1600" dirty="0" err="1">
                <a:solidFill>
                  <a:srgbClr val="00263A"/>
                </a:solidFill>
                <a:latin typeface="Source Sans Pro" panose="020B0503030403020204" pitchFamily="34" charset="0"/>
              </a:rPr>
              <a:t>sender.phone_cell</a:t>
            </a:r>
            <a:r>
              <a:rPr lang="en-US" sz="1600" dirty="0">
                <a:solidFill>
                  <a:srgbClr val="00263A"/>
                </a:solidFill>
                <a:latin typeface="Source Sans Pro" panose="020B0503030403020204" pitchFamily="34" charset="0"/>
              </a:rPr>
              <a:t>}}. </a:t>
            </a:r>
          </a:p>
        </p:txBody>
      </p:sp>
      <p:sp>
        <p:nvSpPr>
          <p:cNvPr id="8" name="TextBox 7">
            <a:extLst>
              <a:ext uri="{FF2B5EF4-FFF2-40B4-BE49-F238E27FC236}">
                <a16:creationId xmlns:a16="http://schemas.microsoft.com/office/drawing/2014/main" id="{93924C82-6F0C-E657-2D40-B484D053F987}"/>
              </a:ext>
            </a:extLst>
          </p:cNvPr>
          <p:cNvSpPr txBox="1"/>
          <p:nvPr/>
        </p:nvSpPr>
        <p:spPr>
          <a:xfrm>
            <a:off x="6257565" y="1491162"/>
            <a:ext cx="5491231" cy="2062103"/>
          </a:xfrm>
          <a:prstGeom prst="rect">
            <a:avLst/>
          </a:prstGeom>
          <a:noFill/>
          <a:ln w="28575">
            <a:solidFill>
              <a:srgbClr val="753BBD"/>
            </a:solidFill>
            <a:prstDash val="sysDash"/>
          </a:ln>
        </p:spPr>
        <p:txBody>
          <a:bodyPr wrap="square">
            <a:spAutoFit/>
          </a:bodyPr>
          <a:lstStyle/>
          <a:p>
            <a:r>
              <a:rPr lang="en-US" sz="1600" b="1" i="0" dirty="0">
                <a:solidFill>
                  <a:srgbClr val="00263A"/>
                </a:solidFill>
                <a:effectLst/>
                <a:latin typeface="Source Sans Pro" panose="020B0503030403020204" pitchFamily="34" charset="0"/>
              </a:rPr>
              <a:t>User Notification: CI: Listing </a:t>
            </a:r>
            <a:r>
              <a:rPr lang="en-US" sz="1600" b="1" dirty="0">
                <a:solidFill>
                  <a:srgbClr val="00263A"/>
                </a:solidFill>
                <a:latin typeface="Source Sans Pro" panose="020B0503030403020204" pitchFamily="34" charset="0"/>
              </a:rPr>
              <a:t>-</a:t>
            </a:r>
            <a:r>
              <a:rPr lang="en-US" sz="1600" b="1" i="0" dirty="0">
                <a:solidFill>
                  <a:srgbClr val="00263A"/>
                </a:solidFill>
                <a:effectLst/>
                <a:latin typeface="Source Sans Pro" panose="020B0503030403020204" pitchFamily="34" charset="0"/>
              </a:rPr>
              <a:t> Journey Started</a:t>
            </a:r>
          </a:p>
          <a:p>
            <a:r>
              <a:rPr lang="en-US" sz="1600" b="0" i="0" dirty="0">
                <a:solidFill>
                  <a:srgbClr val="00263A"/>
                </a:solidFill>
                <a:effectLst/>
                <a:latin typeface="Source Sans Pro" panose="020B0503030403020204" pitchFamily="34" charset="0"/>
              </a:rPr>
              <a:t>The contact below has triggered a listing alert and will receive a series of emails on how you can help during the sale and/or purchase of a new home. Visit their contact record to review more in depth and determine strategy to reach out.</a:t>
            </a:r>
          </a:p>
          <a:p>
            <a:endParaRPr lang="en-US" sz="1600" dirty="0">
              <a:solidFill>
                <a:srgbClr val="00263A"/>
              </a:solidFill>
              <a:latin typeface="Source Sans Pro" panose="020B0503030403020204" pitchFamily="34" charset="0"/>
            </a:endParaRPr>
          </a:p>
          <a:p>
            <a:r>
              <a:rPr lang="en-US" sz="1600" b="0" i="0" dirty="0">
                <a:solidFill>
                  <a:srgbClr val="00263A"/>
                </a:solidFill>
                <a:effectLst/>
                <a:latin typeface="Source Sans Pro" panose="020B0503030403020204" pitchFamily="34" charset="0"/>
              </a:rPr>
              <a:t>Contact name: {{</a:t>
            </a:r>
            <a:r>
              <a:rPr lang="en-US" sz="1600" b="0" i="0" dirty="0" err="1">
                <a:solidFill>
                  <a:srgbClr val="00263A"/>
                </a:solidFill>
                <a:effectLst/>
                <a:latin typeface="Source Sans Pro" panose="020B0503030403020204" pitchFamily="34" charset="0"/>
              </a:rPr>
              <a:t>contact.f_name</a:t>
            </a:r>
            <a:r>
              <a:rPr lang="en-US" sz="1600" b="0" i="0" dirty="0">
                <a:solidFill>
                  <a:srgbClr val="00263A"/>
                </a:solidFill>
                <a:effectLst/>
                <a:latin typeface="Source Sans Pro" panose="020B0503030403020204" pitchFamily="34" charset="0"/>
              </a:rPr>
              <a:t>}} {{</a:t>
            </a:r>
            <a:r>
              <a:rPr lang="en-US" sz="1600" b="0" i="0" dirty="0" err="1">
                <a:solidFill>
                  <a:srgbClr val="00263A"/>
                </a:solidFill>
                <a:effectLst/>
                <a:latin typeface="Source Sans Pro" panose="020B0503030403020204" pitchFamily="34" charset="0"/>
              </a:rPr>
              <a:t>contact.l_name</a:t>
            </a:r>
            <a:r>
              <a:rPr lang="en-US" sz="1600" b="0" i="0" dirty="0">
                <a:solidFill>
                  <a:srgbClr val="00263A"/>
                </a:solidFill>
                <a:effectLst/>
                <a:latin typeface="Source Sans Pro" panose="020B0503030403020204" pitchFamily="34" charset="0"/>
              </a:rPr>
              <a:t>}}</a:t>
            </a:r>
          </a:p>
          <a:p>
            <a:r>
              <a:rPr lang="en-US" sz="1600" b="0" i="0" dirty="0">
                <a:solidFill>
                  <a:srgbClr val="00263A"/>
                </a:solidFill>
                <a:effectLst/>
                <a:latin typeface="Source Sans Pro" panose="020B0503030403020204" pitchFamily="34" charset="0"/>
              </a:rPr>
              <a:t>Contact phone: {{</a:t>
            </a:r>
            <a:r>
              <a:rPr lang="en-US" sz="1600" b="0" i="0" dirty="0" err="1">
                <a:solidFill>
                  <a:srgbClr val="00263A"/>
                </a:solidFill>
                <a:effectLst/>
                <a:latin typeface="Source Sans Pro" panose="020B0503030403020204" pitchFamily="34" charset="0"/>
              </a:rPr>
              <a:t>contact.phone</a:t>
            </a:r>
            <a:r>
              <a:rPr lang="en-US" sz="1600" b="0" i="0" dirty="0">
                <a:solidFill>
                  <a:srgbClr val="00263A"/>
                </a:solidFill>
                <a:effectLst/>
                <a:latin typeface="Source Sans Pro" panose="020B0503030403020204" pitchFamily="34" charset="0"/>
              </a:rPr>
              <a:t>}}</a:t>
            </a:r>
            <a:endParaRPr lang="en-US" sz="1600" dirty="0">
              <a:solidFill>
                <a:srgbClr val="00263A"/>
              </a:solidFill>
            </a:endParaRPr>
          </a:p>
        </p:txBody>
      </p:sp>
    </p:spTree>
    <p:extLst>
      <p:ext uri="{BB962C8B-B14F-4D97-AF65-F5344CB8AC3E}">
        <p14:creationId xmlns:p14="http://schemas.microsoft.com/office/powerpoint/2010/main" val="4160585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55e6910e7f64defead3e113abc3ebd12">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8aecc07c7f2ba0d60ae60fc2710cd68e"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FAB7AA-3A72-4305-AC54-8B2106EF4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800FD4-94BC-49A2-82A0-99D176C54A60}">
  <ds:schemaRefs>
    <ds:schemaRef ds:uri="http://purl.org/dc/dcmitype/"/>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454e9e6b-ff12-49f1-8c43-73c8976e54ee"/>
    <ds:schemaRef ds:uri="91805258-178e-4cbc-bf17-90bc7eb439d2"/>
    <ds:schemaRef ds:uri="http://purl.org/dc/terms/"/>
  </ds:schemaRefs>
</ds:datastoreItem>
</file>

<file path=customXml/itemProps3.xml><?xml version="1.0" encoding="utf-8"?>
<ds:datastoreItem xmlns:ds="http://schemas.openxmlformats.org/officeDocument/2006/customXml" ds:itemID="{FDF1F3CE-3298-4692-8D67-FA16F456C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46675</TotalTime>
  <Words>469</Words>
  <Application>Microsoft Office PowerPoint</Application>
  <PresentationFormat>Widescreen</PresentationFormat>
  <Paragraphs>38</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Objektiv Mk2</vt:lpstr>
      <vt:lpstr>Arial</vt:lpstr>
      <vt:lpstr>Wingdings</vt:lpstr>
      <vt:lpstr>Times New Roman</vt:lpstr>
      <vt:lpstr>Calibri</vt:lpstr>
      <vt:lpstr>Barlow</vt:lpstr>
      <vt:lpstr>Barlow Medium</vt:lpstr>
      <vt:lpstr>Source Sans Pro</vt:lpstr>
      <vt:lpstr>Objektiv Mk2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54</cp:revision>
  <dcterms:created xsi:type="dcterms:W3CDTF">2021-06-10T15:34:01Z</dcterms:created>
  <dcterms:modified xsi:type="dcterms:W3CDTF">2024-12-30T21:00:53Z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