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0"/>
  </p:notesMasterIdLst>
  <p:sldIdLst>
    <p:sldId id="2076137455" r:id="rId5"/>
    <p:sldId id="2076137458" r:id="rId6"/>
    <p:sldId id="2076137461" r:id="rId7"/>
    <p:sldId id="2076137462" r:id="rId8"/>
    <p:sldId id="2076137466" r:id="rId9"/>
  </p:sldIdLst>
  <p:sldSz cx="12192000" cy="6858000"/>
  <p:notesSz cx="6858000" cy="9144000"/>
  <p:embeddedFontLst>
    <p:embeddedFont>
      <p:font typeface="Barlow" panose="00000500000000000000" pitchFamily="2" charset="0"/>
      <p:regular r:id="rId11"/>
      <p:bold r:id="rId12"/>
      <p:italic r:id="rId13"/>
      <p:boldItalic r:id="rId14"/>
    </p:embeddedFont>
    <p:embeddedFont>
      <p:font typeface="Barlow Medium" panose="00000600000000000000" pitchFamily="2" charset="0"/>
      <p:regular r:id="rId15"/>
      <p:italic r:id="rId16"/>
    </p:embeddedFont>
    <p:embeddedFont>
      <p:font typeface="Objektiv Mk2" panose="020B0702020204020203" pitchFamily="34" charset="0"/>
      <p:regular r:id="rId17"/>
      <p:bold r:id="rId18"/>
      <p:italic r:id="rId19"/>
      <p:boldItalic r:id="rId20"/>
    </p:embeddedFont>
    <p:embeddedFont>
      <p:font typeface="Objektiv Mk2 SemiBold" panose="020B0602020204020203" pitchFamily="34" charset="0"/>
      <p:regular r:id="rId21"/>
      <p:bold r:id="rId22"/>
    </p:embeddedFont>
    <p:embeddedFont>
      <p:font typeface="Source Sans Pro" panose="020B05030304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753BBD"/>
    <a:srgbClr val="009B77"/>
    <a:srgbClr val="00A677"/>
    <a:srgbClr val="85CBF9"/>
    <a:srgbClr val="00263A"/>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E76175-BA4E-409F-A30B-E959084609C7}" v="3" dt="2025-01-09T15:37:28.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p:restoredTop sz="86583"/>
  </p:normalViewPr>
  <p:slideViewPr>
    <p:cSldViewPr snapToGrid="0">
      <p:cViewPr varScale="1">
        <p:scale>
          <a:sx n="64" d="100"/>
          <a:sy n="64" d="100"/>
        </p:scale>
        <p:origin x="1100" y="44"/>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962792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CI: Mortgage Credit Inquiry</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CI: Mortgage Credit Inquiry</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 SMS, User Notification</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3697356"/>
          </a:xfrm>
        </p:spPr>
        <p:txBody>
          <a:bodyPr/>
          <a:lstStyle/>
          <a:p>
            <a:pPr marL="0" marR="0">
              <a:lnSpc>
                <a:spcPct val="100000"/>
              </a:lnSpc>
              <a:spcBef>
                <a:spcPts val="0"/>
              </a:spcBef>
              <a:spcAft>
                <a:spcPts val="0"/>
              </a:spcAft>
            </a:pPr>
            <a:r>
              <a:rPr lang="en-US" sz="2000" kern="100" dirty="0">
                <a:solidFill>
                  <a:srgbClr val="002060"/>
                </a:solidFill>
                <a:effectLst/>
                <a:ea typeface="Calibri" panose="020F0502020204030204" pitchFamily="34" charset="0"/>
                <a:cs typeface="Times New Roman" panose="02020603050405020304" pitchFamily="18" charset="0"/>
              </a:rPr>
              <a:t>Use customer intelligence alerts to identify contacts who’ve recently had a credit inquiry from another lender. Whether they are shopping rates or looking to refinance, this journey reminds the contact that your loan officers are there to support their needs. Four emails and two SMS messages are sent to the contact over eight days. </a:t>
            </a:r>
            <a:endParaRPr lang="en-US" sz="2000"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000"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0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2000" b="0" i="0"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lnSpc>
                <a:spcPct val="100000"/>
              </a:lnSpc>
              <a:spcBef>
                <a:spcPts val="0"/>
              </a:spcBef>
              <a:spcAft>
                <a:spcPts val="0"/>
              </a:spcAft>
            </a:pPr>
            <a:endParaRPr lang="en-US" sz="2000" kern="100" dirty="0">
              <a:solidFill>
                <a:srgbClr val="002060"/>
              </a:solidFill>
              <a:effectLst/>
              <a:ea typeface="Calibri" panose="020F0502020204030204" pitchFamily="34" charset="0"/>
              <a:cs typeface="Times New Roman" panose="02020603050405020304" pitchFamily="18" charset="0"/>
            </a:endParaRPr>
          </a:p>
          <a:p>
            <a:pPr>
              <a:lnSpc>
                <a:spcPct val="100000"/>
              </a:lnSpc>
            </a:pPr>
            <a:endParaRPr lang="en-US" sz="1600"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7" y="5257800"/>
            <a:ext cx="10438664" cy="125057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sz="1600" kern="100" dirty="0">
                <a:solidFill>
                  <a:srgbClr val="002060"/>
                </a:solidFill>
                <a:cs typeface="Times New Roman" panose="02020603050405020304" pitchFamily="18" charset="0"/>
              </a:rPr>
              <a:t>Keep emails that work for your organization, swap with custom, pull from the email gallery, or add these emails to your existing campaigns.</a:t>
            </a:r>
          </a:p>
          <a:p>
            <a:pPr marL="342900" indent="-342900" defTabSz="868680">
              <a:lnSpc>
                <a:spcPct val="100000"/>
              </a:lnSpc>
              <a:spcBef>
                <a:spcPts val="0"/>
              </a:spcBef>
              <a:buFont typeface="Wingdings" pitchFamily="2" charset="2"/>
              <a:buChar char="Ø"/>
            </a:pPr>
            <a:r>
              <a:rPr lang="en-US" sz="1600" b="0" i="0" kern="100" dirty="0">
                <a:solidFill>
                  <a:srgbClr val="002060"/>
                </a:solidFill>
                <a:effectLst/>
                <a:latin typeface="+mn-lt"/>
                <a:ea typeface="+mn-ea"/>
                <a:cs typeface="Times New Roman" panose="02020603050405020304" pitchFamily="18" charset="0"/>
              </a:rPr>
              <a:t>Adjust onramps with organization specific requirements including groups and Focused View outcomes. </a:t>
            </a:r>
            <a:endParaRPr lang="en-US" sz="2400" b="0" i="0" kern="100" dirty="0">
              <a:solidFill>
                <a:srgbClr val="002060"/>
              </a:solidFill>
              <a:effectLst/>
              <a:latin typeface="+mn-lt"/>
              <a:ea typeface="+mn-ea"/>
              <a:cs typeface="Times New Roman" panose="02020603050405020304" pitchFamily="18" charset="0"/>
            </a:endParaRPr>
          </a:p>
          <a:p>
            <a:pPr>
              <a:lnSpc>
                <a:spcPct val="100000"/>
              </a:lnSpc>
            </a:pPr>
            <a:endParaRPr lang="en-US" sz="2000" dirty="0">
              <a:solidFill>
                <a:srgbClr val="002060"/>
              </a:solidFill>
            </a:endParaRPr>
          </a:p>
          <a:p>
            <a:pPr defTabSz="868680">
              <a:spcBef>
                <a:spcPts val="0"/>
              </a:spcBef>
            </a:pPr>
            <a:endParaRPr lang="en-US" sz="2000" b="0" i="0" kern="100" dirty="0">
              <a:solidFill>
                <a:srgbClr val="002060"/>
              </a:solidFill>
              <a:effectLst/>
              <a:latin typeface="+mn-lt"/>
              <a:ea typeface="+mn-ea"/>
              <a:cs typeface="Times New Roman" panose="02020603050405020304" pitchFamily="18" charset="0"/>
            </a:endParaRPr>
          </a:p>
          <a:p>
            <a:endParaRPr lang="en-US" sz="1600"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490904" y="894521"/>
            <a:ext cx="11210192" cy="3955773"/>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a:blip r:embed="rId3"/>
          <a:srcRect/>
          <a:stretch/>
        </p:blipFill>
        <p:spPr>
          <a:xfrm>
            <a:off x="8966505" y="1117506"/>
            <a:ext cx="2476712" cy="3470947"/>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4"/>
          <a:srcRect/>
          <a:stretch/>
        </p:blipFill>
        <p:spPr>
          <a:xfrm>
            <a:off x="6114779" y="1117506"/>
            <a:ext cx="2552917" cy="3596878"/>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80B68D9A-F1C5-65E8-51A3-E4318148BB93}"/>
              </a:ext>
            </a:extLst>
          </p:cNvPr>
          <p:cNvPicPr>
            <a:picLocks noChangeAspect="1"/>
          </p:cNvPicPr>
          <p:nvPr/>
        </p:nvPicPr>
        <p:blipFill>
          <a:blip r:embed="rId5"/>
          <a:srcRect/>
          <a:stretch/>
        </p:blipFill>
        <p:spPr>
          <a:xfrm>
            <a:off x="3263053" y="1117506"/>
            <a:ext cx="2552917" cy="3581430"/>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CI: Mortgage Credit Inquiry</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5193358"/>
            <a:ext cx="10705851" cy="894742"/>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0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Shopping for home financing? Let’s talk.</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Home financing should be personal.</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Let’s compare home financing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Not all home loans are created equal.</a:t>
            </a:r>
          </a:p>
          <a:p>
            <a:pPr marL="342900" indent="-342900" defTabSz="868680">
              <a:lnSpc>
                <a:spcPct val="100000"/>
              </a:lnSpc>
              <a:spcBef>
                <a:spcPts val="0"/>
              </a:spcBef>
              <a:buFont typeface="Wingdings" pitchFamily="2" charset="2"/>
              <a:buChar char="Ø"/>
            </a:pPr>
            <a:endParaRPr lang="en-US" kern="100" dirty="0">
              <a:solidFill>
                <a:srgbClr val="002060"/>
              </a:solidFill>
              <a:cs typeface="Times New Roman" panose="02020603050405020304" pitchFamily="18" charset="0"/>
            </a:endParaRPr>
          </a:p>
          <a:p>
            <a:pPr marL="342900" indent="-342900" defTabSz="868680">
              <a:lnSpc>
                <a:spcPct val="100000"/>
              </a:lnSpc>
              <a:spcBef>
                <a:spcPts val="0"/>
              </a:spcBef>
              <a:buFont typeface="Wingdings" pitchFamily="2" charset="2"/>
              <a:buChar char="Ø"/>
            </a:pPr>
            <a:endParaRPr lang="en-US" sz="2000" b="0" i="0" kern="100" dirty="0">
              <a:solidFill>
                <a:srgbClr val="002060"/>
              </a:solidFill>
              <a:effectLst/>
              <a:latin typeface="+mn-lt"/>
              <a:ea typeface="+mn-ea"/>
              <a:cs typeface="Times New Roman" panose="02020603050405020304" pitchFamily="18" charset="0"/>
            </a:endParaRPr>
          </a:p>
          <a:p>
            <a:pPr>
              <a:lnSpc>
                <a:spcPct val="100000"/>
              </a:lnSpc>
            </a:pPr>
            <a:endParaRPr lang="en-US" sz="1600"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6"/>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614421A8-CC0B-3167-ADDF-00EC5DAF3A17}"/>
              </a:ext>
            </a:extLst>
          </p:cNvPr>
          <p:cNvPicPr>
            <a:picLocks noChangeAspect="1"/>
          </p:cNvPicPr>
          <p:nvPr/>
        </p:nvPicPr>
        <p:blipFill>
          <a:blip r:embed="rId7"/>
          <a:srcRect/>
          <a:stretch/>
        </p:blipFill>
        <p:spPr>
          <a:xfrm>
            <a:off x="526453" y="1117506"/>
            <a:ext cx="2437791" cy="3485094"/>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0696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62443" y="244077"/>
            <a:ext cx="9959137" cy="914400"/>
          </a:xfrm>
        </p:spPr>
        <p:txBody>
          <a:bodyPr/>
          <a:lstStyle/>
          <a:p>
            <a:r>
              <a:rPr lang="en-US" dirty="0"/>
              <a:t>CI: Mortgage </a:t>
            </a:r>
            <a:r>
              <a:rPr lang="en-US"/>
              <a:t>Credit Inquiry</a:t>
            </a:r>
            <a:endParaRPr lang="en-US" dirty="0"/>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12" name="TextBox 11">
            <a:extLst>
              <a:ext uri="{FF2B5EF4-FFF2-40B4-BE49-F238E27FC236}">
                <a16:creationId xmlns:a16="http://schemas.microsoft.com/office/drawing/2014/main" id="{69BE2EE4-8648-CE74-2418-8E2AEE09EBC9}"/>
              </a:ext>
            </a:extLst>
          </p:cNvPr>
          <p:cNvSpPr txBox="1"/>
          <p:nvPr/>
        </p:nvSpPr>
        <p:spPr>
          <a:xfrm>
            <a:off x="652671" y="3766400"/>
            <a:ext cx="5281766" cy="1631216"/>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SMS: CI: Mortgage Credit Inquiry SMS 2 - Financing Wants</a:t>
            </a:r>
          </a:p>
          <a:p>
            <a:r>
              <a:rPr lang="en-US" sz="1600" dirty="0">
                <a:solidFill>
                  <a:srgbClr val="00263A"/>
                </a:solidFill>
                <a:latin typeface="Source Sans Pro" panose="020B0503030403020204" pitchFamily="34" charset="0"/>
              </a:rPr>
              <a:t>{{</a:t>
            </a:r>
            <a:r>
              <a:rPr lang="en-US" sz="1600" dirty="0" err="1">
                <a:solidFill>
                  <a:srgbClr val="00263A"/>
                </a:solidFill>
                <a:latin typeface="Source Sans Pro" panose="020B0503030403020204" pitchFamily="34" charset="0"/>
              </a:rPr>
              <a:t>recipient.f_name</a:t>
            </a:r>
            <a:r>
              <a:rPr lang="en-US" sz="1600" dirty="0">
                <a:solidFill>
                  <a:srgbClr val="00263A"/>
                </a:solidFill>
                <a:latin typeface="Source Sans Pro" panose="020B0503030403020204" pitchFamily="34" charset="0"/>
              </a:rPr>
              <a:t>}}, got a minute to tell me what you want from your home's financing? This is {{</a:t>
            </a:r>
            <a:r>
              <a:rPr lang="en-US" sz="1600" dirty="0" err="1">
                <a:solidFill>
                  <a:srgbClr val="00263A"/>
                </a:solidFill>
                <a:latin typeface="Source Sans Pro" panose="020B0503030403020204" pitchFamily="34" charset="0"/>
              </a:rPr>
              <a:t>sender.f_name</a:t>
            </a:r>
            <a:r>
              <a:rPr lang="en-US" sz="1600" dirty="0">
                <a:solidFill>
                  <a:srgbClr val="00263A"/>
                </a:solidFill>
                <a:latin typeface="Source Sans Pro" panose="020B0503030403020204" pitchFamily="34" charset="0"/>
              </a:rPr>
              <a:t>}} with {{</a:t>
            </a:r>
            <a:r>
              <a:rPr lang="en-US" sz="1600" dirty="0" err="1">
                <a:solidFill>
                  <a:srgbClr val="00263A"/>
                </a:solidFill>
                <a:latin typeface="Source Sans Pro" panose="020B0503030403020204" pitchFamily="34" charset="0"/>
              </a:rPr>
              <a:t>sender.company</a:t>
            </a:r>
            <a:r>
              <a:rPr lang="en-US" sz="1600" dirty="0">
                <a:solidFill>
                  <a:srgbClr val="00263A"/>
                </a:solidFill>
                <a:latin typeface="Source Sans Pro" panose="020B0503030403020204" pitchFamily="34" charset="0"/>
              </a:rPr>
              <a:t>}}, and I’d like to make sure you get the best deal. Call me at {{</a:t>
            </a:r>
            <a:r>
              <a:rPr lang="en-US" sz="1600" dirty="0" err="1">
                <a:solidFill>
                  <a:srgbClr val="00263A"/>
                </a:solidFill>
                <a:latin typeface="Source Sans Pro" panose="020B0503030403020204" pitchFamily="34" charset="0"/>
              </a:rPr>
              <a:t>sender.phone_cell</a:t>
            </a:r>
            <a:r>
              <a:rPr lang="en-US" sz="1600" dirty="0">
                <a:solidFill>
                  <a:srgbClr val="00263A"/>
                </a:solidFill>
                <a:latin typeface="Source Sans Pro" panose="020B0503030403020204" pitchFamily="34" charset="0"/>
              </a:rPr>
              <a:t>}} to learn more.</a:t>
            </a:r>
          </a:p>
        </p:txBody>
      </p:sp>
      <p:sp>
        <p:nvSpPr>
          <p:cNvPr id="2" name="TextBox 1">
            <a:extLst>
              <a:ext uri="{FF2B5EF4-FFF2-40B4-BE49-F238E27FC236}">
                <a16:creationId xmlns:a16="http://schemas.microsoft.com/office/drawing/2014/main" id="{5B4DA792-2DA2-2010-F965-75D3D1496488}"/>
              </a:ext>
            </a:extLst>
          </p:cNvPr>
          <p:cNvSpPr txBox="1"/>
          <p:nvPr/>
        </p:nvSpPr>
        <p:spPr>
          <a:xfrm>
            <a:off x="652672" y="1491162"/>
            <a:ext cx="5281765" cy="1877437"/>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SMS: CI: Mortgage Credit Inquiry SMS 1 - Still Shopping</a:t>
            </a:r>
          </a:p>
          <a:p>
            <a:r>
              <a:rPr lang="en-US" sz="1600" dirty="0">
                <a:solidFill>
                  <a:srgbClr val="00263A"/>
                </a:solidFill>
                <a:latin typeface="Source Sans Pro" panose="020B0503030403020204" pitchFamily="34" charset="0"/>
              </a:rPr>
              <a:t>Hi, {{</a:t>
            </a:r>
            <a:r>
              <a:rPr lang="en-US" sz="1600" dirty="0" err="1">
                <a:solidFill>
                  <a:srgbClr val="00263A"/>
                </a:solidFill>
                <a:latin typeface="Source Sans Pro" panose="020B0503030403020204" pitchFamily="34" charset="0"/>
              </a:rPr>
              <a:t>recipient.f_name</a:t>
            </a:r>
            <a:r>
              <a:rPr lang="en-US" sz="1600" dirty="0">
                <a:solidFill>
                  <a:srgbClr val="00263A"/>
                </a:solidFill>
                <a:latin typeface="Source Sans Pro" panose="020B0503030403020204" pitchFamily="34" charset="0"/>
              </a:rPr>
              <a:t>}}! This is {{</a:t>
            </a:r>
            <a:r>
              <a:rPr lang="en-US" sz="1600" dirty="0" err="1">
                <a:solidFill>
                  <a:srgbClr val="00263A"/>
                </a:solidFill>
                <a:latin typeface="Source Sans Pro" panose="020B0503030403020204" pitchFamily="34" charset="0"/>
              </a:rPr>
              <a:t>sender.f_name</a:t>
            </a:r>
            <a:r>
              <a:rPr lang="en-US" sz="1600" dirty="0">
                <a:solidFill>
                  <a:srgbClr val="00263A"/>
                </a:solidFill>
                <a:latin typeface="Source Sans Pro" panose="020B0503030403020204" pitchFamily="34" charset="0"/>
              </a:rPr>
              <a:t>}} from {{</a:t>
            </a:r>
            <a:r>
              <a:rPr lang="en-US" sz="1600" dirty="0" err="1">
                <a:solidFill>
                  <a:srgbClr val="00263A"/>
                </a:solidFill>
                <a:latin typeface="Source Sans Pro" panose="020B0503030403020204" pitchFamily="34" charset="0"/>
              </a:rPr>
              <a:t>sender.company</a:t>
            </a:r>
            <a:r>
              <a:rPr lang="en-US" sz="1600" dirty="0">
                <a:solidFill>
                  <a:srgbClr val="00263A"/>
                </a:solidFill>
                <a:latin typeface="Source Sans Pro" panose="020B0503030403020204" pitchFamily="34" charset="0"/>
              </a:rPr>
              <a:t>}}. If you're thinking of buying or refinancing a home, call me at {{</a:t>
            </a:r>
            <a:r>
              <a:rPr lang="en-US" sz="1600" dirty="0" err="1">
                <a:solidFill>
                  <a:srgbClr val="00263A"/>
                </a:solidFill>
                <a:latin typeface="Source Sans Pro" panose="020B0503030403020204" pitchFamily="34" charset="0"/>
              </a:rPr>
              <a:t>sender.phone_cell</a:t>
            </a:r>
            <a:r>
              <a:rPr lang="en-US" sz="1600" dirty="0">
                <a:solidFill>
                  <a:srgbClr val="00263A"/>
                </a:solidFill>
                <a:latin typeface="Source Sans Pro" panose="020B0503030403020204" pitchFamily="34" charset="0"/>
              </a:rPr>
              <a:t>}}. I'll provide you with some competitively priced options so you can choose the financing that's right for you. </a:t>
            </a:r>
          </a:p>
        </p:txBody>
      </p:sp>
      <p:sp>
        <p:nvSpPr>
          <p:cNvPr id="8" name="TextBox 7">
            <a:extLst>
              <a:ext uri="{FF2B5EF4-FFF2-40B4-BE49-F238E27FC236}">
                <a16:creationId xmlns:a16="http://schemas.microsoft.com/office/drawing/2014/main" id="{93924C82-6F0C-E657-2D40-B484D053F987}"/>
              </a:ext>
            </a:extLst>
          </p:cNvPr>
          <p:cNvSpPr txBox="1"/>
          <p:nvPr/>
        </p:nvSpPr>
        <p:spPr>
          <a:xfrm>
            <a:off x="6257565" y="1491162"/>
            <a:ext cx="5711494" cy="2369880"/>
          </a:xfrm>
          <a:prstGeom prst="rect">
            <a:avLst/>
          </a:prstGeom>
          <a:noFill/>
          <a:ln w="28575">
            <a:solidFill>
              <a:srgbClr val="753BBD"/>
            </a:solidFill>
            <a:prstDash val="sysDash"/>
          </a:ln>
        </p:spPr>
        <p:txBody>
          <a:bodyPr wrap="square">
            <a:spAutoFit/>
          </a:bodyPr>
          <a:lstStyle/>
          <a:p>
            <a:r>
              <a:rPr lang="en-US" sz="1600" b="1" i="0" dirty="0">
                <a:solidFill>
                  <a:srgbClr val="00263A"/>
                </a:solidFill>
                <a:effectLst/>
                <a:latin typeface="Source Sans Pro" panose="020B0503030403020204" pitchFamily="34" charset="0"/>
              </a:rPr>
              <a:t>User Notification: </a:t>
            </a:r>
            <a:r>
              <a:rPr lang="en-US" b="1" i="0" dirty="0">
                <a:solidFill>
                  <a:srgbClr val="00263A"/>
                </a:solidFill>
                <a:effectLst/>
                <a:latin typeface="Source Sans Pro" panose="020B0503030403020204" pitchFamily="34" charset="0"/>
              </a:rPr>
              <a:t>{{</a:t>
            </a:r>
            <a:r>
              <a:rPr lang="en-US" b="1" i="0" dirty="0" err="1">
                <a:solidFill>
                  <a:srgbClr val="00263A"/>
                </a:solidFill>
                <a:effectLst/>
                <a:latin typeface="Source Sans Pro" panose="020B0503030403020204" pitchFamily="34" charset="0"/>
              </a:rPr>
              <a:t>contact.f_name</a:t>
            </a:r>
            <a:r>
              <a:rPr lang="en-US" b="1" i="0" dirty="0">
                <a:solidFill>
                  <a:srgbClr val="00263A"/>
                </a:solidFill>
                <a:effectLst/>
                <a:latin typeface="Source Sans Pro" panose="020B0503030403020204" pitchFamily="34" charset="0"/>
              </a:rPr>
              <a:t>}} {{</a:t>
            </a:r>
            <a:r>
              <a:rPr lang="en-US" b="1" i="0" dirty="0" err="1">
                <a:solidFill>
                  <a:srgbClr val="00263A"/>
                </a:solidFill>
                <a:effectLst/>
                <a:latin typeface="Source Sans Pro" panose="020B0503030403020204" pitchFamily="34" charset="0"/>
              </a:rPr>
              <a:t>contact.l_name</a:t>
            </a:r>
            <a:r>
              <a:rPr lang="en-US" b="1" i="0" dirty="0">
                <a:solidFill>
                  <a:srgbClr val="00263A"/>
                </a:solidFill>
                <a:effectLst/>
                <a:latin typeface="Source Sans Pro" panose="020B0503030403020204" pitchFamily="34" charset="0"/>
              </a:rPr>
              <a:t>}} has a mortgage credit inquiry from another lender</a:t>
            </a:r>
            <a:endParaRPr lang="en-US" sz="1600" b="1" i="0" dirty="0">
              <a:solidFill>
                <a:srgbClr val="00263A"/>
              </a:solidFill>
              <a:effectLst/>
              <a:latin typeface="Source Sans Pro" panose="020B0503030403020204" pitchFamily="34" charset="0"/>
            </a:endParaRPr>
          </a:p>
          <a:p>
            <a:r>
              <a:rPr lang="en-US" sz="1600" b="0" i="0" dirty="0">
                <a:solidFill>
                  <a:srgbClr val="00263A"/>
                </a:solidFill>
                <a:effectLst/>
                <a:latin typeface="Source Sans Pro" panose="020B0503030403020204" pitchFamily="34" charset="0"/>
              </a:rPr>
              <a:t>The contact below has a mortgage credit inquiry pending with another lender. The contact will receive a series of emails automatically. It could be beneficial to discuss your lending options and how it compares to the other organization. </a:t>
            </a:r>
          </a:p>
          <a:p>
            <a:endParaRPr lang="en-US" sz="1600" dirty="0">
              <a:solidFill>
                <a:srgbClr val="00263A"/>
              </a:solidFill>
              <a:latin typeface="Source Sans Pro" panose="020B0503030403020204" pitchFamily="34" charset="0"/>
            </a:endParaRPr>
          </a:p>
          <a:p>
            <a:r>
              <a:rPr lang="en-US" sz="1600" b="0" i="0" dirty="0">
                <a:solidFill>
                  <a:srgbClr val="00263A"/>
                </a:solidFill>
                <a:effectLst/>
                <a:latin typeface="Source Sans Pro" panose="020B0503030403020204" pitchFamily="34" charset="0"/>
              </a:rPr>
              <a:t>Contact name: {{</a:t>
            </a:r>
            <a:r>
              <a:rPr lang="en-US" sz="1600" b="0" i="0" dirty="0" err="1">
                <a:solidFill>
                  <a:srgbClr val="00263A"/>
                </a:solidFill>
                <a:effectLst/>
                <a:latin typeface="Source Sans Pro" panose="020B0503030403020204" pitchFamily="34" charset="0"/>
              </a:rPr>
              <a:t>contact.f_name</a:t>
            </a:r>
            <a:r>
              <a:rPr lang="en-US" sz="1600" b="0" i="0" dirty="0">
                <a:solidFill>
                  <a:srgbClr val="00263A"/>
                </a:solidFill>
                <a:effectLst/>
                <a:latin typeface="Source Sans Pro" panose="020B0503030403020204" pitchFamily="34" charset="0"/>
              </a:rPr>
              <a:t>}} {{</a:t>
            </a:r>
            <a:r>
              <a:rPr lang="en-US" sz="1600" b="0" i="0" dirty="0" err="1">
                <a:solidFill>
                  <a:srgbClr val="00263A"/>
                </a:solidFill>
                <a:effectLst/>
                <a:latin typeface="Source Sans Pro" panose="020B0503030403020204" pitchFamily="34" charset="0"/>
              </a:rPr>
              <a:t>contact.l_name</a:t>
            </a:r>
            <a:r>
              <a:rPr lang="en-US" sz="1600" b="0" i="0" dirty="0">
                <a:solidFill>
                  <a:srgbClr val="00263A"/>
                </a:solidFill>
                <a:effectLst/>
                <a:latin typeface="Source Sans Pro" panose="020B0503030403020204" pitchFamily="34" charset="0"/>
              </a:rPr>
              <a:t>}}</a:t>
            </a:r>
          </a:p>
          <a:p>
            <a:r>
              <a:rPr lang="en-US" sz="1600" b="0" i="0" dirty="0">
                <a:solidFill>
                  <a:srgbClr val="00263A"/>
                </a:solidFill>
                <a:effectLst/>
                <a:latin typeface="Source Sans Pro" panose="020B0503030403020204" pitchFamily="34" charset="0"/>
              </a:rPr>
              <a:t>Contact phone: {{</a:t>
            </a:r>
            <a:r>
              <a:rPr lang="en-US" sz="1600" b="0" i="0" dirty="0" err="1">
                <a:solidFill>
                  <a:srgbClr val="00263A"/>
                </a:solidFill>
                <a:effectLst/>
                <a:latin typeface="Source Sans Pro" panose="020B0503030403020204" pitchFamily="34" charset="0"/>
              </a:rPr>
              <a:t>contact.phone</a:t>
            </a:r>
            <a:r>
              <a:rPr lang="en-US" sz="1600" b="0" i="0" dirty="0">
                <a:solidFill>
                  <a:srgbClr val="00263A"/>
                </a:solidFill>
                <a:effectLst/>
                <a:latin typeface="Source Sans Pro" panose="020B0503030403020204" pitchFamily="34" charset="0"/>
              </a:rPr>
              <a:t>}}</a:t>
            </a:r>
            <a:endParaRPr lang="en-US" sz="1600" dirty="0">
              <a:solidFill>
                <a:srgbClr val="00263A"/>
              </a:solidFill>
            </a:endParaRPr>
          </a:p>
        </p:txBody>
      </p:sp>
    </p:spTree>
    <p:extLst>
      <p:ext uri="{BB962C8B-B14F-4D97-AF65-F5344CB8AC3E}">
        <p14:creationId xmlns:p14="http://schemas.microsoft.com/office/powerpoint/2010/main" val="4160585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6" ma:contentTypeDescription="Create a new document." ma:contentTypeScope="" ma:versionID="55e6910e7f64defead3e113abc3ebd12">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8aecc07c7f2ba0d60ae60fc2710cd68e"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Props1.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2.xml><?xml version="1.0" encoding="utf-8"?>
<ds:datastoreItem xmlns:ds="http://schemas.openxmlformats.org/officeDocument/2006/customXml" ds:itemID="{9AFAB7AA-3A72-4305-AC54-8B2106EF4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800FD4-94BC-49A2-82A0-99D176C54A60}">
  <ds:schemaRefs>
    <ds:schemaRef ds:uri="91805258-178e-4cbc-bf17-90bc7eb439d2"/>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454e9e6b-ff12-49f1-8c43-73c8976e54e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54301</TotalTime>
  <Words>451</Words>
  <Application>Microsoft Office PowerPoint</Application>
  <PresentationFormat>Widescreen</PresentationFormat>
  <Paragraphs>36</Paragraphs>
  <Slides>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Wingdings</vt:lpstr>
      <vt:lpstr>Objektiv Mk2</vt:lpstr>
      <vt:lpstr>Source Sans Pro</vt:lpstr>
      <vt:lpstr>Times New Roman</vt:lpstr>
      <vt:lpstr>Objektiv Mk2 SemiBold</vt:lpstr>
      <vt:lpstr>Calibri</vt:lpstr>
      <vt:lpstr>Barlow</vt:lpstr>
      <vt:lpstr>Barlow Medium</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55</cp:revision>
  <dcterms:created xsi:type="dcterms:W3CDTF">2021-06-10T15:34:01Z</dcterms:created>
  <dcterms:modified xsi:type="dcterms:W3CDTF">2025-01-27T22:58:02Z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