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5"/>
  </p:notesMasterIdLst>
  <p:sldIdLst>
    <p:sldId id="2076137455" r:id="rId5"/>
    <p:sldId id="2076137477" r:id="rId6"/>
    <p:sldId id="2076137475" r:id="rId7"/>
    <p:sldId id="2076137467" r:id="rId8"/>
    <p:sldId id="2076137468" r:id="rId9"/>
    <p:sldId id="2076137469" r:id="rId10"/>
    <p:sldId id="2076137470" r:id="rId11"/>
    <p:sldId id="2076137471" r:id="rId12"/>
    <p:sldId id="2076137473" r:id="rId13"/>
    <p:sldId id="2076137472" r:id="rId14"/>
  </p:sldIdLst>
  <p:sldSz cx="12192000" cy="6858000"/>
  <p:notesSz cx="6858000" cy="9144000"/>
  <p:embeddedFontLst>
    <p:embeddedFont>
      <p:font typeface="Barlow" panose="00000500000000000000" pitchFamily="2" charset="0"/>
      <p:regular r:id="rId16"/>
      <p:bold r:id="rId17"/>
      <p:italic r:id="rId18"/>
      <p:boldItalic r:id="rId19"/>
    </p:embeddedFont>
    <p:embeddedFont>
      <p:font typeface="Barlow Medium" panose="00000600000000000000" pitchFamily="2" charset="0"/>
      <p:regular r:id="rId20"/>
      <p:italic r:id="rId21"/>
    </p:embeddedFont>
    <p:embeddedFont>
      <p:font typeface="Objektiv Mk2" panose="020B0702020204020203" pitchFamily="34" charset="0"/>
      <p:regular r:id="rId22"/>
      <p:bold r:id="rId23"/>
      <p:italic r:id="rId24"/>
      <p:boldItalic r:id="rId25"/>
    </p:embeddedFont>
    <p:embeddedFont>
      <p:font typeface="Objektiv Mk2 SemiBold" panose="020B0602020204020203" pitchFamily="34" charset="0"/>
      <p:bold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 userDrawn="1">
          <p15:clr>
            <a:srgbClr val="A4A3A4"/>
          </p15:clr>
        </p15:guide>
        <p15:guide id="2" pos="3864" userDrawn="1">
          <p15:clr>
            <a:srgbClr val="A4A3A4"/>
          </p15:clr>
        </p15:guide>
        <p15:guide id="3" pos="44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3C02FF-C086-76F6-9BC1-965B71DD5E12}" name="Aubrey Olsen" initials="AO" userId="S::aubrey.olsen@totalexpert.com::408c3e31-be18-4626-a9af-ec1f5bfcad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1"/>
    <a:srgbClr val="00263A"/>
    <a:srgbClr val="FADEA4"/>
    <a:srgbClr val="A18751"/>
    <a:srgbClr val="66A298"/>
    <a:srgbClr val="DCFAF5"/>
    <a:srgbClr val="009B77"/>
    <a:srgbClr val="00A677"/>
    <a:srgbClr val="0072CE"/>
    <a:srgbClr val="85CB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31"/>
    <p:restoredTop sz="86583"/>
  </p:normalViewPr>
  <p:slideViewPr>
    <p:cSldViewPr snapToGrid="0">
      <p:cViewPr varScale="1">
        <p:scale>
          <a:sx n="64" d="100"/>
          <a:sy n="64" d="100"/>
        </p:scale>
        <p:origin x="1100" y="44"/>
      </p:cViewPr>
      <p:guideLst>
        <p:guide orient="horz" pos="384"/>
        <p:guide pos="3864"/>
        <p:guide pos="441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4.fntdata"/><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brey Olsen" userId="408c3e31-be18-4626-a9af-ec1f5bfcad06" providerId="ADAL" clId="{FAD87B61-D275-4C4D-B910-430706BF1181}"/>
    <pc:docChg chg="undo custSel modSld">
      <pc:chgData name="Aubrey Olsen" userId="408c3e31-be18-4626-a9af-ec1f5bfcad06" providerId="ADAL" clId="{FAD87B61-D275-4C4D-B910-430706BF1181}" dt="2026-07-09T20:18:57.542" v="821" actId="404"/>
      <pc:docMkLst>
        <pc:docMk/>
      </pc:docMkLst>
      <pc:sldChg chg="addSp delSp modSp mod">
        <pc:chgData name="Aubrey Olsen" userId="408c3e31-be18-4626-a9af-ec1f5bfcad06" providerId="ADAL" clId="{FAD87B61-D275-4C4D-B910-430706BF1181}" dt="2026-07-09T14:52:57.304" v="751" actId="478"/>
        <pc:sldMkLst>
          <pc:docMk/>
          <pc:sldMk cId="4000095849" sldId="2076137467"/>
        </pc:sldMkLst>
        <pc:spChg chg="mod">
          <ac:chgData name="Aubrey Olsen" userId="408c3e31-be18-4626-a9af-ec1f5bfcad06" providerId="ADAL" clId="{FAD87B61-D275-4C4D-B910-430706BF1181}" dt="2026-07-09T14:45:12.661" v="743" actId="255"/>
          <ac:spMkLst>
            <pc:docMk/>
            <pc:sldMk cId="4000095849" sldId="2076137467"/>
            <ac:spMk id="6" creationId="{41FA93FB-7751-4688-F683-FA49A4248193}"/>
          </ac:spMkLst>
        </pc:spChg>
        <pc:picChg chg="add mod">
          <ac:chgData name="Aubrey Olsen" userId="408c3e31-be18-4626-a9af-ec1f5bfcad06" providerId="ADAL" clId="{FAD87B61-D275-4C4D-B910-430706BF1181}" dt="2026-07-09T14:52:55.590" v="750" actId="14100"/>
          <ac:picMkLst>
            <pc:docMk/>
            <pc:sldMk cId="4000095849" sldId="2076137467"/>
            <ac:picMk id="7" creationId="{907B7326-4DE1-8307-E2B7-D6F1FE2D676F}"/>
          </ac:picMkLst>
        </pc:picChg>
      </pc:sldChg>
      <pc:sldChg chg="delSp modSp mod modCm">
        <pc:chgData name="Aubrey Olsen" userId="408c3e31-be18-4626-a9af-ec1f5bfcad06" providerId="ADAL" clId="{FAD87B61-D275-4C4D-B910-430706BF1181}" dt="2026-07-09T20:18:57.542" v="821" actId="404"/>
        <pc:sldMkLst>
          <pc:docMk/>
          <pc:sldMk cId="2470180285" sldId="2076137475"/>
        </pc:sldMkLst>
        <pc:spChg chg="mod">
          <ac:chgData name="Aubrey Olsen" userId="408c3e31-be18-4626-a9af-ec1f5bfcad06" providerId="ADAL" clId="{FAD87B61-D275-4C4D-B910-430706BF1181}" dt="2026-07-07T18:27:27.202" v="491"/>
          <ac:spMkLst>
            <pc:docMk/>
            <pc:sldMk cId="2470180285" sldId="2076137475"/>
            <ac:spMk id="4" creationId="{33B82F9C-206C-2A02-2CDA-18D66FB13084}"/>
          </ac:spMkLst>
        </pc:spChg>
        <pc:spChg chg="mod">
          <ac:chgData name="Aubrey Olsen" userId="408c3e31-be18-4626-a9af-ec1f5bfcad06" providerId="ADAL" clId="{FAD87B61-D275-4C4D-B910-430706BF1181}" dt="2026-07-07T18:23:00.550" v="447" actId="20577"/>
          <ac:spMkLst>
            <pc:docMk/>
            <pc:sldMk cId="2470180285" sldId="2076137475"/>
            <ac:spMk id="8" creationId="{409186A4-FC1D-59EB-2AD8-43D9631C38E4}"/>
          </ac:spMkLst>
        </pc:spChg>
        <pc:spChg chg="mod">
          <ac:chgData name="Aubrey Olsen" userId="408c3e31-be18-4626-a9af-ec1f5bfcad06" providerId="ADAL" clId="{FAD87B61-D275-4C4D-B910-430706BF1181}" dt="2026-07-07T18:27:22.793" v="490" actId="20577"/>
          <ac:spMkLst>
            <pc:docMk/>
            <pc:sldMk cId="2470180285" sldId="2076137475"/>
            <ac:spMk id="12" creationId="{DE0C0FE0-D2CE-7CAE-D88D-1E705172052A}"/>
          </ac:spMkLst>
        </pc:spChg>
        <pc:spChg chg="mod">
          <ac:chgData name="Aubrey Olsen" userId="408c3e31-be18-4626-a9af-ec1f5bfcad06" providerId="ADAL" clId="{FAD87B61-D275-4C4D-B910-430706BF1181}" dt="2026-07-07T18:28:41.754" v="555" actId="20577"/>
          <ac:spMkLst>
            <pc:docMk/>
            <pc:sldMk cId="2470180285" sldId="2076137475"/>
            <ac:spMk id="14" creationId="{889988A0-61F3-7216-B6E9-79E38C847051}"/>
          </ac:spMkLst>
        </pc:spChg>
        <pc:spChg chg="mod">
          <ac:chgData name="Aubrey Olsen" userId="408c3e31-be18-4626-a9af-ec1f5bfcad06" providerId="ADAL" clId="{FAD87B61-D275-4C4D-B910-430706BF1181}" dt="2026-07-09T20:09:28.419" v="796" actId="20577"/>
          <ac:spMkLst>
            <pc:docMk/>
            <pc:sldMk cId="2470180285" sldId="2076137475"/>
            <ac:spMk id="16" creationId="{643C6124-7707-C267-1165-26EF7A312611}"/>
          </ac:spMkLst>
        </pc:spChg>
        <pc:spChg chg="mod">
          <ac:chgData name="Aubrey Olsen" userId="408c3e31-be18-4626-a9af-ec1f5bfcad06" providerId="ADAL" clId="{FAD87B61-D275-4C4D-B910-430706BF1181}" dt="2026-07-09T20:18:47.941" v="820" actId="403"/>
          <ac:spMkLst>
            <pc:docMk/>
            <pc:sldMk cId="2470180285" sldId="2076137475"/>
            <ac:spMk id="17" creationId="{D2BC870F-0054-9996-1398-3BADEC708931}"/>
          </ac:spMkLst>
        </pc:spChg>
        <pc:spChg chg="mod">
          <ac:chgData name="Aubrey Olsen" userId="408c3e31-be18-4626-a9af-ec1f5bfcad06" providerId="ADAL" clId="{FAD87B61-D275-4C4D-B910-430706BF1181}" dt="2026-07-09T20:18:57.542" v="821" actId="404"/>
          <ac:spMkLst>
            <pc:docMk/>
            <pc:sldMk cId="2470180285" sldId="2076137475"/>
            <ac:spMk id="18" creationId="{DFF91F45-1280-1372-1AE0-4C1BEB7145E1}"/>
          </ac:spMkLst>
        </pc:spChg>
        <pc:spChg chg="mod">
          <ac:chgData name="Aubrey Olsen" userId="408c3e31-be18-4626-a9af-ec1f5bfcad06" providerId="ADAL" clId="{FAD87B61-D275-4C4D-B910-430706BF1181}" dt="2026-07-09T20:18:26.049" v="809" actId="403"/>
          <ac:spMkLst>
            <pc:docMk/>
            <pc:sldMk cId="2470180285" sldId="2076137475"/>
            <ac:spMk id="19" creationId="{8B20F83A-F3C0-6E7E-F380-0749232E607A}"/>
          </ac:spMkLst>
        </pc:spChg>
        <pc:spChg chg="mod">
          <ac:chgData name="Aubrey Olsen" userId="408c3e31-be18-4626-a9af-ec1f5bfcad06" providerId="ADAL" clId="{FAD87B61-D275-4C4D-B910-430706BF1181}" dt="2026-07-07T18:27:38.339" v="499" actId="20577"/>
          <ac:spMkLst>
            <pc:docMk/>
            <pc:sldMk cId="2470180285" sldId="2076137475"/>
            <ac:spMk id="22" creationId="{8D491330-9A8C-50EE-2FBB-B7833F312559}"/>
          </ac:spMkLst>
        </pc:spChg>
        <pc:spChg chg="mod">
          <ac:chgData name="Aubrey Olsen" userId="408c3e31-be18-4626-a9af-ec1f5bfcad06" providerId="ADAL" clId="{FAD87B61-D275-4C4D-B910-430706BF1181}" dt="2026-07-07T18:17:15.393" v="204" actId="20577"/>
          <ac:spMkLst>
            <pc:docMk/>
            <pc:sldMk cId="2470180285" sldId="2076137475"/>
            <ac:spMk id="33" creationId="{A705C0A9-D727-99A2-E107-5879683112D4}"/>
          </ac:spMkLst>
        </pc:spChg>
        <pc:extLst>
          <p:ext xmlns:p="http://schemas.openxmlformats.org/presentationml/2006/main" uri="{D6D511B9-2390-475A-947B-AFAB55BFBCF1}">
            <pc226:cmChg xmlns:pc226="http://schemas.microsoft.com/office/powerpoint/2022/06/main/command" chg="mod">
              <pc226:chgData name="Aubrey Olsen" userId="408c3e31-be18-4626-a9af-ec1f5bfcad06" providerId="ADAL" clId="{FAD87B61-D275-4C4D-B910-430706BF1181}" dt="2026-07-09T20:09:28.419" v="796" actId="20577"/>
              <pc2:cmMkLst xmlns:pc2="http://schemas.microsoft.com/office/powerpoint/2019/9/main/command">
                <pc:docMk/>
                <pc:sldMk cId="2470180285" sldId="2076137475"/>
                <pc2:cmMk id="{0C24E416-F6C7-43F1-8EBF-3B12E547C2C5}"/>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7AF61A-0D40-D44A-9C00-6554E21CBC7D}"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4AFAC6-DEA9-E94A-A956-F0E3CBB9625E}" type="slidenum">
              <a:rPr lang="en-US" smtClean="0"/>
              <a:t>‹#›</a:t>
            </a:fld>
            <a:endParaRPr lang="en-US"/>
          </a:p>
        </p:txBody>
      </p:sp>
    </p:spTree>
    <p:extLst>
      <p:ext uri="{BB962C8B-B14F-4D97-AF65-F5344CB8AC3E}">
        <p14:creationId xmlns:p14="http://schemas.microsoft.com/office/powerpoint/2010/main" val="370976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F4AFAC6-DEA9-E94A-A956-F0E3CBB9625E}" type="slidenum">
              <a:rPr lang="en-US" smtClean="0"/>
              <a:t>1</a:t>
            </a:fld>
            <a:endParaRPr lang="en-US"/>
          </a:p>
        </p:txBody>
      </p:sp>
    </p:spTree>
    <p:extLst>
      <p:ext uri="{BB962C8B-B14F-4D97-AF65-F5344CB8AC3E}">
        <p14:creationId xmlns:p14="http://schemas.microsoft.com/office/powerpoint/2010/main" val="232773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E78F7-296B-ECDF-D404-8DBC1F111A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0F7AB5-A132-E134-B2B7-7A70CE3549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A48659-1DE6-AB8E-850D-9E14718BE816}"/>
              </a:ext>
            </a:extLst>
          </p:cNvPr>
          <p:cNvSpPr>
            <a:spLocks noGrp="1"/>
          </p:cNvSpPr>
          <p:nvPr>
            <p:ph type="body" idx="1"/>
          </p:nvPr>
        </p:nvSpPr>
        <p:spPr/>
        <p:txBody>
          <a:bodyPr/>
          <a:lstStyle/>
          <a:p>
            <a:r>
              <a:rPr lang="en-US" dirty="0"/>
              <a:t>This page should be used for TASKS, USER NOTIFICATIONS, AND SMS TEMPLATES (duplicate as needed)</a:t>
            </a:r>
          </a:p>
        </p:txBody>
      </p:sp>
      <p:sp>
        <p:nvSpPr>
          <p:cNvPr id="4" name="Slide Number Placeholder 3">
            <a:extLst>
              <a:ext uri="{FF2B5EF4-FFF2-40B4-BE49-F238E27FC236}">
                <a16:creationId xmlns:a16="http://schemas.microsoft.com/office/drawing/2014/main" id="{2EAA1A7F-41E8-37DC-2C2C-A558335901C8}"/>
              </a:ext>
            </a:extLst>
          </p:cNvPr>
          <p:cNvSpPr>
            <a:spLocks noGrp="1"/>
          </p:cNvSpPr>
          <p:nvPr>
            <p:ph type="sldNum" sz="quarter" idx="5"/>
          </p:nvPr>
        </p:nvSpPr>
        <p:spPr/>
        <p:txBody>
          <a:bodyPr/>
          <a:lstStyle/>
          <a:p>
            <a:fld id="{3F4AFAC6-DEA9-E94A-A956-F0E3CBB9625E}" type="slidenum">
              <a:rPr lang="en-US" smtClean="0"/>
              <a:t>3</a:t>
            </a:fld>
            <a:endParaRPr lang="en-US"/>
          </a:p>
        </p:txBody>
      </p:sp>
    </p:spTree>
    <p:extLst>
      <p:ext uri="{BB962C8B-B14F-4D97-AF65-F5344CB8AC3E}">
        <p14:creationId xmlns:p14="http://schemas.microsoft.com/office/powerpoint/2010/main" val="3448842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should be used for JOURNEY WIREFRAMES (duplicate as needed)</a:t>
            </a:r>
          </a:p>
        </p:txBody>
      </p:sp>
      <p:sp>
        <p:nvSpPr>
          <p:cNvPr id="4" name="Slide Number Placeholder 3"/>
          <p:cNvSpPr>
            <a:spLocks noGrp="1"/>
          </p:cNvSpPr>
          <p:nvPr>
            <p:ph type="sldNum" sz="quarter" idx="5"/>
          </p:nvPr>
        </p:nvSpPr>
        <p:spPr/>
        <p:txBody>
          <a:bodyPr/>
          <a:lstStyle/>
          <a:p>
            <a:fld id="{3F4AFAC6-DEA9-E94A-A956-F0E3CBB9625E}" type="slidenum">
              <a:rPr lang="en-US" smtClean="0"/>
              <a:t>4</a:t>
            </a:fld>
            <a:endParaRPr lang="en-US"/>
          </a:p>
        </p:txBody>
      </p:sp>
    </p:spTree>
    <p:extLst>
      <p:ext uri="{BB962C8B-B14F-4D97-AF65-F5344CB8AC3E}">
        <p14:creationId xmlns:p14="http://schemas.microsoft.com/office/powerpoint/2010/main" val="2904430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page should be used for EMAILS (duplicate as needed)</a:t>
            </a:r>
          </a:p>
        </p:txBody>
      </p:sp>
      <p:sp>
        <p:nvSpPr>
          <p:cNvPr id="4" name="Slide Number Placeholder 3"/>
          <p:cNvSpPr>
            <a:spLocks noGrp="1"/>
          </p:cNvSpPr>
          <p:nvPr>
            <p:ph type="sldNum" sz="quarter" idx="5"/>
          </p:nvPr>
        </p:nvSpPr>
        <p:spPr/>
        <p:txBody>
          <a:bodyPr/>
          <a:lstStyle/>
          <a:p>
            <a:fld id="{3F4AFAC6-DEA9-E94A-A956-F0E3CBB9625E}" type="slidenum">
              <a:rPr lang="en-US" smtClean="0"/>
              <a:t>5</a:t>
            </a:fld>
            <a:endParaRPr lang="en-US"/>
          </a:p>
        </p:txBody>
      </p:sp>
    </p:spTree>
    <p:extLst>
      <p:ext uri="{BB962C8B-B14F-4D97-AF65-F5344CB8AC3E}">
        <p14:creationId xmlns:p14="http://schemas.microsoft.com/office/powerpoint/2010/main" val="2274861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BDDF3-36FE-2EC9-B860-5B19C1623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F57B97-84DA-C060-FC4E-41B26A200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13CE5-9633-6DFC-FA6C-78A1F4E7D28B}"/>
              </a:ext>
            </a:extLst>
          </p:cNvPr>
          <p:cNvSpPr>
            <a:spLocks noGrp="1"/>
          </p:cNvSpPr>
          <p:nvPr>
            <p:ph type="body" idx="1"/>
          </p:nvPr>
        </p:nvSpPr>
        <p:spPr/>
        <p:txBody>
          <a:bodyPr/>
          <a:lstStyle/>
          <a:p>
            <a:r>
              <a:rPr lang="en-US" dirty="0"/>
              <a:t>This page should be used for EMAILS (duplicate as needed)</a:t>
            </a:r>
          </a:p>
        </p:txBody>
      </p:sp>
      <p:sp>
        <p:nvSpPr>
          <p:cNvPr id="4" name="Slide Number Placeholder 3">
            <a:extLst>
              <a:ext uri="{FF2B5EF4-FFF2-40B4-BE49-F238E27FC236}">
                <a16:creationId xmlns:a16="http://schemas.microsoft.com/office/drawing/2014/main" id="{09C91B7B-8A94-5949-4C0B-69497E233886}"/>
              </a:ext>
            </a:extLst>
          </p:cNvPr>
          <p:cNvSpPr>
            <a:spLocks noGrp="1"/>
          </p:cNvSpPr>
          <p:nvPr>
            <p:ph type="sldNum" sz="quarter" idx="5"/>
          </p:nvPr>
        </p:nvSpPr>
        <p:spPr/>
        <p:txBody>
          <a:bodyPr/>
          <a:lstStyle/>
          <a:p>
            <a:fld id="{3F4AFAC6-DEA9-E94A-A956-F0E3CBB9625E}" type="slidenum">
              <a:rPr lang="en-US" smtClean="0"/>
              <a:t>6</a:t>
            </a:fld>
            <a:endParaRPr lang="en-US"/>
          </a:p>
        </p:txBody>
      </p:sp>
    </p:spTree>
    <p:extLst>
      <p:ext uri="{BB962C8B-B14F-4D97-AF65-F5344CB8AC3E}">
        <p14:creationId xmlns:p14="http://schemas.microsoft.com/office/powerpoint/2010/main" val="18647876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BD36A-4183-7670-3A0F-92B608820A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9ED8C8-5E83-2BEE-D1B8-CA9E3D9F00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8338EF-D650-6D45-CDB5-67B5AE6EB06A}"/>
              </a:ext>
            </a:extLst>
          </p:cNvPr>
          <p:cNvSpPr>
            <a:spLocks noGrp="1"/>
          </p:cNvSpPr>
          <p:nvPr>
            <p:ph type="body" idx="1"/>
          </p:nvPr>
        </p:nvSpPr>
        <p:spPr/>
        <p:txBody>
          <a:bodyPr/>
          <a:lstStyle/>
          <a:p>
            <a:r>
              <a:rPr lang="en-US" dirty="0"/>
              <a:t>This page should be used for EMAILS (duplicate as needed)</a:t>
            </a:r>
          </a:p>
        </p:txBody>
      </p:sp>
      <p:sp>
        <p:nvSpPr>
          <p:cNvPr id="4" name="Slide Number Placeholder 3">
            <a:extLst>
              <a:ext uri="{FF2B5EF4-FFF2-40B4-BE49-F238E27FC236}">
                <a16:creationId xmlns:a16="http://schemas.microsoft.com/office/drawing/2014/main" id="{03B2388E-C58B-4442-9897-74B88B43CC61}"/>
              </a:ext>
            </a:extLst>
          </p:cNvPr>
          <p:cNvSpPr>
            <a:spLocks noGrp="1"/>
          </p:cNvSpPr>
          <p:nvPr>
            <p:ph type="sldNum" sz="quarter" idx="5"/>
          </p:nvPr>
        </p:nvSpPr>
        <p:spPr/>
        <p:txBody>
          <a:bodyPr/>
          <a:lstStyle/>
          <a:p>
            <a:fld id="{3F4AFAC6-DEA9-E94A-A956-F0E3CBB9625E}" type="slidenum">
              <a:rPr lang="en-US" smtClean="0"/>
              <a:t>7</a:t>
            </a:fld>
            <a:endParaRPr lang="en-US"/>
          </a:p>
        </p:txBody>
      </p:sp>
    </p:spTree>
    <p:extLst>
      <p:ext uri="{BB962C8B-B14F-4D97-AF65-F5344CB8AC3E}">
        <p14:creationId xmlns:p14="http://schemas.microsoft.com/office/powerpoint/2010/main" val="4215423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81740-2AAC-2BBF-3AE9-EBADF91CD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58A2F-3657-B0F9-2FC0-E67C07303C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38CD3-0FDE-3851-9A41-91D1CB5E9C6C}"/>
              </a:ext>
            </a:extLst>
          </p:cNvPr>
          <p:cNvSpPr>
            <a:spLocks noGrp="1"/>
          </p:cNvSpPr>
          <p:nvPr>
            <p:ph type="body" idx="1"/>
          </p:nvPr>
        </p:nvSpPr>
        <p:spPr/>
        <p:txBody>
          <a:bodyPr/>
          <a:lstStyle/>
          <a:p>
            <a:r>
              <a:rPr lang="en-US" dirty="0"/>
              <a:t>This page should be used for EMAILS (duplicate as needed)</a:t>
            </a:r>
          </a:p>
        </p:txBody>
      </p:sp>
      <p:sp>
        <p:nvSpPr>
          <p:cNvPr id="4" name="Slide Number Placeholder 3">
            <a:extLst>
              <a:ext uri="{FF2B5EF4-FFF2-40B4-BE49-F238E27FC236}">
                <a16:creationId xmlns:a16="http://schemas.microsoft.com/office/drawing/2014/main" id="{F389842D-4363-0404-A682-1E16FC16C9EB}"/>
              </a:ext>
            </a:extLst>
          </p:cNvPr>
          <p:cNvSpPr>
            <a:spLocks noGrp="1"/>
          </p:cNvSpPr>
          <p:nvPr>
            <p:ph type="sldNum" sz="quarter" idx="5"/>
          </p:nvPr>
        </p:nvSpPr>
        <p:spPr/>
        <p:txBody>
          <a:bodyPr/>
          <a:lstStyle/>
          <a:p>
            <a:fld id="{3F4AFAC6-DEA9-E94A-A956-F0E3CBB9625E}" type="slidenum">
              <a:rPr lang="en-US" smtClean="0"/>
              <a:t>8</a:t>
            </a:fld>
            <a:endParaRPr lang="en-US"/>
          </a:p>
        </p:txBody>
      </p:sp>
    </p:spTree>
    <p:extLst>
      <p:ext uri="{BB962C8B-B14F-4D97-AF65-F5344CB8AC3E}">
        <p14:creationId xmlns:p14="http://schemas.microsoft.com/office/powerpoint/2010/main" val="1161622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C5800-ED69-C39B-EA9C-B5D64EDEC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29380-3486-1AFB-6FD0-36270AE596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07BD2-FBC2-F2DB-5857-A121E9E6CF9E}"/>
              </a:ext>
            </a:extLst>
          </p:cNvPr>
          <p:cNvSpPr>
            <a:spLocks noGrp="1"/>
          </p:cNvSpPr>
          <p:nvPr>
            <p:ph type="body" idx="1"/>
          </p:nvPr>
        </p:nvSpPr>
        <p:spPr/>
        <p:txBody>
          <a:bodyPr/>
          <a:lstStyle/>
          <a:p>
            <a:r>
              <a:rPr lang="en-US" dirty="0"/>
              <a:t>This page should be used for TASKS, USER NOTIFICATIONS, AND SMS TEMPLATES (duplicate as needed)</a:t>
            </a:r>
          </a:p>
        </p:txBody>
      </p:sp>
      <p:sp>
        <p:nvSpPr>
          <p:cNvPr id="4" name="Slide Number Placeholder 3">
            <a:extLst>
              <a:ext uri="{FF2B5EF4-FFF2-40B4-BE49-F238E27FC236}">
                <a16:creationId xmlns:a16="http://schemas.microsoft.com/office/drawing/2014/main" id="{902C95B9-BF18-FC46-8E57-AD05B7614CEB}"/>
              </a:ext>
            </a:extLst>
          </p:cNvPr>
          <p:cNvSpPr>
            <a:spLocks noGrp="1"/>
          </p:cNvSpPr>
          <p:nvPr>
            <p:ph type="sldNum" sz="quarter" idx="5"/>
          </p:nvPr>
        </p:nvSpPr>
        <p:spPr/>
        <p:txBody>
          <a:bodyPr/>
          <a:lstStyle/>
          <a:p>
            <a:fld id="{3F4AFAC6-DEA9-E94A-A956-F0E3CBB9625E}" type="slidenum">
              <a:rPr lang="en-US" smtClean="0"/>
              <a:t>9</a:t>
            </a:fld>
            <a:endParaRPr lang="en-US"/>
          </a:p>
        </p:txBody>
      </p:sp>
    </p:spTree>
    <p:extLst>
      <p:ext uri="{BB962C8B-B14F-4D97-AF65-F5344CB8AC3E}">
        <p14:creationId xmlns:p14="http://schemas.microsoft.com/office/powerpoint/2010/main" val="2039433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6C485-55B0-7BA3-4F8E-483482B529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56BB2-7121-702A-18F6-A5FC45978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09315-EDAC-0FF1-E3D2-42882CBFED00}"/>
              </a:ext>
            </a:extLst>
          </p:cNvPr>
          <p:cNvSpPr>
            <a:spLocks noGrp="1"/>
          </p:cNvSpPr>
          <p:nvPr>
            <p:ph type="body" idx="1"/>
          </p:nvPr>
        </p:nvSpPr>
        <p:spPr/>
        <p:txBody>
          <a:bodyPr/>
          <a:lstStyle/>
          <a:p>
            <a:r>
              <a:rPr lang="en-US" dirty="0"/>
              <a:t>This page should be used for TASKS, USER NOTIFICATIONS, AND SMS TEMPLATES (duplicate as needed)</a:t>
            </a:r>
          </a:p>
        </p:txBody>
      </p:sp>
      <p:sp>
        <p:nvSpPr>
          <p:cNvPr id="4" name="Slide Number Placeholder 3">
            <a:extLst>
              <a:ext uri="{FF2B5EF4-FFF2-40B4-BE49-F238E27FC236}">
                <a16:creationId xmlns:a16="http://schemas.microsoft.com/office/drawing/2014/main" id="{CC769D48-2CD7-159F-47E1-2654417B49C3}"/>
              </a:ext>
            </a:extLst>
          </p:cNvPr>
          <p:cNvSpPr>
            <a:spLocks noGrp="1"/>
          </p:cNvSpPr>
          <p:nvPr>
            <p:ph type="sldNum" sz="quarter" idx="5"/>
          </p:nvPr>
        </p:nvSpPr>
        <p:spPr/>
        <p:txBody>
          <a:bodyPr/>
          <a:lstStyle/>
          <a:p>
            <a:fld id="{3F4AFAC6-DEA9-E94A-A956-F0E3CBB9625E}" type="slidenum">
              <a:rPr lang="en-US" smtClean="0"/>
              <a:t>10</a:t>
            </a:fld>
            <a:endParaRPr lang="en-US"/>
          </a:p>
        </p:txBody>
      </p:sp>
    </p:spTree>
    <p:extLst>
      <p:ext uri="{BB962C8B-B14F-4D97-AF65-F5344CB8AC3E}">
        <p14:creationId xmlns:p14="http://schemas.microsoft.com/office/powerpoint/2010/main" val="4166263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55C2822-349C-BD91-EC26-A957077CBC0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7436793" y="5206594"/>
            <a:ext cx="4241076" cy="914400"/>
          </a:xfrm>
          <a:prstGeom prst="rect">
            <a:avLst/>
          </a:prstGeom>
        </p:spPr>
      </p:pic>
      <p:sp>
        <p:nvSpPr>
          <p:cNvPr id="4" name="Text Placeholder 3">
            <a:extLst>
              <a:ext uri="{FF2B5EF4-FFF2-40B4-BE49-F238E27FC236}">
                <a16:creationId xmlns:a16="http://schemas.microsoft.com/office/drawing/2014/main" id="{9B2E476B-5ACD-A345-A0A0-13B853B5B4F5}"/>
              </a:ext>
            </a:extLst>
          </p:cNvPr>
          <p:cNvSpPr>
            <a:spLocks noGrp="1"/>
          </p:cNvSpPr>
          <p:nvPr>
            <p:ph type="body" sz="quarter" idx="10" hasCustomPrompt="1"/>
          </p:nvPr>
        </p:nvSpPr>
        <p:spPr>
          <a:xfrm>
            <a:off x="1077469" y="2018111"/>
            <a:ext cx="7952232" cy="1410889"/>
          </a:xfrm>
          <a:prstGeom prst="rect">
            <a:avLst/>
          </a:prstGeom>
        </p:spPr>
        <p:txBody>
          <a:bodyPr anchor="b"/>
          <a:lstStyle>
            <a:lvl1pPr marL="0" indent="0" algn="l">
              <a:buFontTx/>
              <a:buNone/>
              <a:defRPr sz="54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9" name="Text Placeholder 3">
            <a:extLst>
              <a:ext uri="{FF2B5EF4-FFF2-40B4-BE49-F238E27FC236}">
                <a16:creationId xmlns:a16="http://schemas.microsoft.com/office/drawing/2014/main" id="{9D11393A-1FF3-1B42-8E63-EB04EC248A72}"/>
              </a:ext>
            </a:extLst>
          </p:cNvPr>
          <p:cNvSpPr>
            <a:spLocks noGrp="1"/>
          </p:cNvSpPr>
          <p:nvPr>
            <p:ph type="body" sz="quarter" idx="11" hasCustomPrompt="1"/>
          </p:nvPr>
        </p:nvSpPr>
        <p:spPr>
          <a:xfrm>
            <a:off x="1077469" y="3637721"/>
            <a:ext cx="7952232" cy="914400"/>
          </a:xfrm>
          <a:prstGeom prst="rect">
            <a:avLst/>
          </a:prstGeom>
        </p:spPr>
        <p:txBody>
          <a:bodyPr/>
          <a:lstStyle>
            <a:lvl1pPr marL="0" indent="0" algn="l">
              <a:buFontTx/>
              <a:buNone/>
              <a:defRPr sz="2400" b="1" i="0">
                <a:solidFill>
                  <a:srgbClr val="85CBF9"/>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Tree>
    <p:extLst>
      <p:ext uri="{BB962C8B-B14F-4D97-AF65-F5344CB8AC3E}">
        <p14:creationId xmlns:p14="http://schemas.microsoft.com/office/powerpoint/2010/main" val="424335915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Image">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1" y="510295"/>
            <a:ext cx="5899226"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2" y="1563843"/>
            <a:ext cx="5899226"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8" name="Text Placeholder 3">
            <a:extLst>
              <a:ext uri="{FF2B5EF4-FFF2-40B4-BE49-F238E27FC236}">
                <a16:creationId xmlns:a16="http://schemas.microsoft.com/office/drawing/2014/main" id="{D1B2F0A6-608F-9848-866C-E71FD8372C45}"/>
              </a:ext>
            </a:extLst>
          </p:cNvPr>
          <p:cNvSpPr>
            <a:spLocks noGrp="1"/>
          </p:cNvSpPr>
          <p:nvPr>
            <p:ph type="body" sz="quarter" idx="13" hasCustomPrompt="1"/>
          </p:nvPr>
        </p:nvSpPr>
        <p:spPr>
          <a:xfrm>
            <a:off x="1252200" y="2256183"/>
            <a:ext cx="5899227" cy="3697356"/>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9" name="Picture Placeholder 3">
            <a:extLst>
              <a:ext uri="{FF2B5EF4-FFF2-40B4-BE49-F238E27FC236}">
                <a16:creationId xmlns:a16="http://schemas.microsoft.com/office/drawing/2014/main" id="{1D54D96D-0ABE-5346-94BC-9473C8350B94}"/>
              </a:ext>
            </a:extLst>
          </p:cNvPr>
          <p:cNvSpPr>
            <a:spLocks noGrp="1"/>
          </p:cNvSpPr>
          <p:nvPr>
            <p:ph type="pic" sz="quarter" idx="12"/>
          </p:nvPr>
        </p:nvSpPr>
        <p:spPr>
          <a:xfrm>
            <a:off x="7478973" y="0"/>
            <a:ext cx="4713026" cy="6858000"/>
          </a:xfrm>
          <a:prstGeom prst="rect">
            <a:avLst/>
          </a:prstGeom>
          <a:solidFill>
            <a:schemeClr val="bg1">
              <a:lumMod val="85000"/>
            </a:schemeClr>
          </a:solidFill>
        </p:spPr>
        <p:txBody>
          <a:bodyPr/>
          <a:lstStyle/>
          <a:p>
            <a:endParaRPr lang="en-US"/>
          </a:p>
        </p:txBody>
      </p:sp>
      <p:sp>
        <p:nvSpPr>
          <p:cNvPr id="10" name="Slide Number Placeholder 1">
            <a:extLst>
              <a:ext uri="{FF2B5EF4-FFF2-40B4-BE49-F238E27FC236}">
                <a16:creationId xmlns:a16="http://schemas.microsoft.com/office/drawing/2014/main" id="{D7C89DED-C9D5-6B4B-94C4-64A605FB86B9}"/>
              </a:ext>
            </a:extLst>
          </p:cNvPr>
          <p:cNvSpPr txBox="1">
            <a:spLocks/>
          </p:cNvSpPr>
          <p:nvPr userDrawn="1"/>
        </p:nvSpPr>
        <p:spPr>
          <a:xfrm>
            <a:off x="6582805"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491C102C-C41F-0DC2-8884-D7E4EF1AB3FB}"/>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2450261243"/>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Image 2">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A3D5D8A7-AB1D-EF42-B091-1A0948A2EFCA}"/>
              </a:ext>
            </a:extLst>
          </p:cNvPr>
          <p:cNvSpPr txBox="1">
            <a:spLocks/>
          </p:cNvSpPr>
          <p:nvPr userDrawn="1"/>
        </p:nvSpPr>
        <p:spPr>
          <a:xfrm>
            <a:off x="11540408" y="6298120"/>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a:solidFill>
                <a:schemeClr val="bg1">
                  <a:lumMod val="50000"/>
                </a:schemeClr>
              </a:solidFill>
              <a:latin typeface="Barlow Medium" pitchFamily="2" charset="77"/>
            </a:endParaRPr>
          </a:p>
        </p:txBody>
      </p:sp>
      <p:sp>
        <p:nvSpPr>
          <p:cNvPr id="8" name="Text Placeholder 3">
            <a:extLst>
              <a:ext uri="{FF2B5EF4-FFF2-40B4-BE49-F238E27FC236}">
                <a16:creationId xmlns:a16="http://schemas.microsoft.com/office/drawing/2014/main" id="{776A4104-7F96-6840-B042-FEB770E0704C}"/>
              </a:ext>
            </a:extLst>
          </p:cNvPr>
          <p:cNvSpPr>
            <a:spLocks noGrp="1"/>
          </p:cNvSpPr>
          <p:nvPr>
            <p:ph type="body" sz="quarter" idx="10" hasCustomPrompt="1"/>
          </p:nvPr>
        </p:nvSpPr>
        <p:spPr>
          <a:xfrm>
            <a:off x="1252201" y="2093440"/>
            <a:ext cx="3974892"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9" name="Text Placeholder 3">
            <a:extLst>
              <a:ext uri="{FF2B5EF4-FFF2-40B4-BE49-F238E27FC236}">
                <a16:creationId xmlns:a16="http://schemas.microsoft.com/office/drawing/2014/main" id="{4F2A9694-8C08-1C4D-AB43-2E20C9000338}"/>
              </a:ext>
            </a:extLst>
          </p:cNvPr>
          <p:cNvSpPr>
            <a:spLocks noGrp="1"/>
          </p:cNvSpPr>
          <p:nvPr>
            <p:ph type="body" sz="quarter" idx="13" hasCustomPrompt="1"/>
          </p:nvPr>
        </p:nvSpPr>
        <p:spPr>
          <a:xfrm>
            <a:off x="1252200" y="3211529"/>
            <a:ext cx="3974893" cy="2452295"/>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10" name="Picture Placeholder 3">
            <a:extLst>
              <a:ext uri="{FF2B5EF4-FFF2-40B4-BE49-F238E27FC236}">
                <a16:creationId xmlns:a16="http://schemas.microsoft.com/office/drawing/2014/main" id="{86263582-0C93-B444-9E1F-91B5325F7B57}"/>
              </a:ext>
            </a:extLst>
          </p:cNvPr>
          <p:cNvSpPr>
            <a:spLocks noGrp="1"/>
          </p:cNvSpPr>
          <p:nvPr>
            <p:ph type="pic" sz="quarter" idx="12"/>
          </p:nvPr>
        </p:nvSpPr>
        <p:spPr>
          <a:xfrm>
            <a:off x="5963477" y="0"/>
            <a:ext cx="6228522" cy="6858000"/>
          </a:xfrm>
          <a:prstGeom prst="rect">
            <a:avLst/>
          </a:prstGeom>
          <a:solidFill>
            <a:schemeClr val="bg1">
              <a:lumMod val="85000"/>
            </a:schemeClr>
          </a:solidFill>
        </p:spPr>
        <p:txBody>
          <a:bodyPr/>
          <a:lstStyle/>
          <a:p>
            <a:endParaRPr lang="en-US"/>
          </a:p>
        </p:txBody>
      </p:sp>
      <p:sp>
        <p:nvSpPr>
          <p:cNvPr id="11" name="Slide Number Placeholder 1">
            <a:extLst>
              <a:ext uri="{FF2B5EF4-FFF2-40B4-BE49-F238E27FC236}">
                <a16:creationId xmlns:a16="http://schemas.microsoft.com/office/drawing/2014/main" id="{444ADFBF-16DF-BD4C-A55A-274F7FDA45E7}"/>
              </a:ext>
            </a:extLst>
          </p:cNvPr>
          <p:cNvSpPr txBox="1">
            <a:spLocks/>
          </p:cNvSpPr>
          <p:nvPr userDrawn="1"/>
        </p:nvSpPr>
        <p:spPr>
          <a:xfrm>
            <a:off x="4658467"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46493C0D-47D2-992F-EAD4-A48B84E16715}"/>
              </a:ext>
            </a:extLst>
          </p:cNvPr>
          <p:cNvSpPr/>
          <p:nvPr userDrawn="1"/>
        </p:nvSpPr>
        <p:spPr>
          <a:xfrm>
            <a:off x="5719529"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21801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1 DA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6323C8-CDD1-114A-A6CF-7B82EFB0F53D}"/>
              </a:ext>
            </a:extLst>
          </p:cNvPr>
          <p:cNvSpPr/>
          <p:nvPr userDrawn="1"/>
        </p:nvSpPr>
        <p:spPr>
          <a:xfrm>
            <a:off x="248478" y="0"/>
            <a:ext cx="11943521"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0" y="510295"/>
            <a:ext cx="9959137"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1" y="1563843"/>
            <a:ext cx="9959137" cy="443861"/>
          </a:xfrm>
          <a:prstGeom prst="rect">
            <a:avLst/>
          </a:prstGeom>
        </p:spPr>
        <p:txBody>
          <a:bodyPr/>
          <a:lstStyle>
            <a:lvl1pPr marL="0" indent="0" algn="l">
              <a:buFontTx/>
              <a:buNone/>
              <a:defRPr sz="2400" b="0" i="0">
                <a:solidFill>
                  <a:srgbClr val="85CBF9"/>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8" name="Text Placeholder 3">
            <a:extLst>
              <a:ext uri="{FF2B5EF4-FFF2-40B4-BE49-F238E27FC236}">
                <a16:creationId xmlns:a16="http://schemas.microsoft.com/office/drawing/2014/main" id="{F496BD11-5883-8041-9D86-152A52BB7564}"/>
              </a:ext>
            </a:extLst>
          </p:cNvPr>
          <p:cNvSpPr>
            <a:spLocks noGrp="1"/>
          </p:cNvSpPr>
          <p:nvPr>
            <p:ph type="body" sz="quarter" idx="12" hasCustomPrompt="1"/>
          </p:nvPr>
        </p:nvSpPr>
        <p:spPr>
          <a:xfrm>
            <a:off x="1252201" y="2256183"/>
            <a:ext cx="9959138" cy="3697356"/>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9" name="Slide Number Placeholder 1">
            <a:extLst>
              <a:ext uri="{FF2B5EF4-FFF2-40B4-BE49-F238E27FC236}">
                <a16:creationId xmlns:a16="http://schemas.microsoft.com/office/drawing/2014/main" id="{44768196-3B2A-474B-8166-BC7B1151C2A5}"/>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3" name="Rectangle 2">
            <a:extLst>
              <a:ext uri="{FF2B5EF4-FFF2-40B4-BE49-F238E27FC236}">
                <a16:creationId xmlns:a16="http://schemas.microsoft.com/office/drawing/2014/main" id="{7BB58664-0724-11B7-8907-6B3060417D7F}"/>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76767595"/>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Image DAR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6323C8-CDD1-114A-A6CF-7B82EFB0F53D}"/>
              </a:ext>
            </a:extLst>
          </p:cNvPr>
          <p:cNvSpPr/>
          <p:nvPr userDrawn="1"/>
        </p:nvSpPr>
        <p:spPr>
          <a:xfrm>
            <a:off x="248478" y="0"/>
            <a:ext cx="11943521"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C1D5E6D8-68E6-F84E-AD5B-B636A4DB935B}"/>
              </a:ext>
            </a:extLst>
          </p:cNvPr>
          <p:cNvSpPr>
            <a:spLocks noGrp="1"/>
          </p:cNvSpPr>
          <p:nvPr>
            <p:ph type="body" sz="quarter" idx="10" hasCustomPrompt="1"/>
          </p:nvPr>
        </p:nvSpPr>
        <p:spPr>
          <a:xfrm>
            <a:off x="1252201" y="510295"/>
            <a:ext cx="5899226"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1" name="Text Placeholder 3">
            <a:extLst>
              <a:ext uri="{FF2B5EF4-FFF2-40B4-BE49-F238E27FC236}">
                <a16:creationId xmlns:a16="http://schemas.microsoft.com/office/drawing/2014/main" id="{C49EF2B1-7256-B346-A7DE-C99D30410986}"/>
              </a:ext>
            </a:extLst>
          </p:cNvPr>
          <p:cNvSpPr>
            <a:spLocks noGrp="1"/>
          </p:cNvSpPr>
          <p:nvPr>
            <p:ph type="body" sz="quarter" idx="11" hasCustomPrompt="1"/>
          </p:nvPr>
        </p:nvSpPr>
        <p:spPr>
          <a:xfrm>
            <a:off x="1252202" y="1563843"/>
            <a:ext cx="5899226" cy="443861"/>
          </a:xfrm>
          <a:prstGeom prst="rect">
            <a:avLst/>
          </a:prstGeom>
        </p:spPr>
        <p:txBody>
          <a:bodyPr/>
          <a:lstStyle>
            <a:lvl1pPr marL="0" indent="0" algn="l">
              <a:buFontTx/>
              <a:buNone/>
              <a:defRPr sz="2400" b="0" i="0">
                <a:solidFill>
                  <a:srgbClr val="85CBF9"/>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12" name="Text Placeholder 3">
            <a:extLst>
              <a:ext uri="{FF2B5EF4-FFF2-40B4-BE49-F238E27FC236}">
                <a16:creationId xmlns:a16="http://schemas.microsoft.com/office/drawing/2014/main" id="{10AD604A-1899-C447-ACB4-6A671F649109}"/>
              </a:ext>
            </a:extLst>
          </p:cNvPr>
          <p:cNvSpPr>
            <a:spLocks noGrp="1"/>
          </p:cNvSpPr>
          <p:nvPr>
            <p:ph type="body" sz="quarter" idx="13" hasCustomPrompt="1"/>
          </p:nvPr>
        </p:nvSpPr>
        <p:spPr>
          <a:xfrm>
            <a:off x="1252200" y="2256183"/>
            <a:ext cx="5899227" cy="3697356"/>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
        <p:nvSpPr>
          <p:cNvPr id="13" name="Picture Placeholder 3">
            <a:extLst>
              <a:ext uri="{FF2B5EF4-FFF2-40B4-BE49-F238E27FC236}">
                <a16:creationId xmlns:a16="http://schemas.microsoft.com/office/drawing/2014/main" id="{7334A1C4-5494-824B-AC23-0CE74162D0D0}"/>
              </a:ext>
            </a:extLst>
          </p:cNvPr>
          <p:cNvSpPr>
            <a:spLocks noGrp="1"/>
          </p:cNvSpPr>
          <p:nvPr>
            <p:ph type="pic" sz="quarter" idx="12"/>
          </p:nvPr>
        </p:nvSpPr>
        <p:spPr>
          <a:xfrm>
            <a:off x="7478973" y="0"/>
            <a:ext cx="4713026" cy="6858000"/>
          </a:xfrm>
          <a:prstGeom prst="rect">
            <a:avLst/>
          </a:prstGeom>
          <a:solidFill>
            <a:schemeClr val="bg1">
              <a:lumMod val="85000"/>
            </a:schemeClr>
          </a:solidFill>
        </p:spPr>
        <p:txBody>
          <a:bodyPr/>
          <a:lstStyle/>
          <a:p>
            <a:endParaRPr lang="en-US"/>
          </a:p>
        </p:txBody>
      </p:sp>
      <p:sp>
        <p:nvSpPr>
          <p:cNvPr id="14" name="Slide Number Placeholder 1">
            <a:extLst>
              <a:ext uri="{FF2B5EF4-FFF2-40B4-BE49-F238E27FC236}">
                <a16:creationId xmlns:a16="http://schemas.microsoft.com/office/drawing/2014/main" id="{F2A765E1-13F3-5046-A592-205E96EA8262}"/>
              </a:ext>
            </a:extLst>
          </p:cNvPr>
          <p:cNvSpPr txBox="1">
            <a:spLocks/>
          </p:cNvSpPr>
          <p:nvPr userDrawn="1"/>
        </p:nvSpPr>
        <p:spPr>
          <a:xfrm>
            <a:off x="6582805"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3" name="Rectangle 2">
            <a:extLst>
              <a:ext uri="{FF2B5EF4-FFF2-40B4-BE49-F238E27FC236}">
                <a16:creationId xmlns:a16="http://schemas.microsoft.com/office/drawing/2014/main" id="{8E7A7A23-CEBF-1476-2AE3-9A61D5D8CE3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749300061"/>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Image 2 DARK (Dark)">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593AAA6-2441-6641-8FED-64113CC5AC28}"/>
              </a:ext>
            </a:extLst>
          </p:cNvPr>
          <p:cNvSpPr/>
          <p:nvPr userDrawn="1"/>
        </p:nvSpPr>
        <p:spPr>
          <a:xfrm>
            <a:off x="1" y="0"/>
            <a:ext cx="5715000"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1">
            <a:extLst>
              <a:ext uri="{FF2B5EF4-FFF2-40B4-BE49-F238E27FC236}">
                <a16:creationId xmlns:a16="http://schemas.microsoft.com/office/drawing/2014/main" id="{A3D5D8A7-AB1D-EF42-B091-1A0948A2EFCA}"/>
              </a:ext>
            </a:extLst>
          </p:cNvPr>
          <p:cNvSpPr txBox="1">
            <a:spLocks/>
          </p:cNvSpPr>
          <p:nvPr userDrawn="1"/>
        </p:nvSpPr>
        <p:spPr>
          <a:xfrm>
            <a:off x="11540408" y="6298120"/>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a:solidFill>
                <a:schemeClr val="bg1">
                  <a:lumMod val="50000"/>
                </a:schemeClr>
              </a:solidFill>
              <a:latin typeface="Barlow Medium" pitchFamily="2" charset="77"/>
            </a:endParaRPr>
          </a:p>
        </p:txBody>
      </p:sp>
      <p:sp>
        <p:nvSpPr>
          <p:cNvPr id="8" name="Text Placeholder 3">
            <a:extLst>
              <a:ext uri="{FF2B5EF4-FFF2-40B4-BE49-F238E27FC236}">
                <a16:creationId xmlns:a16="http://schemas.microsoft.com/office/drawing/2014/main" id="{776A4104-7F96-6840-B042-FEB770E0704C}"/>
              </a:ext>
            </a:extLst>
          </p:cNvPr>
          <p:cNvSpPr>
            <a:spLocks noGrp="1"/>
          </p:cNvSpPr>
          <p:nvPr>
            <p:ph type="body" sz="quarter" idx="10" hasCustomPrompt="1"/>
          </p:nvPr>
        </p:nvSpPr>
        <p:spPr>
          <a:xfrm>
            <a:off x="1252201" y="2093440"/>
            <a:ext cx="3974892" cy="914400"/>
          </a:xfrm>
          <a:prstGeom prst="rect">
            <a:avLst/>
          </a:prstGeom>
        </p:spPr>
        <p:txBody>
          <a:bodyPr anchor="b"/>
          <a:lstStyle>
            <a:lvl1pPr marL="0" indent="0" algn="l">
              <a:buFontTx/>
              <a:buNone/>
              <a:defRPr sz="40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0" name="Picture Placeholder 3">
            <a:extLst>
              <a:ext uri="{FF2B5EF4-FFF2-40B4-BE49-F238E27FC236}">
                <a16:creationId xmlns:a16="http://schemas.microsoft.com/office/drawing/2014/main" id="{86263582-0C93-B444-9E1F-91B5325F7B57}"/>
              </a:ext>
            </a:extLst>
          </p:cNvPr>
          <p:cNvSpPr>
            <a:spLocks noGrp="1"/>
          </p:cNvSpPr>
          <p:nvPr>
            <p:ph type="pic" sz="quarter" idx="12"/>
          </p:nvPr>
        </p:nvSpPr>
        <p:spPr>
          <a:xfrm>
            <a:off x="5963477" y="0"/>
            <a:ext cx="6228522" cy="6858000"/>
          </a:xfrm>
          <a:prstGeom prst="rect">
            <a:avLst/>
          </a:prstGeom>
          <a:solidFill>
            <a:schemeClr val="bg1">
              <a:lumMod val="85000"/>
            </a:schemeClr>
          </a:solidFill>
        </p:spPr>
        <p:txBody>
          <a:bodyPr/>
          <a:lstStyle/>
          <a:p>
            <a:endParaRPr lang="en-US"/>
          </a:p>
        </p:txBody>
      </p:sp>
      <p:sp>
        <p:nvSpPr>
          <p:cNvPr id="11" name="Slide Number Placeholder 1">
            <a:extLst>
              <a:ext uri="{FF2B5EF4-FFF2-40B4-BE49-F238E27FC236}">
                <a16:creationId xmlns:a16="http://schemas.microsoft.com/office/drawing/2014/main" id="{444ADFBF-16DF-BD4C-A55A-274F7FDA45E7}"/>
              </a:ext>
            </a:extLst>
          </p:cNvPr>
          <p:cNvSpPr txBox="1">
            <a:spLocks/>
          </p:cNvSpPr>
          <p:nvPr userDrawn="1"/>
        </p:nvSpPr>
        <p:spPr>
          <a:xfrm>
            <a:off x="4658467"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13" name="Text Placeholder 3">
            <a:extLst>
              <a:ext uri="{FF2B5EF4-FFF2-40B4-BE49-F238E27FC236}">
                <a16:creationId xmlns:a16="http://schemas.microsoft.com/office/drawing/2014/main" id="{4CBC6FE5-04CD-8441-B1AA-27B889CB2D95}"/>
              </a:ext>
            </a:extLst>
          </p:cNvPr>
          <p:cNvSpPr>
            <a:spLocks noGrp="1"/>
          </p:cNvSpPr>
          <p:nvPr>
            <p:ph type="body" sz="quarter" idx="13" hasCustomPrompt="1"/>
          </p:nvPr>
        </p:nvSpPr>
        <p:spPr>
          <a:xfrm>
            <a:off x="1252200" y="3211529"/>
            <a:ext cx="3974893" cy="2452295"/>
          </a:xfrm>
          <a:prstGeom prst="rect">
            <a:avLst/>
          </a:prstGeom>
        </p:spPr>
        <p:txBody>
          <a:bodyPr/>
          <a:lstStyle>
            <a:lvl1pPr marL="0" indent="0" algn="l">
              <a:lnSpc>
                <a:spcPct val="150000"/>
              </a:lnSpc>
              <a:buFontTx/>
              <a:buNone/>
              <a:defRPr lang="en-US" sz="1800" b="0" i="0" smtClean="0">
                <a:solidFill>
                  <a:schemeClr val="bg1"/>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2" name="Rectangle 1">
            <a:extLst>
              <a:ext uri="{FF2B5EF4-FFF2-40B4-BE49-F238E27FC236}">
                <a16:creationId xmlns:a16="http://schemas.microsoft.com/office/drawing/2014/main" id="{4CECC121-8627-D49A-7E84-50C9C68B0E95}"/>
              </a:ext>
            </a:extLst>
          </p:cNvPr>
          <p:cNvSpPr/>
          <p:nvPr userDrawn="1"/>
        </p:nvSpPr>
        <p:spPr>
          <a:xfrm>
            <a:off x="571500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1205871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 Lef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3DA14CF-B21D-F546-AA16-B23E70970A54}"/>
              </a:ext>
            </a:extLst>
          </p:cNvPr>
          <p:cNvSpPr/>
          <p:nvPr userDrawn="1"/>
        </p:nvSpPr>
        <p:spPr>
          <a:xfrm>
            <a:off x="0" y="0"/>
            <a:ext cx="6172247"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7" name="Text Placeholder 3">
            <a:extLst>
              <a:ext uri="{FF2B5EF4-FFF2-40B4-BE49-F238E27FC236}">
                <a16:creationId xmlns:a16="http://schemas.microsoft.com/office/drawing/2014/main" id="{C1E2651D-049E-1644-A8A1-84C9763BBA3F}"/>
              </a:ext>
            </a:extLst>
          </p:cNvPr>
          <p:cNvSpPr>
            <a:spLocks noGrp="1"/>
          </p:cNvSpPr>
          <p:nvPr>
            <p:ph type="body" sz="quarter" idx="10" hasCustomPrompt="1"/>
          </p:nvPr>
        </p:nvSpPr>
        <p:spPr>
          <a:xfrm>
            <a:off x="6947311" y="2093440"/>
            <a:ext cx="3974892"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0" name="Text Placeholder 3">
            <a:extLst>
              <a:ext uri="{FF2B5EF4-FFF2-40B4-BE49-F238E27FC236}">
                <a16:creationId xmlns:a16="http://schemas.microsoft.com/office/drawing/2014/main" id="{90AB00C6-DC55-424E-AA2B-DA0FF5C868CA}"/>
              </a:ext>
            </a:extLst>
          </p:cNvPr>
          <p:cNvSpPr>
            <a:spLocks noGrp="1"/>
          </p:cNvSpPr>
          <p:nvPr>
            <p:ph type="body" sz="quarter" idx="13" hasCustomPrompt="1"/>
          </p:nvPr>
        </p:nvSpPr>
        <p:spPr>
          <a:xfrm>
            <a:off x="6947310" y="3211529"/>
            <a:ext cx="3974893" cy="2452295"/>
          </a:xfrm>
          <a:prstGeom prst="rect">
            <a:avLst/>
          </a:prstGeom>
        </p:spPr>
        <p:txBody>
          <a:bodyPr/>
          <a:lstStyle>
            <a:lvl1pPr marL="0" indent="0" algn="l">
              <a:lnSpc>
                <a:spcPct val="150000"/>
              </a:lnSpc>
              <a:buFontTx/>
              <a:buNone/>
              <a:defRPr lang="en-US" sz="1800" b="0" i="0" smtClean="0">
                <a:solidFill>
                  <a:srgbClr val="00263A"/>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a:t>
            </a:r>
          </a:p>
        </p:txBody>
      </p:sp>
      <p:sp>
        <p:nvSpPr>
          <p:cNvPr id="11" name="Slide Number Placeholder 1">
            <a:extLst>
              <a:ext uri="{FF2B5EF4-FFF2-40B4-BE49-F238E27FC236}">
                <a16:creationId xmlns:a16="http://schemas.microsoft.com/office/drawing/2014/main" id="{334543FF-1550-1A49-BB94-CF1E89EA3CB1}"/>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
        <p:nvSpPr>
          <p:cNvPr id="2" name="Rectangle 1">
            <a:extLst>
              <a:ext uri="{FF2B5EF4-FFF2-40B4-BE49-F238E27FC236}">
                <a16:creationId xmlns:a16="http://schemas.microsoft.com/office/drawing/2014/main" id="{E5C3A9BC-2E5C-974F-87AB-7266F15B289D}"/>
              </a:ext>
            </a:extLst>
          </p:cNvPr>
          <p:cNvSpPr/>
          <p:nvPr userDrawn="1"/>
        </p:nvSpPr>
        <p:spPr>
          <a:xfrm>
            <a:off x="6172247"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9640619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A77853-5DF7-E24D-ABD8-66DD178A4469}"/>
              </a:ext>
            </a:extLst>
          </p:cNvPr>
          <p:cNvSpPr/>
          <p:nvPr userDrawn="1"/>
        </p:nvSpPr>
        <p:spPr>
          <a:xfrm>
            <a:off x="0" y="0"/>
            <a:ext cx="12192000"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Slide Number Placeholder 1">
            <a:extLst>
              <a:ext uri="{FF2B5EF4-FFF2-40B4-BE49-F238E27FC236}">
                <a16:creationId xmlns:a16="http://schemas.microsoft.com/office/drawing/2014/main" id="{F67D525C-8BBA-F247-AA11-AA101339C356}"/>
              </a:ext>
            </a:extLst>
          </p:cNvPr>
          <p:cNvSpPr txBox="1">
            <a:spLocks/>
          </p:cNvSpPr>
          <p:nvPr userDrawn="1"/>
        </p:nvSpPr>
        <p:spPr>
          <a:xfrm>
            <a:off x="11540408" y="6298119"/>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dirty="0">
              <a:solidFill>
                <a:schemeClr val="bg1">
                  <a:lumMod val="50000"/>
                </a:schemeClr>
              </a:solidFill>
              <a:latin typeface="Barlow Medium" pitchFamily="2" charset="77"/>
            </a:endParaRPr>
          </a:p>
        </p:txBody>
      </p:sp>
      <p:sp>
        <p:nvSpPr>
          <p:cNvPr id="12" name="Text Placeholder 3">
            <a:extLst>
              <a:ext uri="{FF2B5EF4-FFF2-40B4-BE49-F238E27FC236}">
                <a16:creationId xmlns:a16="http://schemas.microsoft.com/office/drawing/2014/main" id="{FB4BDEDC-491F-1846-9FEF-44453BCB20D0}"/>
              </a:ext>
            </a:extLst>
          </p:cNvPr>
          <p:cNvSpPr>
            <a:spLocks noGrp="1"/>
          </p:cNvSpPr>
          <p:nvPr>
            <p:ph type="body" sz="quarter" idx="10" hasCustomPrompt="1"/>
          </p:nvPr>
        </p:nvSpPr>
        <p:spPr>
          <a:xfrm>
            <a:off x="248478" y="617002"/>
            <a:ext cx="11943521" cy="914400"/>
          </a:xfrm>
          <a:prstGeom prst="rect">
            <a:avLst/>
          </a:prstGeom>
        </p:spPr>
        <p:txBody>
          <a:bodyPr anchor="b"/>
          <a:lstStyle>
            <a:lvl1pPr marL="0" indent="0" algn="ctr">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13" name="Text Placeholder 3">
            <a:extLst>
              <a:ext uri="{FF2B5EF4-FFF2-40B4-BE49-F238E27FC236}">
                <a16:creationId xmlns:a16="http://schemas.microsoft.com/office/drawing/2014/main" id="{0A332EC9-FF9B-7548-9B8F-61BEE0A01E23}"/>
              </a:ext>
            </a:extLst>
          </p:cNvPr>
          <p:cNvSpPr>
            <a:spLocks noGrp="1"/>
          </p:cNvSpPr>
          <p:nvPr>
            <p:ph type="body" sz="quarter" idx="13" hasCustomPrompt="1"/>
          </p:nvPr>
        </p:nvSpPr>
        <p:spPr>
          <a:xfrm>
            <a:off x="704010"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14" name="Text Placeholder 3">
            <a:extLst>
              <a:ext uri="{FF2B5EF4-FFF2-40B4-BE49-F238E27FC236}">
                <a16:creationId xmlns:a16="http://schemas.microsoft.com/office/drawing/2014/main" id="{89893FBA-6CAE-4F4C-8662-9E88A0C955A8}"/>
              </a:ext>
            </a:extLst>
          </p:cNvPr>
          <p:cNvSpPr>
            <a:spLocks noGrp="1"/>
          </p:cNvSpPr>
          <p:nvPr>
            <p:ph type="body" sz="quarter" idx="14" hasCustomPrompt="1"/>
          </p:nvPr>
        </p:nvSpPr>
        <p:spPr>
          <a:xfrm>
            <a:off x="8322831"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15" name="Text Placeholder 3">
            <a:extLst>
              <a:ext uri="{FF2B5EF4-FFF2-40B4-BE49-F238E27FC236}">
                <a16:creationId xmlns:a16="http://schemas.microsoft.com/office/drawing/2014/main" id="{35F8BDD1-05B9-9F4D-B7F5-5887640309C9}"/>
              </a:ext>
            </a:extLst>
          </p:cNvPr>
          <p:cNvSpPr>
            <a:spLocks noGrp="1"/>
          </p:cNvSpPr>
          <p:nvPr>
            <p:ph type="body" sz="quarter" idx="15" hasCustomPrompt="1"/>
          </p:nvPr>
        </p:nvSpPr>
        <p:spPr>
          <a:xfrm>
            <a:off x="4513421" y="4302104"/>
            <a:ext cx="3217577" cy="1536699"/>
          </a:xfrm>
          <a:prstGeom prst="rect">
            <a:avLst/>
          </a:prstGeom>
        </p:spPr>
        <p:txBody>
          <a:bodyPr/>
          <a:lstStyle>
            <a:lvl1pPr marL="0" indent="0" algn="ctr">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Update Icons As Needed.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a:t>
            </a:r>
          </a:p>
        </p:txBody>
      </p:sp>
      <p:sp>
        <p:nvSpPr>
          <p:cNvPr id="5" name="Rectangle 4">
            <a:extLst>
              <a:ext uri="{FF2B5EF4-FFF2-40B4-BE49-F238E27FC236}">
                <a16:creationId xmlns:a16="http://schemas.microsoft.com/office/drawing/2014/main" id="{5DE16A54-8B26-562B-F4CE-EFA38C3D2F5C}"/>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2291492906"/>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ic On Righ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9A77853-5DF7-E24D-ABD8-66DD178A4469}"/>
              </a:ext>
            </a:extLst>
          </p:cNvPr>
          <p:cNvSpPr/>
          <p:nvPr userDrawn="1"/>
        </p:nvSpPr>
        <p:spPr>
          <a:xfrm>
            <a:off x="0" y="0"/>
            <a:ext cx="12192000" cy="6858000"/>
          </a:xfrm>
          <a:prstGeom prst="rect">
            <a:avLst/>
          </a:prstGeom>
          <a:solidFill>
            <a:srgbClr val="F2F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2" name="Slide Number Placeholder 1">
            <a:extLst>
              <a:ext uri="{FF2B5EF4-FFF2-40B4-BE49-F238E27FC236}">
                <a16:creationId xmlns:a16="http://schemas.microsoft.com/office/drawing/2014/main" id="{F67D525C-8BBA-F247-AA11-AA101339C356}"/>
              </a:ext>
            </a:extLst>
          </p:cNvPr>
          <p:cNvSpPr txBox="1">
            <a:spLocks/>
          </p:cNvSpPr>
          <p:nvPr userDrawn="1"/>
        </p:nvSpPr>
        <p:spPr>
          <a:xfrm>
            <a:off x="11540408" y="6298119"/>
            <a:ext cx="80802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30EA680-D336-4FF7-8B7A-9848BB0A1C32}" type="slidenum">
              <a:rPr lang="en-US" sz="1200" smtClean="0">
                <a:solidFill>
                  <a:schemeClr val="bg1">
                    <a:lumMod val="50000"/>
                  </a:schemeClr>
                </a:solidFill>
                <a:latin typeface="Barlow Medium" pitchFamily="2" charset="77"/>
              </a:rPr>
              <a:pPr/>
              <a:t>‹#›</a:t>
            </a:fld>
            <a:endParaRPr lang="en-US" sz="1200" dirty="0">
              <a:solidFill>
                <a:schemeClr val="bg1">
                  <a:lumMod val="50000"/>
                </a:schemeClr>
              </a:solidFill>
              <a:latin typeface="Barlow Medium" pitchFamily="2" charset="77"/>
            </a:endParaRPr>
          </a:p>
        </p:txBody>
      </p:sp>
      <p:sp>
        <p:nvSpPr>
          <p:cNvPr id="5" name="Text Placeholder 3">
            <a:extLst>
              <a:ext uri="{FF2B5EF4-FFF2-40B4-BE49-F238E27FC236}">
                <a16:creationId xmlns:a16="http://schemas.microsoft.com/office/drawing/2014/main" id="{9745CFA6-0AE7-A846-92E4-06559FF51D20}"/>
              </a:ext>
            </a:extLst>
          </p:cNvPr>
          <p:cNvSpPr>
            <a:spLocks noGrp="1"/>
          </p:cNvSpPr>
          <p:nvPr>
            <p:ph type="body" sz="quarter" idx="10" hasCustomPrompt="1"/>
          </p:nvPr>
        </p:nvSpPr>
        <p:spPr>
          <a:xfrm>
            <a:off x="1252201" y="1007252"/>
            <a:ext cx="4492616"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AE8EC7F-4DF0-2045-B52C-C6AFC00301F3}"/>
              </a:ext>
            </a:extLst>
          </p:cNvPr>
          <p:cNvSpPr>
            <a:spLocks noGrp="1"/>
          </p:cNvSpPr>
          <p:nvPr>
            <p:ph type="body" sz="quarter" idx="11" hasCustomPrompt="1"/>
          </p:nvPr>
        </p:nvSpPr>
        <p:spPr>
          <a:xfrm>
            <a:off x="1252202" y="2060800"/>
            <a:ext cx="4492615"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7" name="Text Placeholder 3">
            <a:extLst>
              <a:ext uri="{FF2B5EF4-FFF2-40B4-BE49-F238E27FC236}">
                <a16:creationId xmlns:a16="http://schemas.microsoft.com/office/drawing/2014/main" id="{C345692D-602B-A94D-A86D-507CB1044549}"/>
              </a:ext>
            </a:extLst>
          </p:cNvPr>
          <p:cNvSpPr>
            <a:spLocks noGrp="1"/>
          </p:cNvSpPr>
          <p:nvPr>
            <p:ph type="body" sz="quarter" idx="13" hasCustomPrompt="1"/>
          </p:nvPr>
        </p:nvSpPr>
        <p:spPr>
          <a:xfrm>
            <a:off x="1252200" y="2753140"/>
            <a:ext cx="4492617" cy="3697356"/>
          </a:xfrm>
          <a:prstGeom prst="rect">
            <a:avLst/>
          </a:prstGeom>
        </p:spPr>
        <p:txBody>
          <a:bodyPr/>
          <a:lstStyle>
            <a:lvl1pPr marL="0" indent="0" algn="l">
              <a:lnSpc>
                <a:spcPct val="150000"/>
              </a:lnSpc>
              <a:buFontTx/>
              <a:buNone/>
              <a:defRPr lang="en-US" sz="1800" b="0" i="0" smtClean="0">
                <a:solidFill>
                  <a:srgbClr val="00263A"/>
                </a:solidFill>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a:t>
            </a:r>
          </a:p>
        </p:txBody>
      </p:sp>
      <p:sp>
        <p:nvSpPr>
          <p:cNvPr id="8" name="Rectangle 7">
            <a:extLst>
              <a:ext uri="{FF2B5EF4-FFF2-40B4-BE49-F238E27FC236}">
                <a16:creationId xmlns:a16="http://schemas.microsoft.com/office/drawing/2014/main" id="{66A1410B-E5E3-7B46-9FDC-A759A513030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Tree>
    <p:extLst>
      <p:ext uri="{BB962C8B-B14F-4D97-AF65-F5344CB8AC3E}">
        <p14:creationId xmlns:p14="http://schemas.microsoft.com/office/powerpoint/2010/main" val="3675263697"/>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31A94A5-2BD2-E7AC-5FFC-4F40E5A779F2}"/>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09703" y="220155"/>
            <a:ext cx="1754119" cy="378198"/>
          </a:xfrm>
          <a:prstGeom prst="rect">
            <a:avLst/>
          </a:prstGeom>
        </p:spPr>
      </p:pic>
      <p:sp>
        <p:nvSpPr>
          <p:cNvPr id="6" name="Text Placeholder 6">
            <a:extLst>
              <a:ext uri="{FF2B5EF4-FFF2-40B4-BE49-F238E27FC236}">
                <a16:creationId xmlns:a16="http://schemas.microsoft.com/office/drawing/2014/main" id="{9497B82E-3D79-5340-9BB0-5A74D1BB410A}"/>
              </a:ext>
            </a:extLst>
          </p:cNvPr>
          <p:cNvSpPr txBox="1">
            <a:spLocks/>
          </p:cNvSpPr>
          <p:nvPr userDrawn="1"/>
        </p:nvSpPr>
        <p:spPr>
          <a:xfrm>
            <a:off x="2477291" y="3095871"/>
            <a:ext cx="7239993" cy="666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US" sz="5400" b="1" i="0" spc="20" dirty="0">
                <a:solidFill>
                  <a:schemeClr val="bg1"/>
                </a:solidFill>
                <a:latin typeface="Objektiv Mk2" panose="020B0602020204020203" pitchFamily="34" charset="0"/>
                <a:cs typeface="Objektiv Mk2" panose="020B0602020204020203" pitchFamily="34" charset="0"/>
              </a:rPr>
              <a:t>Thank you</a:t>
            </a:r>
          </a:p>
        </p:txBody>
      </p:sp>
    </p:spTree>
    <p:extLst>
      <p:ext uri="{BB962C8B-B14F-4D97-AF65-F5344CB8AC3E}">
        <p14:creationId xmlns:p14="http://schemas.microsoft.com/office/powerpoint/2010/main" val="240025574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483FBE2-7FD5-7FC9-0F2B-FAD2293F8EC8}"/>
              </a:ext>
            </a:extLst>
          </p:cNvPr>
          <p:cNvSpPr/>
          <p:nvPr userDrawn="1"/>
        </p:nvSpPr>
        <p:spPr>
          <a:xfrm>
            <a:off x="0" y="1"/>
            <a:ext cx="12192000" cy="6857999"/>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F3142A4-289C-75ED-83B2-29664EFC3129}"/>
              </a:ext>
            </a:extLst>
          </p:cNvPr>
          <p:cNvPicPr>
            <a:picLocks noChangeAspect="1"/>
          </p:cNvPicPr>
          <p:nvPr userDrawn="1"/>
        </p:nvPicPr>
        <p:blipFill>
          <a:blip r:embed="rId2"/>
          <a:stretch>
            <a:fillRect/>
          </a:stretch>
        </p:blipFill>
        <p:spPr>
          <a:xfrm>
            <a:off x="0" y="1"/>
            <a:ext cx="12191998" cy="6857999"/>
          </a:xfrm>
          <a:prstGeom prst="rect">
            <a:avLst/>
          </a:prstGeom>
        </p:spPr>
      </p:pic>
      <p:pic>
        <p:nvPicPr>
          <p:cNvPr id="14" name="Graphic 13">
            <a:extLst>
              <a:ext uri="{FF2B5EF4-FFF2-40B4-BE49-F238E27FC236}">
                <a16:creationId xmlns:a16="http://schemas.microsoft.com/office/drawing/2014/main" id="{80C02146-C635-CF4B-9274-67624C68070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010295" y="6243268"/>
            <a:ext cx="1754119" cy="378198"/>
          </a:xfrm>
          <a:prstGeom prst="rect">
            <a:avLst/>
          </a:prstGeom>
        </p:spPr>
      </p:pic>
      <p:sp>
        <p:nvSpPr>
          <p:cNvPr id="6" name="Text Placeholder 6">
            <a:extLst>
              <a:ext uri="{FF2B5EF4-FFF2-40B4-BE49-F238E27FC236}">
                <a16:creationId xmlns:a16="http://schemas.microsoft.com/office/drawing/2014/main" id="{9497B82E-3D79-5340-9BB0-5A74D1BB410A}"/>
              </a:ext>
            </a:extLst>
          </p:cNvPr>
          <p:cNvSpPr txBox="1">
            <a:spLocks/>
          </p:cNvSpPr>
          <p:nvPr userDrawn="1"/>
        </p:nvSpPr>
        <p:spPr>
          <a:xfrm>
            <a:off x="2242921" y="3895165"/>
            <a:ext cx="4050303" cy="6662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lnSpc>
                <a:spcPct val="100000"/>
              </a:lnSpc>
              <a:buFont typeface="Arial" panose="020B0604020202020204" pitchFamily="34" charset="0"/>
              <a:buNone/>
            </a:pPr>
            <a:r>
              <a:rPr lang="en-US" sz="6600" b="1" i="0" spc="20" dirty="0">
                <a:solidFill>
                  <a:schemeClr val="bg1"/>
                </a:solidFill>
                <a:latin typeface="Objektiv Mk2" panose="020B0602020204020203" pitchFamily="34" charset="0"/>
                <a:cs typeface="Objektiv Mk2" panose="020B0602020204020203" pitchFamily="34" charset="0"/>
              </a:rPr>
              <a:t>Q</a:t>
            </a:r>
            <a:r>
              <a:rPr lang="en-US" sz="6600" b="1" i="0" spc="20" dirty="0">
                <a:solidFill>
                  <a:srgbClr val="85CBF9"/>
                </a:solidFill>
                <a:latin typeface="Objektiv Mk2" panose="020B0602020204020203" pitchFamily="34" charset="0"/>
                <a:cs typeface="Objektiv Mk2" panose="020B0602020204020203" pitchFamily="34" charset="0"/>
              </a:rPr>
              <a:t>&amp;</a:t>
            </a:r>
            <a:r>
              <a:rPr lang="en-US" sz="6600" b="1" i="0" spc="20" dirty="0">
                <a:solidFill>
                  <a:schemeClr val="bg1"/>
                </a:solidFill>
                <a:latin typeface="Objektiv Mk2" panose="020B0602020204020203" pitchFamily="34" charset="0"/>
                <a:cs typeface="Objektiv Mk2" panose="020B0602020204020203" pitchFamily="34" charset="0"/>
              </a:rPr>
              <a:t>A</a:t>
            </a:r>
          </a:p>
        </p:txBody>
      </p:sp>
    </p:spTree>
    <p:extLst>
      <p:ext uri="{BB962C8B-B14F-4D97-AF65-F5344CB8AC3E}">
        <p14:creationId xmlns:p14="http://schemas.microsoft.com/office/powerpoint/2010/main" val="34606326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C18BD70-B2A2-864F-9E71-B9C0B176AE3C}"/>
              </a:ext>
            </a:extLst>
          </p:cNvPr>
          <p:cNvSpPr/>
          <p:nvPr userDrawn="1"/>
        </p:nvSpPr>
        <p:spPr>
          <a:xfrm>
            <a:off x="5118652" y="0"/>
            <a:ext cx="7093225" cy="6858000"/>
          </a:xfrm>
          <a:prstGeom prst="rect">
            <a:avLst/>
          </a:prstGeom>
          <a:solidFill>
            <a:srgbClr val="DDE5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66B0A98-AA7F-E144-B2E7-6DDA04D8511C}"/>
              </a:ext>
            </a:extLst>
          </p:cNvPr>
          <p:cNvSpPr/>
          <p:nvPr userDrawn="1"/>
        </p:nvSpPr>
        <p:spPr>
          <a:xfrm>
            <a:off x="0" y="1"/>
            <a:ext cx="5118652" cy="6857999"/>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6">
            <a:extLst>
              <a:ext uri="{FF2B5EF4-FFF2-40B4-BE49-F238E27FC236}">
                <a16:creationId xmlns:a16="http://schemas.microsoft.com/office/drawing/2014/main" id="{35941547-2B5E-164F-ABF4-CC9EC2940809}"/>
              </a:ext>
            </a:extLst>
          </p:cNvPr>
          <p:cNvSpPr txBox="1">
            <a:spLocks/>
          </p:cNvSpPr>
          <p:nvPr userDrawn="1"/>
        </p:nvSpPr>
        <p:spPr>
          <a:xfrm>
            <a:off x="1009198" y="2943281"/>
            <a:ext cx="2533124" cy="971438"/>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US" sz="4000" b="1" i="0" spc="20" dirty="0">
                <a:solidFill>
                  <a:schemeClr val="bg1"/>
                </a:solidFill>
                <a:latin typeface="Objektiv Mk2" panose="020B0602020204020203" pitchFamily="34" charset="0"/>
                <a:cs typeface="Objektiv Mk2" panose="020B0602020204020203" pitchFamily="34" charset="0"/>
              </a:rPr>
              <a:t>Agenda</a:t>
            </a:r>
          </a:p>
        </p:txBody>
      </p:sp>
      <p:sp>
        <p:nvSpPr>
          <p:cNvPr id="12" name="Text Placeholder 11">
            <a:extLst>
              <a:ext uri="{FF2B5EF4-FFF2-40B4-BE49-F238E27FC236}">
                <a16:creationId xmlns:a16="http://schemas.microsoft.com/office/drawing/2014/main" id="{124CEAC8-E0C6-6B47-A612-086940906F48}"/>
              </a:ext>
            </a:extLst>
          </p:cNvPr>
          <p:cNvSpPr>
            <a:spLocks noGrp="1"/>
          </p:cNvSpPr>
          <p:nvPr>
            <p:ph type="body" sz="quarter" idx="10" hasCustomPrompt="1"/>
          </p:nvPr>
        </p:nvSpPr>
        <p:spPr>
          <a:xfrm>
            <a:off x="5655365" y="935038"/>
            <a:ext cx="6536635" cy="5197475"/>
          </a:xfrm>
          <a:prstGeom prst="rect">
            <a:avLst/>
          </a:prstGeom>
        </p:spPr>
        <p:txBody>
          <a:bodyPr anchor="ctr"/>
          <a:lstStyle>
            <a:lvl1pPr marL="457200" indent="-457200">
              <a:lnSpc>
                <a:spcPct val="150000"/>
              </a:lnSpc>
              <a:buFont typeface="+mj-lt"/>
              <a:buAutoNum type="arabicPeriod"/>
              <a:defRPr sz="2400" b="0" i="0">
                <a:latin typeface="+mn-lt"/>
              </a:defRPr>
            </a:lvl1pPr>
          </a:lstStyle>
          <a:p>
            <a:pPr lvl="0"/>
            <a:r>
              <a:rPr lang="en-US" dirty="0"/>
              <a:t>Item 1</a:t>
            </a:r>
          </a:p>
          <a:p>
            <a:pPr lvl="0"/>
            <a:r>
              <a:rPr lang="en-US" dirty="0"/>
              <a:t>Item 2</a:t>
            </a:r>
          </a:p>
          <a:p>
            <a:pPr lvl="0"/>
            <a:r>
              <a:rPr lang="en-US" dirty="0"/>
              <a:t>Item 3</a:t>
            </a:r>
          </a:p>
        </p:txBody>
      </p:sp>
      <p:sp>
        <p:nvSpPr>
          <p:cNvPr id="13" name="Slide Number Placeholder 1">
            <a:extLst>
              <a:ext uri="{FF2B5EF4-FFF2-40B4-BE49-F238E27FC236}">
                <a16:creationId xmlns:a16="http://schemas.microsoft.com/office/drawing/2014/main" id="{B0FF4422-86A9-3346-82A9-EE5A6CCD8236}"/>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pic>
        <p:nvPicPr>
          <p:cNvPr id="4" name="Picture 3">
            <a:extLst>
              <a:ext uri="{FF2B5EF4-FFF2-40B4-BE49-F238E27FC236}">
                <a16:creationId xmlns:a16="http://schemas.microsoft.com/office/drawing/2014/main" id="{F184621B-958E-68F0-46E8-F78CAAFF124E}"/>
              </a:ext>
            </a:extLst>
          </p:cNvPr>
          <p:cNvPicPr>
            <a:picLocks noChangeAspect="1"/>
          </p:cNvPicPr>
          <p:nvPr userDrawn="1"/>
        </p:nvPicPr>
        <p:blipFill>
          <a:blip r:embed="rId2"/>
          <a:stretch>
            <a:fillRect/>
          </a:stretch>
        </p:blipFill>
        <p:spPr>
          <a:xfrm>
            <a:off x="3725655" y="-1"/>
            <a:ext cx="1524000" cy="6858000"/>
          </a:xfrm>
          <a:prstGeom prst="rect">
            <a:avLst/>
          </a:prstGeom>
        </p:spPr>
      </p:pic>
    </p:spTree>
    <p:extLst>
      <p:ext uri="{BB962C8B-B14F-4D97-AF65-F5344CB8AC3E}">
        <p14:creationId xmlns:p14="http://schemas.microsoft.com/office/powerpoint/2010/main" val="1829101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1" y="0"/>
            <a:ext cx="12192000" cy="6858000"/>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1</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37827904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0" y="0"/>
            <a:ext cx="12192000" cy="6871338"/>
          </a:xfrm>
          <a:prstGeom prst="rect">
            <a:avLst/>
          </a:prstGeom>
          <a:solidFill>
            <a:srgbClr val="753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53BBD"/>
              </a:solidFill>
            </a:endParaRPr>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2</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647107399"/>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63E411E-3E5B-194B-9666-97429BADBB6A}"/>
              </a:ext>
            </a:extLst>
          </p:cNvPr>
          <p:cNvSpPr/>
          <p:nvPr userDrawn="1"/>
        </p:nvSpPr>
        <p:spPr>
          <a:xfrm>
            <a:off x="0" y="0"/>
            <a:ext cx="12192000" cy="6858000"/>
          </a:xfrm>
          <a:prstGeom prst="rect">
            <a:avLst/>
          </a:prstGeom>
          <a:solidFill>
            <a:srgbClr val="009B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53BBD"/>
              </a:solidFill>
            </a:endParaRPr>
          </a:p>
        </p:txBody>
      </p:sp>
      <p:sp>
        <p:nvSpPr>
          <p:cNvPr id="4" name="Text Placeholder 3">
            <a:extLst>
              <a:ext uri="{FF2B5EF4-FFF2-40B4-BE49-F238E27FC236}">
                <a16:creationId xmlns:a16="http://schemas.microsoft.com/office/drawing/2014/main" id="{AB9FA33F-48F4-4743-8108-614BCCFD19E8}"/>
              </a:ext>
            </a:extLst>
          </p:cNvPr>
          <p:cNvSpPr>
            <a:spLocks noGrp="1"/>
          </p:cNvSpPr>
          <p:nvPr>
            <p:ph type="body" sz="quarter" idx="10" hasCustomPrompt="1"/>
          </p:nvPr>
        </p:nvSpPr>
        <p:spPr>
          <a:xfrm>
            <a:off x="2474714" y="2388790"/>
            <a:ext cx="5436834" cy="914400"/>
          </a:xfrm>
          <a:prstGeom prst="rect">
            <a:avLst/>
          </a:prstGeom>
        </p:spPr>
        <p:txBody>
          <a:bodyPr anchor="b"/>
          <a:lstStyle>
            <a:lvl1pPr marL="0" indent="0" algn="l">
              <a:buFontTx/>
              <a:buNone/>
              <a:defRPr sz="4800" b="1" i="0">
                <a:solidFill>
                  <a:schemeClr val="bg1"/>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3</a:t>
            </a:r>
          </a:p>
        </p:txBody>
      </p:sp>
      <p:sp>
        <p:nvSpPr>
          <p:cNvPr id="6" name="Text Placeholder 3">
            <a:extLst>
              <a:ext uri="{FF2B5EF4-FFF2-40B4-BE49-F238E27FC236}">
                <a16:creationId xmlns:a16="http://schemas.microsoft.com/office/drawing/2014/main" id="{B0E85B8C-0D1B-A24D-A84A-5B340A3D81D4}"/>
              </a:ext>
            </a:extLst>
          </p:cNvPr>
          <p:cNvSpPr>
            <a:spLocks noGrp="1"/>
          </p:cNvSpPr>
          <p:nvPr>
            <p:ph type="body" sz="quarter" idx="11" hasCustomPrompt="1"/>
          </p:nvPr>
        </p:nvSpPr>
        <p:spPr>
          <a:xfrm>
            <a:off x="2474715" y="3442338"/>
            <a:ext cx="5436834" cy="914400"/>
          </a:xfrm>
          <a:prstGeom prst="rect">
            <a:avLst/>
          </a:prstGeom>
        </p:spPr>
        <p:txBody>
          <a:bodyPr/>
          <a:lstStyle>
            <a:lvl1pPr marL="0" indent="0" algn="l">
              <a:buFontTx/>
              <a:buNone/>
              <a:defRPr sz="2400" b="0" i="0">
                <a:solidFill>
                  <a:schemeClr val="bg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pic>
        <p:nvPicPr>
          <p:cNvPr id="2" name="Picture 1">
            <a:extLst>
              <a:ext uri="{FF2B5EF4-FFF2-40B4-BE49-F238E27FC236}">
                <a16:creationId xmlns:a16="http://schemas.microsoft.com/office/drawing/2014/main" id="{9BBBB54C-F50E-1C44-A277-17EC580509A9}"/>
              </a:ext>
            </a:extLst>
          </p:cNvPr>
          <p:cNvPicPr>
            <a:picLocks noChangeAspect="1"/>
          </p:cNvPicPr>
          <p:nvPr userDrawn="1"/>
        </p:nvPicPr>
        <p:blipFill>
          <a:blip r:embed="rId2"/>
          <a:stretch>
            <a:fillRect/>
          </a:stretch>
        </p:blipFill>
        <p:spPr>
          <a:xfrm>
            <a:off x="8896350" y="13338"/>
            <a:ext cx="3295650" cy="6858000"/>
          </a:xfrm>
          <a:prstGeom prst="rect">
            <a:avLst/>
          </a:prstGeom>
        </p:spPr>
      </p:pic>
      <p:pic>
        <p:nvPicPr>
          <p:cNvPr id="8" name="Picture 7">
            <a:extLst>
              <a:ext uri="{FF2B5EF4-FFF2-40B4-BE49-F238E27FC236}">
                <a16:creationId xmlns:a16="http://schemas.microsoft.com/office/drawing/2014/main" id="{C3EAE9CF-7C82-AA43-B8D7-5087D5310BBE}"/>
              </a:ext>
            </a:extLst>
          </p:cNvPr>
          <p:cNvPicPr>
            <a:picLocks noChangeAspect="1"/>
          </p:cNvPicPr>
          <p:nvPr userDrawn="1"/>
        </p:nvPicPr>
        <p:blipFill>
          <a:blip r:embed="rId3"/>
          <a:stretch>
            <a:fillRect/>
          </a:stretch>
        </p:blipFill>
        <p:spPr>
          <a:xfrm>
            <a:off x="221422" y="6145695"/>
            <a:ext cx="533952" cy="533952"/>
          </a:xfrm>
          <a:prstGeom prst="rect">
            <a:avLst/>
          </a:prstGeom>
        </p:spPr>
      </p:pic>
    </p:spTree>
    <p:extLst>
      <p:ext uri="{BB962C8B-B14F-4D97-AF65-F5344CB8AC3E}">
        <p14:creationId xmlns:p14="http://schemas.microsoft.com/office/powerpoint/2010/main" val="428402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4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A7F0963-32F7-7644-8381-63718DAD9CC2}"/>
              </a:ext>
            </a:extLst>
          </p:cNvPr>
          <p:cNvSpPr/>
          <p:nvPr userDrawn="1"/>
        </p:nvSpPr>
        <p:spPr>
          <a:xfrm>
            <a:off x="0" y="0"/>
            <a:ext cx="12192000" cy="6858000"/>
          </a:xfrm>
          <a:prstGeom prst="rect">
            <a:avLst/>
          </a:prstGeom>
          <a:solidFill>
            <a:srgbClr val="0026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53BBD"/>
              </a:solidFill>
            </a:endParaRPr>
          </a:p>
        </p:txBody>
      </p:sp>
      <p:pic>
        <p:nvPicPr>
          <p:cNvPr id="3" name="Picture 2">
            <a:extLst>
              <a:ext uri="{FF2B5EF4-FFF2-40B4-BE49-F238E27FC236}">
                <a16:creationId xmlns:a16="http://schemas.microsoft.com/office/drawing/2014/main" id="{C4976CF0-DA6D-E692-B1A8-0BEAC840098F}"/>
              </a:ext>
            </a:extLst>
          </p:cNvPr>
          <p:cNvPicPr>
            <a:picLocks noChangeAspect="1"/>
          </p:cNvPicPr>
          <p:nvPr userDrawn="1"/>
        </p:nvPicPr>
        <p:blipFill>
          <a:blip r:embed="rId2"/>
          <a:stretch>
            <a:fillRect/>
          </a:stretch>
        </p:blipFill>
        <p:spPr>
          <a:xfrm flipH="1">
            <a:off x="0" y="0"/>
            <a:ext cx="12192000" cy="6858000"/>
          </a:xfrm>
          <a:prstGeom prst="rect">
            <a:avLst/>
          </a:prstGeom>
        </p:spPr>
      </p:pic>
      <p:sp>
        <p:nvSpPr>
          <p:cNvPr id="7" name="Text Placeholder 3">
            <a:extLst>
              <a:ext uri="{FF2B5EF4-FFF2-40B4-BE49-F238E27FC236}">
                <a16:creationId xmlns:a16="http://schemas.microsoft.com/office/drawing/2014/main" id="{0B2FBD51-6EAB-D249-B4EA-6B88C502E39C}"/>
              </a:ext>
            </a:extLst>
          </p:cNvPr>
          <p:cNvSpPr>
            <a:spLocks noGrp="1"/>
          </p:cNvSpPr>
          <p:nvPr>
            <p:ph type="body" sz="quarter" idx="10" hasCustomPrompt="1"/>
          </p:nvPr>
        </p:nvSpPr>
        <p:spPr>
          <a:xfrm>
            <a:off x="6211818" y="3340100"/>
            <a:ext cx="3608034" cy="914400"/>
          </a:xfrm>
          <a:prstGeom prst="rect">
            <a:avLst/>
          </a:prstGeom>
        </p:spPr>
        <p:txBody>
          <a:bodyPr anchor="b"/>
          <a:lstStyle>
            <a:lvl1pPr marL="0" indent="0" algn="l">
              <a:buFontTx/>
              <a:buNone/>
              <a:defRPr sz="4800" b="1" i="0">
                <a:solidFill>
                  <a:schemeClr val="bg1"/>
                </a:solidFill>
                <a:latin typeface="Objektiv Mk2 SemiBold" panose="020B0602020204020203" pitchFamily="34" charset="0"/>
                <a:cs typeface="Objektiv Mk2 SemiBold"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4</a:t>
            </a:r>
          </a:p>
        </p:txBody>
      </p:sp>
      <p:sp>
        <p:nvSpPr>
          <p:cNvPr id="8" name="Text Placeholder 3">
            <a:extLst>
              <a:ext uri="{FF2B5EF4-FFF2-40B4-BE49-F238E27FC236}">
                <a16:creationId xmlns:a16="http://schemas.microsoft.com/office/drawing/2014/main" id="{32770889-B1C5-2B4F-A297-B6633156A62A}"/>
              </a:ext>
            </a:extLst>
          </p:cNvPr>
          <p:cNvSpPr>
            <a:spLocks noGrp="1"/>
          </p:cNvSpPr>
          <p:nvPr>
            <p:ph type="body" sz="quarter" idx="11" hasCustomPrompt="1"/>
          </p:nvPr>
        </p:nvSpPr>
        <p:spPr>
          <a:xfrm>
            <a:off x="6211819" y="4393648"/>
            <a:ext cx="3608034" cy="914400"/>
          </a:xfrm>
          <a:prstGeom prst="rect">
            <a:avLst/>
          </a:prstGeom>
        </p:spPr>
        <p:txBody>
          <a:bodyPr/>
          <a:lstStyle>
            <a:lvl1pPr marL="0" indent="0" algn="l">
              <a:buFontTx/>
              <a:buNone/>
              <a:defRPr sz="2400" b="0" i="0">
                <a:solidFill>
                  <a:srgbClr val="85CBF9"/>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4" name="Picture Placeholder 3">
            <a:extLst>
              <a:ext uri="{FF2B5EF4-FFF2-40B4-BE49-F238E27FC236}">
                <a16:creationId xmlns:a16="http://schemas.microsoft.com/office/drawing/2014/main" id="{EB1FD39F-2181-9041-AF80-15C7C6867177}"/>
              </a:ext>
            </a:extLst>
          </p:cNvPr>
          <p:cNvSpPr>
            <a:spLocks noGrp="1"/>
          </p:cNvSpPr>
          <p:nvPr>
            <p:ph type="pic" sz="quarter" idx="12"/>
          </p:nvPr>
        </p:nvSpPr>
        <p:spPr>
          <a:xfrm>
            <a:off x="506909" y="756203"/>
            <a:ext cx="5257787" cy="4779893"/>
          </a:xfrm>
          <a:prstGeom prst="rect">
            <a:avLst/>
          </a:prstGeom>
          <a:solidFill>
            <a:schemeClr val="bg1">
              <a:lumMod val="85000"/>
            </a:schemeClr>
          </a:solidFill>
        </p:spPr>
        <p:txBody>
          <a:bodyPr/>
          <a:lstStyle/>
          <a:p>
            <a:endParaRPr lang="en-US" dirty="0"/>
          </a:p>
        </p:txBody>
      </p:sp>
    </p:spTree>
    <p:extLst>
      <p:ext uri="{BB962C8B-B14F-4D97-AF65-F5344CB8AC3E}">
        <p14:creationId xmlns:p14="http://schemas.microsoft.com/office/powerpoint/2010/main" val="49171311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orient="horz">
          <p15:clr>
            <a:srgbClr val="FBAE40"/>
          </p15:clr>
        </p15:guide>
        <p15:guide id="4" pos="41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505E49E-A279-7D4F-BFBD-C8680CF57D0D}"/>
              </a:ext>
            </a:extLst>
          </p:cNvPr>
          <p:cNvSpPr/>
          <p:nvPr userDrawn="1"/>
        </p:nvSpPr>
        <p:spPr>
          <a:xfrm>
            <a:off x="1" y="0"/>
            <a:ext cx="248477" cy="6858000"/>
          </a:xfrm>
          <a:prstGeom prst="rect">
            <a:avLst/>
          </a:prstGeom>
          <a:gradFill>
            <a:gsLst>
              <a:gs pos="0">
                <a:srgbClr val="0072CE"/>
              </a:gs>
              <a:gs pos="63000">
                <a:srgbClr val="7030A0"/>
              </a:gs>
              <a:gs pos="100000">
                <a:srgbClr val="00263A"/>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a:p>
        </p:txBody>
      </p:sp>
      <p:sp>
        <p:nvSpPr>
          <p:cNvPr id="5" name="Text Placeholder 3">
            <a:extLst>
              <a:ext uri="{FF2B5EF4-FFF2-40B4-BE49-F238E27FC236}">
                <a16:creationId xmlns:a16="http://schemas.microsoft.com/office/drawing/2014/main" id="{1B63AAD1-2908-6547-8526-E0B2858821EC}"/>
              </a:ext>
            </a:extLst>
          </p:cNvPr>
          <p:cNvSpPr>
            <a:spLocks noGrp="1"/>
          </p:cNvSpPr>
          <p:nvPr>
            <p:ph type="body" sz="quarter" idx="10" hasCustomPrompt="1"/>
          </p:nvPr>
        </p:nvSpPr>
        <p:spPr>
          <a:xfrm>
            <a:off x="1252200" y="510295"/>
            <a:ext cx="9959137" cy="914400"/>
          </a:xfrm>
          <a:prstGeom prst="rect">
            <a:avLst/>
          </a:prstGeom>
        </p:spPr>
        <p:txBody>
          <a:bodyPr anchor="b"/>
          <a:lstStyle>
            <a:lvl1pPr marL="0" indent="0" algn="l">
              <a:buFontTx/>
              <a:buNone/>
              <a:defRPr sz="4000" b="1" i="0">
                <a:solidFill>
                  <a:srgbClr val="00263A"/>
                </a:solidFill>
                <a:latin typeface="Objektiv Mk2" panose="020B0602020204020203" pitchFamily="34" charset="0"/>
                <a:cs typeface="Objektiv Mk2" panose="020B06020202040202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Title Goes Here</a:t>
            </a:r>
          </a:p>
        </p:txBody>
      </p:sp>
      <p:sp>
        <p:nvSpPr>
          <p:cNvPr id="6" name="Text Placeholder 3">
            <a:extLst>
              <a:ext uri="{FF2B5EF4-FFF2-40B4-BE49-F238E27FC236}">
                <a16:creationId xmlns:a16="http://schemas.microsoft.com/office/drawing/2014/main" id="{EB1A3114-7AEE-4E45-977F-C038964ADE5A}"/>
              </a:ext>
            </a:extLst>
          </p:cNvPr>
          <p:cNvSpPr>
            <a:spLocks noGrp="1"/>
          </p:cNvSpPr>
          <p:nvPr>
            <p:ph type="body" sz="quarter" idx="11" hasCustomPrompt="1"/>
          </p:nvPr>
        </p:nvSpPr>
        <p:spPr>
          <a:xfrm>
            <a:off x="1252201" y="1563843"/>
            <a:ext cx="9959137" cy="443861"/>
          </a:xfrm>
          <a:prstGeom prst="rect">
            <a:avLst/>
          </a:prstGeom>
        </p:spPr>
        <p:txBody>
          <a:bodyPr/>
          <a:lstStyle>
            <a:lvl1pPr marL="0" indent="0" algn="l">
              <a:buFontTx/>
              <a:buNone/>
              <a:defRPr sz="2400" b="0" i="0">
                <a:solidFill>
                  <a:srgbClr val="0072CE"/>
                </a:solidFill>
                <a:latin typeface="Barlow" pitchFamily="2" charset="77"/>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Subhead Goes Here</a:t>
            </a:r>
          </a:p>
        </p:txBody>
      </p:sp>
      <p:sp>
        <p:nvSpPr>
          <p:cNvPr id="7" name="Text Placeholder 3">
            <a:extLst>
              <a:ext uri="{FF2B5EF4-FFF2-40B4-BE49-F238E27FC236}">
                <a16:creationId xmlns:a16="http://schemas.microsoft.com/office/drawing/2014/main" id="{B4D8B1E5-499E-E549-911E-192E2FDA90FA}"/>
              </a:ext>
            </a:extLst>
          </p:cNvPr>
          <p:cNvSpPr>
            <a:spLocks noGrp="1"/>
          </p:cNvSpPr>
          <p:nvPr>
            <p:ph type="body" sz="quarter" idx="12" hasCustomPrompt="1"/>
          </p:nvPr>
        </p:nvSpPr>
        <p:spPr>
          <a:xfrm>
            <a:off x="1252201" y="2256183"/>
            <a:ext cx="9959138" cy="3697356"/>
          </a:xfrm>
          <a:prstGeom prst="rect">
            <a:avLst/>
          </a:prstGeom>
        </p:spPr>
        <p:txBody>
          <a:bodyPr/>
          <a:lstStyle>
            <a:lvl1pPr marL="0" indent="0" algn="l">
              <a:lnSpc>
                <a:spcPct val="150000"/>
              </a:lnSpc>
              <a:buFontTx/>
              <a:buNone/>
              <a:defRPr lang="en-US" sz="1800" b="0" i="0" smtClean="0">
                <a:effectLst/>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Curabitur</a:t>
            </a:r>
            <a:r>
              <a:rPr lang="en-US" dirty="0"/>
              <a:t> </a:t>
            </a:r>
            <a:r>
              <a:rPr lang="en-US" dirty="0" err="1"/>
              <a:t>ut</a:t>
            </a:r>
            <a:r>
              <a:rPr lang="en-US" dirty="0"/>
              <a:t> semper </a:t>
            </a:r>
            <a:r>
              <a:rPr lang="en-US" dirty="0" err="1"/>
              <a:t>massa</a:t>
            </a:r>
            <a:r>
              <a:rPr lang="en-US" dirty="0"/>
              <a:t>. </a:t>
            </a:r>
            <a:r>
              <a:rPr lang="en-US" dirty="0" err="1"/>
              <a:t>Praesent</a:t>
            </a:r>
            <a:r>
              <a:rPr lang="en-US" dirty="0"/>
              <a:t> vel </a:t>
            </a:r>
            <a:r>
              <a:rPr lang="en-US" dirty="0" err="1"/>
              <a:t>massa</a:t>
            </a:r>
            <a:r>
              <a:rPr lang="en-US" dirty="0"/>
              <a:t> libero. Nam </a:t>
            </a:r>
            <a:r>
              <a:rPr lang="en-US" dirty="0" err="1"/>
              <a:t>sapien</a:t>
            </a:r>
            <a:r>
              <a:rPr lang="en-US" dirty="0"/>
              <a:t> </a:t>
            </a:r>
            <a:r>
              <a:rPr lang="en-US" dirty="0" err="1"/>
              <a:t>nulla</a:t>
            </a:r>
            <a:r>
              <a:rPr lang="en-US" dirty="0"/>
              <a:t>, </a:t>
            </a:r>
            <a:r>
              <a:rPr lang="en-US" dirty="0" err="1"/>
              <a:t>mollis</a:t>
            </a:r>
            <a:r>
              <a:rPr lang="en-US" dirty="0"/>
              <a:t> in </a:t>
            </a:r>
            <a:r>
              <a:rPr lang="en-US" dirty="0" err="1"/>
              <a:t>volutpat</a:t>
            </a:r>
            <a:r>
              <a:rPr lang="en-US" dirty="0"/>
              <a:t> sed, </a:t>
            </a:r>
            <a:r>
              <a:rPr lang="en-US" dirty="0" err="1"/>
              <a:t>molestie</a:t>
            </a:r>
            <a:r>
              <a:rPr lang="en-US" dirty="0"/>
              <a:t> ac </a:t>
            </a:r>
            <a:r>
              <a:rPr lang="en-US" dirty="0" err="1"/>
              <a:t>quam</a:t>
            </a:r>
            <a:r>
              <a:rPr lang="en-US" dirty="0"/>
              <a:t>. </a:t>
            </a:r>
            <a:r>
              <a:rPr lang="en-US" dirty="0" err="1"/>
              <a:t>Aliquam</a:t>
            </a:r>
            <a:r>
              <a:rPr lang="en-US" dirty="0"/>
              <a:t> pulvinar </a:t>
            </a:r>
            <a:r>
              <a:rPr lang="en-US" dirty="0" err="1"/>
              <a:t>quis</a:t>
            </a:r>
            <a:r>
              <a:rPr lang="en-US" dirty="0"/>
              <a:t> </a:t>
            </a:r>
            <a:r>
              <a:rPr lang="en-US" dirty="0" err="1"/>
              <a:t>felis</a:t>
            </a:r>
            <a:r>
              <a:rPr lang="en-US" dirty="0"/>
              <a:t> at tempus. </a:t>
            </a:r>
            <a:r>
              <a:rPr lang="en-US" dirty="0" err="1"/>
              <a:t>Pellentesque</a:t>
            </a:r>
            <a:r>
              <a:rPr lang="en-US" dirty="0"/>
              <a:t> 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 </a:t>
            </a:r>
            <a:r>
              <a:rPr lang="en-US" dirty="0" err="1"/>
              <a:t>egestas</a:t>
            </a:r>
            <a:r>
              <a:rPr lang="en-US" dirty="0"/>
              <a:t>. Cras vel </a:t>
            </a:r>
            <a:r>
              <a:rPr lang="en-US" dirty="0" err="1"/>
              <a:t>tellus</a:t>
            </a:r>
            <a:r>
              <a:rPr lang="en-US" dirty="0"/>
              <a:t> ex. Sed </a:t>
            </a:r>
            <a:r>
              <a:rPr lang="en-US" dirty="0" err="1"/>
              <a:t>aliquet</a:t>
            </a:r>
            <a:r>
              <a:rPr lang="en-US" dirty="0"/>
              <a:t> </a:t>
            </a:r>
            <a:r>
              <a:rPr lang="en-US" dirty="0" err="1"/>
              <a:t>odio</a:t>
            </a:r>
            <a:r>
              <a:rPr lang="en-US" dirty="0"/>
              <a:t> non cursus </a:t>
            </a:r>
            <a:r>
              <a:rPr lang="en-US" dirty="0" err="1"/>
              <a:t>hendrerit</a:t>
            </a:r>
            <a:r>
              <a:rPr lang="en-US" dirty="0"/>
              <a:t>. </a:t>
            </a:r>
            <a:r>
              <a:rPr lang="en-US" dirty="0" err="1"/>
              <a:t>Phasellus</a:t>
            </a:r>
            <a:r>
              <a:rPr lang="en-US" dirty="0"/>
              <a:t> et </a:t>
            </a:r>
            <a:r>
              <a:rPr lang="en-US" dirty="0" err="1"/>
              <a:t>enim</a:t>
            </a:r>
            <a:r>
              <a:rPr lang="en-US" dirty="0"/>
              <a:t> </a:t>
            </a:r>
            <a:r>
              <a:rPr lang="en-US" dirty="0" err="1"/>
              <a:t>placerat</a:t>
            </a:r>
            <a:r>
              <a:rPr lang="en-US" dirty="0"/>
              <a:t>, </a:t>
            </a:r>
            <a:r>
              <a:rPr lang="en-US" dirty="0" err="1"/>
              <a:t>tristique</a:t>
            </a:r>
            <a:r>
              <a:rPr lang="en-US" dirty="0"/>
              <a:t> </a:t>
            </a:r>
            <a:r>
              <a:rPr lang="en-US" dirty="0" err="1"/>
              <a:t>justo</a:t>
            </a:r>
            <a:r>
              <a:rPr lang="en-US" dirty="0"/>
              <a:t> </a:t>
            </a:r>
            <a:r>
              <a:rPr lang="en-US" dirty="0" err="1"/>
              <a:t>dapibus</a:t>
            </a:r>
            <a:r>
              <a:rPr lang="en-US" dirty="0"/>
              <a:t>, </a:t>
            </a:r>
            <a:r>
              <a:rPr lang="en-US" dirty="0" err="1"/>
              <a:t>euismod</a:t>
            </a:r>
            <a:r>
              <a:rPr lang="en-US" dirty="0"/>
              <a:t> </a:t>
            </a:r>
            <a:r>
              <a:rPr lang="en-US" dirty="0" err="1"/>
              <a:t>turpis</a:t>
            </a:r>
            <a:r>
              <a:rPr lang="en-US" dirty="0"/>
              <a:t>.</a:t>
            </a:r>
          </a:p>
        </p:txBody>
      </p:sp>
    </p:spTree>
    <p:extLst>
      <p:ext uri="{BB962C8B-B14F-4D97-AF65-F5344CB8AC3E}">
        <p14:creationId xmlns:p14="http://schemas.microsoft.com/office/powerpoint/2010/main" val="917798020"/>
      </p:ext>
    </p:extLst>
  </p:cSld>
  <p:clrMapOvr>
    <a:masterClrMapping/>
  </p:clrMapOvr>
  <p:extLst>
    <p:ext uri="{DCECCB84-F9BA-43D5-87BE-67443E8EF086}">
      <p15:sldGuideLst xmlns:p15="http://schemas.microsoft.com/office/powerpoint/2012/main">
        <p15:guide id="2" pos="2880">
          <p15:clr>
            <a:srgbClr val="FBAE40"/>
          </p15:clr>
        </p15:guide>
        <p15:guide id="3" pos="504">
          <p15:clr>
            <a:srgbClr val="FBAE40"/>
          </p15:clr>
        </p15:guide>
        <p15:guide id="5" pos="756">
          <p15:clr>
            <a:srgbClr val="FBAE40"/>
          </p15:clr>
        </p15:guide>
        <p15:guide id="6" pos="315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5765F718-717A-5440-A6C0-1DC3A3CE9E1D}"/>
              </a:ext>
            </a:extLst>
          </p:cNvPr>
          <p:cNvSpPr txBox="1">
            <a:spLocks/>
          </p:cNvSpPr>
          <p:nvPr userDrawn="1"/>
        </p:nvSpPr>
        <p:spPr>
          <a:xfrm>
            <a:off x="11618843" y="6492876"/>
            <a:ext cx="573155" cy="36512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330EA680-D336-4FF7-8B7A-9848BB0A1C32}" type="slidenum">
              <a:rPr lang="en-US" sz="1000" smtClean="0">
                <a:solidFill>
                  <a:schemeClr val="bg1">
                    <a:lumMod val="50000"/>
                  </a:schemeClr>
                </a:solidFill>
                <a:latin typeface="Barlow Medium" pitchFamily="2" charset="77"/>
              </a:rPr>
              <a:pPr algn="r"/>
              <a:t>‹#›</a:t>
            </a:fld>
            <a:endParaRPr lang="en-US" sz="1000" dirty="0">
              <a:solidFill>
                <a:schemeClr val="bg1">
                  <a:lumMod val="50000"/>
                </a:schemeClr>
              </a:solidFill>
              <a:latin typeface="Barlow Medium" pitchFamily="2" charset="77"/>
            </a:endParaRPr>
          </a:p>
        </p:txBody>
      </p:sp>
    </p:spTree>
    <p:extLst>
      <p:ext uri="{BB962C8B-B14F-4D97-AF65-F5344CB8AC3E}">
        <p14:creationId xmlns:p14="http://schemas.microsoft.com/office/powerpoint/2010/main" val="367376780"/>
      </p:ext>
    </p:extLst>
  </p:cSld>
  <p:clrMap bg1="lt1" tx1="dk1" bg2="lt2" tx2="dk2" accent1="accent1" accent2="accent2" accent3="accent3" accent4="accent4" accent5="accent5" accent6="accent6" hlink="hlink" folHlink="folHlink"/>
  <p:sldLayoutIdLst>
    <p:sldLayoutId id="2147483682" r:id="rId1"/>
    <p:sldLayoutId id="2147483776" r:id="rId2"/>
    <p:sldLayoutId id="2147483785" r:id="rId3"/>
    <p:sldLayoutId id="2147483784" r:id="rId4"/>
    <p:sldLayoutId id="2147483684" r:id="rId5"/>
    <p:sldLayoutId id="2147483782" r:id="rId6"/>
    <p:sldLayoutId id="2147483783" r:id="rId7"/>
    <p:sldLayoutId id="2147483768" r:id="rId8"/>
    <p:sldLayoutId id="2147483769" r:id="rId9"/>
    <p:sldLayoutId id="2147483770" r:id="rId10"/>
    <p:sldLayoutId id="2147483771" r:id="rId11"/>
    <p:sldLayoutId id="2147483773" r:id="rId12"/>
    <p:sldLayoutId id="2147483774" r:id="rId13"/>
    <p:sldLayoutId id="2147483775" r:id="rId14"/>
    <p:sldLayoutId id="2147483778" r:id="rId15"/>
    <p:sldLayoutId id="2147483777" r:id="rId16"/>
    <p:sldLayoutId id="214748377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6DEF00-71A6-4D06-58C8-D56E58810098}"/>
              </a:ext>
            </a:extLst>
          </p:cNvPr>
          <p:cNvSpPr>
            <a:spLocks noGrp="1"/>
          </p:cNvSpPr>
          <p:nvPr>
            <p:ph type="body" sz="quarter" idx="10"/>
          </p:nvPr>
        </p:nvSpPr>
        <p:spPr>
          <a:xfrm>
            <a:off x="1077469" y="1778271"/>
            <a:ext cx="7952232" cy="1410889"/>
          </a:xfrm>
        </p:spPr>
        <p:txBody>
          <a:bodyPr/>
          <a:lstStyle/>
          <a:p>
            <a:r>
              <a:rPr lang="en-US" dirty="0"/>
              <a:t>Expert Content</a:t>
            </a:r>
          </a:p>
          <a:p>
            <a:r>
              <a:rPr lang="en-US" dirty="0"/>
              <a:t>Strategy Guide</a:t>
            </a:r>
          </a:p>
        </p:txBody>
      </p:sp>
      <p:sp>
        <p:nvSpPr>
          <p:cNvPr id="3" name="Text Placeholder 2">
            <a:extLst>
              <a:ext uri="{FF2B5EF4-FFF2-40B4-BE49-F238E27FC236}">
                <a16:creationId xmlns:a16="http://schemas.microsoft.com/office/drawing/2014/main" id="{D1D0C212-2C65-3120-0FAF-E4A28B00A75E}"/>
              </a:ext>
            </a:extLst>
          </p:cNvPr>
          <p:cNvSpPr>
            <a:spLocks noGrp="1"/>
          </p:cNvSpPr>
          <p:nvPr>
            <p:ph type="body" sz="quarter" idx="11"/>
          </p:nvPr>
        </p:nvSpPr>
        <p:spPr>
          <a:xfrm>
            <a:off x="1077469" y="3397881"/>
            <a:ext cx="7952232" cy="914400"/>
          </a:xfrm>
        </p:spPr>
        <p:txBody>
          <a:bodyPr/>
          <a:lstStyle/>
          <a:p>
            <a:r>
              <a:rPr lang="en-US" sz="3200" b="0" i="1" dirty="0"/>
              <a:t>Customer Intelligence Rate Journey</a:t>
            </a:r>
          </a:p>
          <a:p>
            <a:r>
              <a:rPr lang="en-US" sz="3200" b="0" i="1" dirty="0"/>
              <a:t>July 2026</a:t>
            </a:r>
          </a:p>
        </p:txBody>
      </p:sp>
    </p:spTree>
    <p:extLst>
      <p:ext uri="{BB962C8B-B14F-4D97-AF65-F5344CB8AC3E}">
        <p14:creationId xmlns:p14="http://schemas.microsoft.com/office/powerpoint/2010/main" val="2502691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65AE8-FEED-600F-E1E8-922CF070DE72}"/>
            </a:ext>
          </a:extLst>
        </p:cNvPr>
        <p:cNvGrpSpPr/>
        <p:nvPr/>
      </p:nvGrpSpPr>
      <p:grpSpPr>
        <a:xfrm>
          <a:off x="0" y="0"/>
          <a:ext cx="0" cy="0"/>
          <a:chOff x="0" y="0"/>
          <a:chExt cx="0" cy="0"/>
        </a:xfrm>
      </p:grpSpPr>
      <p:pic>
        <p:nvPicPr>
          <p:cNvPr id="11" name="Picture 10" descr="A blue letter t on a black background&#10;&#10;Description automatically generated">
            <a:extLst>
              <a:ext uri="{FF2B5EF4-FFF2-40B4-BE49-F238E27FC236}">
                <a16:creationId xmlns:a16="http://schemas.microsoft.com/office/drawing/2014/main" id="{1C8A21EB-F88D-7E57-DBED-FDC5290DD15D}"/>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741B81EC-194E-3661-5EE4-7A59F220DB9F}"/>
              </a:ext>
            </a:extLst>
          </p:cNvPr>
          <p:cNvSpPr txBox="1"/>
          <p:nvPr/>
        </p:nvSpPr>
        <p:spPr>
          <a:xfrm>
            <a:off x="477247" y="1152940"/>
            <a:ext cx="11491812" cy="4801314"/>
          </a:xfrm>
          <a:prstGeom prst="rect">
            <a:avLst/>
          </a:prstGeom>
          <a:noFill/>
          <a:ln w="28575">
            <a:noFill/>
            <a:prstDash val="dash"/>
          </a:ln>
        </p:spPr>
        <p:txBody>
          <a:bodyPr wrap="square">
            <a:spAutoFit/>
          </a:bodyPr>
          <a:lstStyle/>
          <a:p>
            <a:r>
              <a:rPr lang="en-US" b="1" dirty="0">
                <a:solidFill>
                  <a:srgbClr val="00263A"/>
                </a:solidFill>
              </a:rPr>
              <a:t>Send User Notification - Rate Alert Received</a:t>
            </a:r>
          </a:p>
          <a:p>
            <a:r>
              <a:rPr lang="en-US" b="1" dirty="0">
                <a:solidFill>
                  <a:srgbClr val="00263A"/>
                </a:solidFill>
              </a:rPr>
              <a:t>CI: Rate Alert Insight Received</a:t>
            </a:r>
          </a:p>
          <a:p>
            <a:endParaRPr lang="en-US" b="1" dirty="0">
              <a:solidFill>
                <a:srgbClr val="00263A"/>
              </a:solidFill>
            </a:endParaRPr>
          </a:p>
          <a:p>
            <a:r>
              <a:rPr lang="en-US" dirty="0">
                <a:solidFill>
                  <a:srgbClr val="00263A"/>
                </a:solidFill>
              </a:rPr>
              <a:t>The following contact has triggered a rate alert indicating their current mortgage rate is higher than our company threshold and is a candidate for refinancing. Emails will be sent on your behalf but are more impactful if you reach out directly to them. </a:t>
            </a:r>
          </a:p>
          <a:p>
            <a:endParaRPr lang="en-US" dirty="0">
              <a:solidFill>
                <a:srgbClr val="00263A"/>
              </a:solidFill>
            </a:endParaRPr>
          </a:p>
          <a:p>
            <a:r>
              <a:rPr lang="en-US" dirty="0">
                <a:solidFill>
                  <a:srgbClr val="00263A"/>
                </a:solidFill>
              </a:rPr>
              <a:t>Contact name: {{</a:t>
            </a:r>
            <a:r>
              <a:rPr lang="en-US" dirty="0" err="1">
                <a:solidFill>
                  <a:srgbClr val="00263A"/>
                </a:solidFill>
              </a:rPr>
              <a:t>contact.f_name</a:t>
            </a:r>
            <a:r>
              <a:rPr lang="en-US" dirty="0">
                <a:solidFill>
                  <a:srgbClr val="00263A"/>
                </a:solidFill>
              </a:rPr>
              <a:t>}} {{</a:t>
            </a:r>
            <a:r>
              <a:rPr lang="en-US" dirty="0" err="1">
                <a:solidFill>
                  <a:srgbClr val="00263A"/>
                </a:solidFill>
              </a:rPr>
              <a:t>contact.l_name</a:t>
            </a:r>
            <a:r>
              <a:rPr lang="en-US" dirty="0">
                <a:solidFill>
                  <a:srgbClr val="00263A"/>
                </a:solidFill>
              </a:rPr>
              <a:t>}}</a:t>
            </a:r>
          </a:p>
          <a:p>
            <a:r>
              <a:rPr lang="en-US" dirty="0">
                <a:solidFill>
                  <a:srgbClr val="00263A"/>
                </a:solidFill>
              </a:rPr>
              <a:t>Contact phone: {{</a:t>
            </a:r>
            <a:r>
              <a:rPr lang="en-US" dirty="0" err="1">
                <a:solidFill>
                  <a:srgbClr val="00263A"/>
                </a:solidFill>
              </a:rPr>
              <a:t>contact.phone_cell</a:t>
            </a:r>
            <a:r>
              <a:rPr lang="en-US" dirty="0">
                <a:solidFill>
                  <a:srgbClr val="00263A"/>
                </a:solidFill>
              </a:rPr>
              <a:t>}}</a:t>
            </a:r>
          </a:p>
          <a:p>
            <a:endParaRPr lang="en-US" dirty="0">
              <a:solidFill>
                <a:srgbClr val="00263A"/>
              </a:solidFill>
            </a:endParaRPr>
          </a:p>
          <a:p>
            <a:r>
              <a:rPr lang="en-US" dirty="0">
                <a:solidFill>
                  <a:srgbClr val="00263A"/>
                </a:solidFill>
              </a:rPr>
              <a:t>Loan number: {{</a:t>
            </a:r>
            <a:r>
              <a:rPr lang="en-US" dirty="0" err="1">
                <a:solidFill>
                  <a:srgbClr val="00263A"/>
                </a:solidFill>
              </a:rPr>
              <a:t>contact.enriched.rate.loan_number</a:t>
            </a:r>
            <a:r>
              <a:rPr lang="en-US" dirty="0">
                <a:solidFill>
                  <a:srgbClr val="00263A"/>
                </a:solidFill>
              </a:rPr>
              <a:t>}}</a:t>
            </a:r>
          </a:p>
          <a:p>
            <a:r>
              <a:rPr lang="en-US" dirty="0">
                <a:solidFill>
                  <a:srgbClr val="00263A"/>
                </a:solidFill>
              </a:rPr>
              <a:t>Loan amount: ${{</a:t>
            </a:r>
            <a:r>
              <a:rPr lang="en-US" dirty="0" err="1">
                <a:solidFill>
                  <a:srgbClr val="00263A"/>
                </a:solidFill>
              </a:rPr>
              <a:t>contact.enriched.rate.loan_amount</a:t>
            </a:r>
            <a:r>
              <a:rPr lang="en-US" dirty="0">
                <a:solidFill>
                  <a:srgbClr val="00263A"/>
                </a:solidFill>
              </a:rPr>
              <a:t> | </a:t>
            </a:r>
            <a:r>
              <a:rPr lang="en-US" dirty="0" err="1">
                <a:solidFill>
                  <a:srgbClr val="00263A"/>
                </a:solidFill>
              </a:rPr>
              <a:t>formatNumber</a:t>
            </a:r>
            <a:r>
              <a:rPr lang="en-US" dirty="0">
                <a:solidFill>
                  <a:srgbClr val="00263A"/>
                </a:solidFill>
              </a:rPr>
              <a:t>: 0}}</a:t>
            </a:r>
          </a:p>
          <a:p>
            <a:r>
              <a:rPr lang="en-US" dirty="0">
                <a:solidFill>
                  <a:srgbClr val="00263A"/>
                </a:solidFill>
              </a:rPr>
              <a:t>Loan program: {{</a:t>
            </a:r>
            <a:r>
              <a:rPr lang="en-US" dirty="0" err="1">
                <a:solidFill>
                  <a:srgbClr val="00263A"/>
                </a:solidFill>
              </a:rPr>
              <a:t>contact.enriched.rate.loan_program</a:t>
            </a:r>
            <a:r>
              <a:rPr lang="en-US" dirty="0">
                <a:solidFill>
                  <a:srgbClr val="00263A"/>
                </a:solidFill>
              </a:rPr>
              <a:t>}}</a:t>
            </a:r>
          </a:p>
          <a:p>
            <a:r>
              <a:rPr lang="en-US" dirty="0">
                <a:solidFill>
                  <a:srgbClr val="00263A"/>
                </a:solidFill>
              </a:rPr>
              <a:t>Loan funded date: {{</a:t>
            </a:r>
            <a:r>
              <a:rPr lang="en-US" dirty="0" err="1">
                <a:solidFill>
                  <a:srgbClr val="00263A"/>
                </a:solidFill>
              </a:rPr>
              <a:t>contact.enriched.rate.loan_funded_date</a:t>
            </a:r>
            <a:r>
              <a:rPr lang="en-US" dirty="0">
                <a:solidFill>
                  <a:srgbClr val="00263A"/>
                </a:solidFill>
              </a:rPr>
              <a:t> | date: "m/d/Y"}}</a:t>
            </a:r>
          </a:p>
          <a:p>
            <a:r>
              <a:rPr lang="en-US" dirty="0">
                <a:solidFill>
                  <a:srgbClr val="00263A"/>
                </a:solidFill>
              </a:rPr>
              <a:t>Loan rate: {{</a:t>
            </a:r>
            <a:r>
              <a:rPr lang="en-US" dirty="0" err="1">
                <a:solidFill>
                  <a:srgbClr val="00263A"/>
                </a:solidFill>
              </a:rPr>
              <a:t>contact.enriched.rate.loan_rate</a:t>
            </a:r>
            <a:r>
              <a:rPr lang="en-US" dirty="0">
                <a:solidFill>
                  <a:srgbClr val="00263A"/>
                </a:solidFill>
              </a:rPr>
              <a:t>}}% | Market rate: {{</a:t>
            </a:r>
            <a:r>
              <a:rPr lang="en-US" dirty="0" err="1">
                <a:solidFill>
                  <a:srgbClr val="00263A"/>
                </a:solidFill>
              </a:rPr>
              <a:t>contact.enriched.rate.current_market_rate</a:t>
            </a:r>
            <a:r>
              <a:rPr lang="en-US" dirty="0">
                <a:solidFill>
                  <a:srgbClr val="00263A"/>
                </a:solidFill>
              </a:rPr>
              <a:t>}}%</a:t>
            </a:r>
          </a:p>
          <a:p>
            <a:endParaRPr lang="en-US" dirty="0">
              <a:solidFill>
                <a:srgbClr val="00263A"/>
              </a:solidFill>
            </a:endParaRPr>
          </a:p>
          <a:p>
            <a:r>
              <a:rPr lang="en-US" dirty="0">
                <a:solidFill>
                  <a:srgbClr val="00263A"/>
                </a:solidFill>
              </a:rPr>
              <a:t>Potential monthly savings: ${{</a:t>
            </a:r>
            <a:r>
              <a:rPr lang="en-US" dirty="0" err="1">
                <a:solidFill>
                  <a:srgbClr val="00263A"/>
                </a:solidFill>
              </a:rPr>
              <a:t>contact.enriched.rate.estimated_monthly_savings</a:t>
            </a:r>
            <a:r>
              <a:rPr lang="en-US" dirty="0">
                <a:solidFill>
                  <a:srgbClr val="00263A"/>
                </a:solidFill>
              </a:rPr>
              <a:t> | </a:t>
            </a:r>
            <a:r>
              <a:rPr lang="en-US" dirty="0" err="1">
                <a:solidFill>
                  <a:srgbClr val="00263A"/>
                </a:solidFill>
              </a:rPr>
              <a:t>formatNumber</a:t>
            </a:r>
            <a:r>
              <a:rPr lang="en-US" dirty="0">
                <a:solidFill>
                  <a:srgbClr val="00263A"/>
                </a:solidFill>
              </a:rPr>
              <a:t>: 0}}/month</a:t>
            </a:r>
          </a:p>
        </p:txBody>
      </p:sp>
      <p:sp>
        <p:nvSpPr>
          <p:cNvPr id="5" name="Text Placeholder 1">
            <a:extLst>
              <a:ext uri="{FF2B5EF4-FFF2-40B4-BE49-F238E27FC236}">
                <a16:creationId xmlns:a16="http://schemas.microsoft.com/office/drawing/2014/main" id="{11107B2F-8D44-1B73-A91F-27895C99BDB1}"/>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Tree>
    <p:extLst>
      <p:ext uri="{BB962C8B-B14F-4D97-AF65-F5344CB8AC3E}">
        <p14:creationId xmlns:p14="http://schemas.microsoft.com/office/powerpoint/2010/main" val="2859831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45EAB8-259F-9486-7E88-3E5064554E05}"/>
              </a:ext>
            </a:extLst>
          </p:cNvPr>
          <p:cNvSpPr>
            <a:spLocks noGrp="1"/>
          </p:cNvSpPr>
          <p:nvPr>
            <p:ph type="body" sz="quarter" idx="11"/>
          </p:nvPr>
        </p:nvSpPr>
        <p:spPr>
          <a:xfrm>
            <a:off x="1116432" y="1563843"/>
            <a:ext cx="9959137" cy="443861"/>
          </a:xfrm>
        </p:spPr>
        <p:txBody>
          <a:bodyPr/>
          <a:lstStyle/>
          <a:p>
            <a:r>
              <a:rPr lang="en-US" dirty="0"/>
              <a:t>Communication types: Email, SMS, and User Notification</a:t>
            </a:r>
          </a:p>
        </p:txBody>
      </p:sp>
      <p:sp>
        <p:nvSpPr>
          <p:cNvPr id="4" name="Text Placeholder 3">
            <a:extLst>
              <a:ext uri="{FF2B5EF4-FFF2-40B4-BE49-F238E27FC236}">
                <a16:creationId xmlns:a16="http://schemas.microsoft.com/office/drawing/2014/main" id="{79C2D384-CBE4-5336-E128-D8E3A28CB40F}"/>
              </a:ext>
            </a:extLst>
          </p:cNvPr>
          <p:cNvSpPr>
            <a:spLocks noGrp="1"/>
          </p:cNvSpPr>
          <p:nvPr>
            <p:ph type="body" sz="quarter" idx="12"/>
          </p:nvPr>
        </p:nvSpPr>
        <p:spPr>
          <a:xfrm>
            <a:off x="1116431" y="2350898"/>
            <a:ext cx="9959138" cy="3697356"/>
          </a:xfrm>
        </p:spPr>
        <p:txBody>
          <a:bodyPr>
            <a:noAutofit/>
          </a:bodyPr>
          <a:lstStyle/>
          <a:p>
            <a:pPr marL="0" marR="0" algn="l">
              <a:lnSpc>
                <a:spcPct val="105000"/>
              </a:lnSpc>
              <a:spcBef>
                <a:spcPts val="0"/>
              </a:spcBef>
              <a:spcAft>
                <a:spcPts val="800"/>
              </a:spcAft>
              <a:buNone/>
            </a:pPr>
            <a:r>
              <a:rPr lang="en-US" kern="100" dirty="0">
                <a:solidFill>
                  <a:srgbClr val="002060"/>
                </a:solidFill>
              </a:rPr>
              <a:t>Engage borrowers when rate opportunities arise to strengthen relationships and protect revenue.</a:t>
            </a:r>
          </a:p>
          <a:p>
            <a:pPr marL="0" marR="0" algn="l">
              <a:lnSpc>
                <a:spcPct val="105000"/>
              </a:lnSpc>
              <a:spcBef>
                <a:spcPts val="0"/>
              </a:spcBef>
              <a:spcAft>
                <a:spcPts val="800"/>
              </a:spcAft>
              <a:buNone/>
            </a:pPr>
            <a:r>
              <a:rPr lang="en-US" kern="100" dirty="0">
                <a:solidFill>
                  <a:srgbClr val="002060"/>
                </a:solidFill>
              </a:rPr>
              <a:t>This journey ensures timely engagement when Customer Intelligence Rate insights indicate a borrower's current mortgage rate exceeds market rates—helping them act on refinancing opportunities before competitors reach them. Marketing admins can configure triggers, conditions, and messaging to align with organizational strategy.</a:t>
            </a:r>
          </a:p>
          <a:p>
            <a:pPr marL="0" marR="0" algn="l">
              <a:lnSpc>
                <a:spcPct val="105000"/>
              </a:lnSpc>
              <a:spcBef>
                <a:spcPts val="0"/>
              </a:spcBef>
              <a:spcAft>
                <a:spcPts val="800"/>
              </a:spcAft>
              <a:buNone/>
            </a:pPr>
            <a:r>
              <a:rPr lang="en-US" kern="100" dirty="0">
                <a:solidFill>
                  <a:srgbClr val="002060"/>
                </a:solidFill>
              </a:rPr>
              <a:t>Intentionally condensed because mortgage rate fluctuations are time-sensitive. This 9-day, 7-touch journey (4 emails + 3 SMS) moves borrowers through awareness, consideration, and action. The timing allows for thought without losing urgency.</a:t>
            </a:r>
          </a:p>
          <a:p>
            <a:pPr marL="0" marR="0" algn="l">
              <a:lnSpc>
                <a:spcPct val="105000"/>
              </a:lnSpc>
              <a:spcBef>
                <a:spcPts val="0"/>
              </a:spcBef>
              <a:spcAft>
                <a:spcPts val="800"/>
              </a:spcAft>
              <a:buNone/>
            </a:pPr>
            <a:r>
              <a:rPr lang="en-US" b="1" kern="100" dirty="0">
                <a:solidFill>
                  <a:srgbClr val="002060"/>
                </a:solidFill>
              </a:rPr>
              <a:t>Topics covered</a:t>
            </a:r>
            <a:r>
              <a:rPr lang="en-US" kern="100" dirty="0">
                <a:solidFill>
                  <a:srgbClr val="002060"/>
                </a:solidFill>
              </a:rPr>
              <a:t>:</a:t>
            </a:r>
          </a:p>
          <a:p>
            <a:pPr marL="342900" marR="0" indent="-342900" algn="l">
              <a:lnSpc>
                <a:spcPct val="105000"/>
              </a:lnSpc>
              <a:spcBef>
                <a:spcPts val="0"/>
              </a:spcBef>
              <a:spcAft>
                <a:spcPts val="800"/>
              </a:spcAft>
              <a:buFont typeface="Arial" panose="020B0604020202020204" pitchFamily="34" charset="0"/>
              <a:buChar char="•"/>
            </a:pPr>
            <a:r>
              <a:rPr lang="en-US" kern="100" dirty="0">
                <a:solidFill>
                  <a:srgbClr val="002060"/>
                </a:solidFill>
              </a:rPr>
              <a:t>Emails: Rate news + savings analysis, financial goal alignment (debt payoff, home improvements), urgency messaging with market context</a:t>
            </a:r>
          </a:p>
          <a:p>
            <a:pPr marL="342900" marR="0" indent="-342900" algn="l">
              <a:lnSpc>
                <a:spcPct val="105000"/>
              </a:lnSpc>
              <a:spcBef>
                <a:spcPts val="0"/>
              </a:spcBef>
              <a:spcAft>
                <a:spcPts val="800"/>
              </a:spcAft>
              <a:buFont typeface="Arial" panose="020B0604020202020204" pitchFamily="34" charset="0"/>
              <a:buChar char="•"/>
            </a:pPr>
            <a:r>
              <a:rPr lang="en-US" kern="100" dirty="0">
                <a:solidFill>
                  <a:srgbClr val="002060"/>
                </a:solidFill>
              </a:rPr>
              <a:t>SMS: Rate opportunity hook, engagement check-in, time-sensitive call-to-action</a:t>
            </a:r>
          </a:p>
          <a:p>
            <a:pPr marL="0" marR="0" algn="l">
              <a:lnSpc>
                <a:spcPct val="105000"/>
              </a:lnSpc>
              <a:spcBef>
                <a:spcPts val="0"/>
              </a:spcBef>
              <a:spcAft>
                <a:spcPts val="0"/>
              </a:spcAft>
              <a:buNone/>
            </a:pPr>
            <a:r>
              <a:rPr lang="en-US" sz="1600" i="1" kern="100" dirty="0">
                <a:solidFill>
                  <a:srgbClr val="002060"/>
                </a:solidFill>
                <a:latin typeface="+mn-lt"/>
              </a:rPr>
              <a:t>*All communications should be reviewed prior to initiating the journey.</a:t>
            </a:r>
          </a:p>
        </p:txBody>
      </p:sp>
      <p:pic>
        <p:nvPicPr>
          <p:cNvPr id="5" name="Picture 4" descr="A blue letter t on a black background&#10;&#10;Description automatically generated">
            <a:extLst>
              <a:ext uri="{FF2B5EF4-FFF2-40B4-BE49-F238E27FC236}">
                <a16:creationId xmlns:a16="http://schemas.microsoft.com/office/drawing/2014/main" id="{0034EE2F-F8B0-BB04-3919-B98670840B33}"/>
              </a:ext>
            </a:extLst>
          </p:cNvPr>
          <p:cNvPicPr>
            <a:picLocks noChangeAspect="1"/>
          </p:cNvPicPr>
          <p:nvPr/>
        </p:nvPicPr>
        <p:blipFill>
          <a:blip r:embed="rId2"/>
          <a:stretch>
            <a:fillRect/>
          </a:stretch>
        </p:blipFill>
        <p:spPr>
          <a:xfrm>
            <a:off x="8791614" y="252907"/>
            <a:ext cx="3177445" cy="259695"/>
          </a:xfrm>
          <a:prstGeom prst="rect">
            <a:avLst/>
          </a:prstGeom>
        </p:spPr>
      </p:pic>
      <p:sp>
        <p:nvSpPr>
          <p:cNvPr id="6" name="Text Placeholder 1">
            <a:extLst>
              <a:ext uri="{FF2B5EF4-FFF2-40B4-BE49-F238E27FC236}">
                <a16:creationId xmlns:a16="http://schemas.microsoft.com/office/drawing/2014/main" id="{CF2578B7-A0D3-C354-E31D-B896EDE0FC27}"/>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Tree>
    <p:extLst>
      <p:ext uri="{BB962C8B-B14F-4D97-AF65-F5344CB8AC3E}">
        <p14:creationId xmlns:p14="http://schemas.microsoft.com/office/powerpoint/2010/main" val="2565362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FB9E9-EDBF-BA37-EB2B-AE1214E5A250}"/>
            </a:ext>
          </a:extLst>
        </p:cNvPr>
        <p:cNvGrpSpPr/>
        <p:nvPr/>
      </p:nvGrpSpPr>
      <p:grpSpPr>
        <a:xfrm>
          <a:off x="0" y="0"/>
          <a:ext cx="0" cy="0"/>
          <a:chOff x="0" y="0"/>
          <a:chExt cx="0" cy="0"/>
        </a:xfrm>
      </p:grpSpPr>
      <p:pic>
        <p:nvPicPr>
          <p:cNvPr id="11" name="Picture 10" descr="A blue letter t on a black background&#10;&#10;Description automatically generated">
            <a:extLst>
              <a:ext uri="{FF2B5EF4-FFF2-40B4-BE49-F238E27FC236}">
                <a16:creationId xmlns:a16="http://schemas.microsoft.com/office/drawing/2014/main" id="{F0881A30-1917-D35C-E421-6420BBCF3A2E}"/>
              </a:ext>
            </a:extLst>
          </p:cNvPr>
          <p:cNvPicPr>
            <a:picLocks noChangeAspect="1"/>
          </p:cNvPicPr>
          <p:nvPr/>
        </p:nvPicPr>
        <p:blipFill>
          <a:blip r:embed="rId3"/>
          <a:stretch>
            <a:fillRect/>
          </a:stretch>
        </p:blipFill>
        <p:spPr>
          <a:xfrm>
            <a:off x="8791614" y="252907"/>
            <a:ext cx="3177445" cy="259695"/>
          </a:xfrm>
          <a:prstGeom prst="rect">
            <a:avLst/>
          </a:prstGeom>
        </p:spPr>
      </p:pic>
      <p:sp>
        <p:nvSpPr>
          <p:cNvPr id="5" name="Text Placeholder 1">
            <a:extLst>
              <a:ext uri="{FF2B5EF4-FFF2-40B4-BE49-F238E27FC236}">
                <a16:creationId xmlns:a16="http://schemas.microsoft.com/office/drawing/2014/main" id="{E1CC2FD9-4A40-9A4B-60DB-0C9E39A33422}"/>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
        <p:nvSpPr>
          <p:cNvPr id="22" name="Rectangle: Rounded Corners 21">
            <a:extLst>
              <a:ext uri="{FF2B5EF4-FFF2-40B4-BE49-F238E27FC236}">
                <a16:creationId xmlns:a16="http://schemas.microsoft.com/office/drawing/2014/main" id="{8D491330-9A8C-50EE-2FBB-B7833F312559}"/>
              </a:ext>
            </a:extLst>
          </p:cNvPr>
          <p:cNvSpPr/>
          <p:nvPr/>
        </p:nvSpPr>
        <p:spPr>
          <a:xfrm>
            <a:off x="477247" y="1865174"/>
            <a:ext cx="2723152"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Day 1</a:t>
            </a:r>
          </a:p>
          <a:p>
            <a:endParaRPr lang="en-US" sz="1400" b="1" dirty="0">
              <a:solidFill>
                <a:schemeClr val="tx1"/>
              </a:solidFill>
            </a:endParaRPr>
          </a:p>
          <a:p>
            <a:r>
              <a:rPr lang="en-US" sz="1400" b="1" dirty="0">
                <a:solidFill>
                  <a:schemeClr val="tx1"/>
                </a:solidFill>
              </a:rPr>
              <a:t>SMS:</a:t>
            </a:r>
            <a:r>
              <a:rPr lang="en-US" sz="1400" dirty="0">
                <a:solidFill>
                  <a:schemeClr val="tx1"/>
                </a:solidFill>
              </a:rPr>
              <a:t> Interest Rates Dropping</a:t>
            </a:r>
          </a:p>
          <a:p>
            <a:r>
              <a:rPr lang="en-US" sz="1400" dirty="0">
                <a:solidFill>
                  <a:schemeClr val="tx1"/>
                </a:solidFill>
              </a:rPr>
              <a:t>8:00 AM – 5:00 PM</a:t>
            </a:r>
          </a:p>
          <a:p>
            <a:r>
              <a:rPr lang="en-US" sz="1400" b="1" dirty="0">
                <a:solidFill>
                  <a:schemeClr val="tx1"/>
                </a:solidFill>
              </a:rPr>
              <a:t>Email: </a:t>
            </a:r>
            <a:r>
              <a:rPr lang="en-US" sz="1400" dirty="0">
                <a:solidFill>
                  <a:schemeClr val="tx1"/>
                </a:solidFill>
              </a:rPr>
              <a:t>Refinance with Monthly Savings</a:t>
            </a:r>
          </a:p>
          <a:p>
            <a:r>
              <a:rPr lang="en-US" sz="1400" dirty="0">
                <a:solidFill>
                  <a:schemeClr val="tx1"/>
                </a:solidFill>
              </a:rPr>
              <a:t>30-minute timer delay after SMS</a:t>
            </a:r>
          </a:p>
          <a:p>
            <a:endParaRPr lang="en-US" sz="1400" dirty="0">
              <a:solidFill>
                <a:schemeClr val="tx1"/>
              </a:solidFill>
            </a:endParaRPr>
          </a:p>
        </p:txBody>
      </p:sp>
      <p:sp>
        <p:nvSpPr>
          <p:cNvPr id="31" name="TextBox 30">
            <a:extLst>
              <a:ext uri="{FF2B5EF4-FFF2-40B4-BE49-F238E27FC236}">
                <a16:creationId xmlns:a16="http://schemas.microsoft.com/office/drawing/2014/main" id="{BBB24513-2734-CFFC-1E4E-77914450A778}"/>
              </a:ext>
            </a:extLst>
          </p:cNvPr>
          <p:cNvSpPr txBox="1"/>
          <p:nvPr/>
        </p:nvSpPr>
        <p:spPr>
          <a:xfrm>
            <a:off x="477247" y="1152940"/>
            <a:ext cx="10736746" cy="369332"/>
          </a:xfrm>
          <a:prstGeom prst="rect">
            <a:avLst/>
          </a:prstGeom>
          <a:noFill/>
          <a:ln w="28575">
            <a:noFill/>
            <a:prstDash val="sysDash"/>
          </a:ln>
        </p:spPr>
        <p:txBody>
          <a:bodyPr wrap="square">
            <a:spAutoFit/>
          </a:bodyPr>
          <a:lstStyle/>
          <a:p>
            <a:r>
              <a:rPr lang="en-US" b="1" dirty="0">
                <a:solidFill>
                  <a:srgbClr val="00263A"/>
                </a:solidFill>
              </a:rPr>
              <a:t>Campaign Schedule &amp; Execution</a:t>
            </a:r>
          </a:p>
        </p:txBody>
      </p:sp>
      <p:cxnSp>
        <p:nvCxnSpPr>
          <p:cNvPr id="3" name="Straight Connector 2">
            <a:extLst>
              <a:ext uri="{FF2B5EF4-FFF2-40B4-BE49-F238E27FC236}">
                <a16:creationId xmlns:a16="http://schemas.microsoft.com/office/drawing/2014/main" id="{9D55EDFE-C404-AE3A-DB36-2722027D0229}"/>
              </a:ext>
            </a:extLst>
          </p:cNvPr>
          <p:cNvCxnSpPr>
            <a:cxnSpLocks/>
          </p:cNvCxnSpPr>
          <p:nvPr/>
        </p:nvCxnSpPr>
        <p:spPr>
          <a:xfrm>
            <a:off x="591100" y="2229262"/>
            <a:ext cx="236002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Rectangle: Rounded Corners 3">
            <a:extLst>
              <a:ext uri="{FF2B5EF4-FFF2-40B4-BE49-F238E27FC236}">
                <a16:creationId xmlns:a16="http://schemas.microsoft.com/office/drawing/2014/main" id="{33B82F9C-206C-2A02-2CDA-18D66FB13084}"/>
              </a:ext>
            </a:extLst>
          </p:cNvPr>
          <p:cNvSpPr/>
          <p:nvPr/>
        </p:nvSpPr>
        <p:spPr>
          <a:xfrm>
            <a:off x="3400134" y="1865174"/>
            <a:ext cx="2723152"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Day 2</a:t>
            </a:r>
          </a:p>
          <a:p>
            <a:endParaRPr lang="en-US" sz="1400" b="1" dirty="0">
              <a:solidFill>
                <a:schemeClr val="tx1"/>
              </a:solidFill>
            </a:endParaRPr>
          </a:p>
          <a:p>
            <a:r>
              <a:rPr lang="en-US" sz="1400" b="1" dirty="0">
                <a:solidFill>
                  <a:schemeClr val="tx1"/>
                </a:solidFill>
              </a:rPr>
              <a:t>Email: </a:t>
            </a:r>
            <a:r>
              <a:rPr lang="en-US" sz="1400" dirty="0">
                <a:solidFill>
                  <a:schemeClr val="tx1"/>
                </a:solidFill>
              </a:rPr>
              <a:t>Rate/Term versus cash-out to reach financial goals</a:t>
            </a:r>
            <a:endParaRPr lang="en-US" sz="1400" b="1" dirty="0">
              <a:solidFill>
                <a:schemeClr val="tx1"/>
              </a:solidFill>
            </a:endParaRPr>
          </a:p>
          <a:p>
            <a:r>
              <a:rPr lang="en-US" sz="1400" dirty="0">
                <a:solidFill>
                  <a:schemeClr val="tx1"/>
                </a:solidFill>
              </a:rPr>
              <a:t>9:30 AM</a:t>
            </a:r>
          </a:p>
          <a:p>
            <a:endParaRPr lang="en-US" sz="1400" dirty="0">
              <a:solidFill>
                <a:schemeClr val="tx1"/>
              </a:solidFill>
            </a:endParaRPr>
          </a:p>
          <a:p>
            <a:endParaRPr lang="en-US" sz="1400" dirty="0">
              <a:solidFill>
                <a:schemeClr val="tx1"/>
              </a:solidFill>
            </a:endParaRPr>
          </a:p>
        </p:txBody>
      </p:sp>
      <p:cxnSp>
        <p:nvCxnSpPr>
          <p:cNvPr id="6" name="Straight Connector 5">
            <a:extLst>
              <a:ext uri="{FF2B5EF4-FFF2-40B4-BE49-F238E27FC236}">
                <a16:creationId xmlns:a16="http://schemas.microsoft.com/office/drawing/2014/main" id="{27FCAC4A-68A4-A36A-FC39-852310301052}"/>
              </a:ext>
            </a:extLst>
          </p:cNvPr>
          <p:cNvCxnSpPr>
            <a:cxnSpLocks/>
          </p:cNvCxnSpPr>
          <p:nvPr/>
        </p:nvCxnSpPr>
        <p:spPr>
          <a:xfrm>
            <a:off x="3511951" y="2229262"/>
            <a:ext cx="236002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409186A4-FC1D-59EB-2AD8-43D9631C38E4}"/>
              </a:ext>
            </a:extLst>
          </p:cNvPr>
          <p:cNvSpPr/>
          <p:nvPr/>
        </p:nvSpPr>
        <p:spPr>
          <a:xfrm>
            <a:off x="6323021" y="1865174"/>
            <a:ext cx="2723152"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Day 3</a:t>
            </a:r>
          </a:p>
          <a:p>
            <a:endParaRPr lang="en-US" sz="1400" b="1" dirty="0">
              <a:solidFill>
                <a:schemeClr val="tx1"/>
              </a:solidFill>
            </a:endParaRPr>
          </a:p>
          <a:p>
            <a:r>
              <a:rPr lang="en-US" sz="1400" b="1" dirty="0">
                <a:solidFill>
                  <a:schemeClr val="tx1"/>
                </a:solidFill>
              </a:rPr>
              <a:t>SMS: </a:t>
            </a:r>
            <a:r>
              <a:rPr lang="en-US" sz="1400" dirty="0">
                <a:solidFill>
                  <a:schemeClr val="tx1"/>
                </a:solidFill>
              </a:rPr>
              <a:t>Check with borrower to see if they have reviewed the refinance details</a:t>
            </a:r>
          </a:p>
          <a:p>
            <a:r>
              <a:rPr lang="en-US" sz="1400" dirty="0">
                <a:solidFill>
                  <a:schemeClr val="tx1"/>
                </a:solidFill>
              </a:rPr>
              <a:t>11:00 AM</a:t>
            </a:r>
          </a:p>
          <a:p>
            <a:endParaRPr lang="en-US" sz="1400" dirty="0">
              <a:solidFill>
                <a:schemeClr val="tx1"/>
              </a:solidFill>
            </a:endParaRPr>
          </a:p>
          <a:p>
            <a:endParaRPr lang="en-US" sz="1400" dirty="0">
              <a:solidFill>
                <a:schemeClr val="tx1"/>
              </a:solidFill>
            </a:endParaRPr>
          </a:p>
        </p:txBody>
      </p:sp>
      <p:cxnSp>
        <p:nvCxnSpPr>
          <p:cNvPr id="9" name="Straight Connector 8">
            <a:extLst>
              <a:ext uri="{FF2B5EF4-FFF2-40B4-BE49-F238E27FC236}">
                <a16:creationId xmlns:a16="http://schemas.microsoft.com/office/drawing/2014/main" id="{3C243027-2956-D762-107A-B84E25F7AD79}"/>
              </a:ext>
            </a:extLst>
          </p:cNvPr>
          <p:cNvCxnSpPr>
            <a:cxnSpLocks/>
          </p:cNvCxnSpPr>
          <p:nvPr/>
        </p:nvCxnSpPr>
        <p:spPr>
          <a:xfrm>
            <a:off x="6431591" y="2229262"/>
            <a:ext cx="236002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DE0C0FE0-D2CE-7CAE-D88D-1E705172052A}"/>
              </a:ext>
            </a:extLst>
          </p:cNvPr>
          <p:cNvSpPr/>
          <p:nvPr/>
        </p:nvSpPr>
        <p:spPr>
          <a:xfrm>
            <a:off x="9245907" y="1865173"/>
            <a:ext cx="2723152"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Day 5</a:t>
            </a:r>
          </a:p>
          <a:p>
            <a:endParaRPr lang="en-US" sz="1400" b="1" dirty="0">
              <a:solidFill>
                <a:schemeClr val="tx1"/>
              </a:solidFill>
            </a:endParaRPr>
          </a:p>
          <a:p>
            <a:r>
              <a:rPr lang="en-US" sz="1400" b="1" dirty="0">
                <a:solidFill>
                  <a:schemeClr val="tx1"/>
                </a:solidFill>
              </a:rPr>
              <a:t>Email: </a:t>
            </a:r>
            <a:r>
              <a:rPr lang="en-US" sz="1400" dirty="0">
                <a:solidFill>
                  <a:schemeClr val="tx1"/>
                </a:solidFill>
              </a:rPr>
              <a:t>What would you do with an extra $x/month?</a:t>
            </a:r>
          </a:p>
          <a:p>
            <a:r>
              <a:rPr lang="en-US" sz="1400" dirty="0">
                <a:solidFill>
                  <a:schemeClr val="tx1"/>
                </a:solidFill>
              </a:rPr>
              <a:t>9:00 AM</a:t>
            </a:r>
          </a:p>
        </p:txBody>
      </p:sp>
      <p:cxnSp>
        <p:nvCxnSpPr>
          <p:cNvPr id="13" name="Straight Connector 12">
            <a:extLst>
              <a:ext uri="{FF2B5EF4-FFF2-40B4-BE49-F238E27FC236}">
                <a16:creationId xmlns:a16="http://schemas.microsoft.com/office/drawing/2014/main" id="{4BFCA62B-E855-37C7-79BC-D295070AA793}"/>
              </a:ext>
            </a:extLst>
          </p:cNvPr>
          <p:cNvCxnSpPr>
            <a:cxnSpLocks/>
          </p:cNvCxnSpPr>
          <p:nvPr/>
        </p:nvCxnSpPr>
        <p:spPr>
          <a:xfrm>
            <a:off x="9359760" y="2229261"/>
            <a:ext cx="236002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889988A0-61F3-7216-B6E9-79E38C847051}"/>
              </a:ext>
            </a:extLst>
          </p:cNvPr>
          <p:cNvSpPr/>
          <p:nvPr/>
        </p:nvSpPr>
        <p:spPr>
          <a:xfrm>
            <a:off x="477246" y="3850432"/>
            <a:ext cx="2723153" cy="1706702"/>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Day 9</a:t>
            </a:r>
          </a:p>
          <a:p>
            <a:endParaRPr lang="en-US" sz="1400" b="1" dirty="0">
              <a:solidFill>
                <a:schemeClr val="tx1"/>
              </a:solidFill>
            </a:endParaRPr>
          </a:p>
          <a:p>
            <a:r>
              <a:rPr lang="en-US" sz="1400" b="1" dirty="0">
                <a:solidFill>
                  <a:schemeClr val="tx1"/>
                </a:solidFill>
              </a:rPr>
              <a:t>SMS: </a:t>
            </a:r>
            <a:r>
              <a:rPr lang="en-US" sz="1400" dirty="0">
                <a:solidFill>
                  <a:schemeClr val="tx1"/>
                </a:solidFill>
              </a:rPr>
              <a:t>Rates can change, act now</a:t>
            </a:r>
          </a:p>
          <a:p>
            <a:r>
              <a:rPr lang="en-US" sz="1400" dirty="0">
                <a:solidFill>
                  <a:schemeClr val="tx1"/>
                </a:solidFill>
              </a:rPr>
              <a:t>8:00 AM</a:t>
            </a:r>
          </a:p>
          <a:p>
            <a:r>
              <a:rPr lang="en-US" sz="1400" b="1" dirty="0">
                <a:solidFill>
                  <a:schemeClr val="tx1"/>
                </a:solidFill>
              </a:rPr>
              <a:t>Email: </a:t>
            </a:r>
            <a:r>
              <a:rPr lang="en-US" sz="1400" dirty="0">
                <a:solidFill>
                  <a:schemeClr val="tx1"/>
                </a:solidFill>
              </a:rPr>
              <a:t>Early birds get the lower rates</a:t>
            </a:r>
          </a:p>
          <a:p>
            <a:r>
              <a:rPr lang="en-US" sz="1400" dirty="0">
                <a:solidFill>
                  <a:schemeClr val="tx1"/>
                </a:solidFill>
              </a:rPr>
              <a:t>9:00 AM</a:t>
            </a:r>
          </a:p>
          <a:p>
            <a:endParaRPr lang="en-US" sz="1400" dirty="0">
              <a:solidFill>
                <a:schemeClr val="tx1"/>
              </a:solidFill>
            </a:endParaRPr>
          </a:p>
        </p:txBody>
      </p:sp>
      <p:cxnSp>
        <p:nvCxnSpPr>
          <p:cNvPr id="15" name="Straight Connector 14">
            <a:extLst>
              <a:ext uri="{FF2B5EF4-FFF2-40B4-BE49-F238E27FC236}">
                <a16:creationId xmlns:a16="http://schemas.microsoft.com/office/drawing/2014/main" id="{42510109-1940-3325-F562-B93A18B9815A}"/>
              </a:ext>
            </a:extLst>
          </p:cNvPr>
          <p:cNvCxnSpPr>
            <a:cxnSpLocks/>
          </p:cNvCxnSpPr>
          <p:nvPr/>
        </p:nvCxnSpPr>
        <p:spPr>
          <a:xfrm>
            <a:off x="591100" y="4214520"/>
            <a:ext cx="247387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643C6124-7707-C267-1165-26EF7A312611}"/>
              </a:ext>
            </a:extLst>
          </p:cNvPr>
          <p:cNvSpPr/>
          <p:nvPr/>
        </p:nvSpPr>
        <p:spPr>
          <a:xfrm>
            <a:off x="9245907" y="5835692"/>
            <a:ext cx="2723152" cy="572874"/>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tx1"/>
                </a:solidFill>
              </a:rPr>
              <a:t>Primary Goal</a:t>
            </a:r>
            <a:endParaRPr lang="en-US" sz="1400" b="1" dirty="0">
              <a:solidFill>
                <a:schemeClr val="tx1"/>
              </a:solidFill>
            </a:endParaRPr>
          </a:p>
          <a:p>
            <a:pPr algn="ctr"/>
            <a:r>
              <a:rPr lang="en-US" sz="1400" dirty="0">
                <a:solidFill>
                  <a:schemeClr val="tx1"/>
                </a:solidFill>
              </a:rPr>
              <a:t>Refinance loan</a:t>
            </a:r>
          </a:p>
        </p:txBody>
      </p:sp>
      <p:sp>
        <p:nvSpPr>
          <p:cNvPr id="17" name="Rectangle: Rounded Corners 16">
            <a:extLst>
              <a:ext uri="{FF2B5EF4-FFF2-40B4-BE49-F238E27FC236}">
                <a16:creationId xmlns:a16="http://schemas.microsoft.com/office/drawing/2014/main" id="{D2BC870F-0054-9996-1398-3BADEC708931}"/>
              </a:ext>
            </a:extLst>
          </p:cNvPr>
          <p:cNvSpPr/>
          <p:nvPr/>
        </p:nvSpPr>
        <p:spPr>
          <a:xfrm>
            <a:off x="6323021" y="5835692"/>
            <a:ext cx="2723152" cy="572874"/>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tx1"/>
                </a:solidFill>
              </a:rPr>
              <a:t>Email + SMS</a:t>
            </a:r>
          </a:p>
          <a:p>
            <a:pPr algn="ctr"/>
            <a:r>
              <a:rPr lang="en-US" sz="1400" dirty="0">
                <a:solidFill>
                  <a:schemeClr val="tx1"/>
                </a:solidFill>
              </a:rPr>
              <a:t>4 + 3</a:t>
            </a:r>
            <a:endParaRPr lang="en-US" sz="1200" dirty="0">
              <a:solidFill>
                <a:schemeClr val="tx1"/>
              </a:solidFill>
            </a:endParaRPr>
          </a:p>
        </p:txBody>
      </p:sp>
      <p:sp>
        <p:nvSpPr>
          <p:cNvPr id="18" name="Rectangle: Rounded Corners 17">
            <a:extLst>
              <a:ext uri="{FF2B5EF4-FFF2-40B4-BE49-F238E27FC236}">
                <a16:creationId xmlns:a16="http://schemas.microsoft.com/office/drawing/2014/main" id="{DFF91F45-1280-1372-1AE0-4C1BEB7145E1}"/>
              </a:ext>
            </a:extLst>
          </p:cNvPr>
          <p:cNvSpPr/>
          <p:nvPr/>
        </p:nvSpPr>
        <p:spPr>
          <a:xfrm>
            <a:off x="3400134" y="5835692"/>
            <a:ext cx="2695866" cy="572874"/>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tx1"/>
                </a:solidFill>
              </a:rPr>
              <a:t>Touches</a:t>
            </a:r>
          </a:p>
          <a:p>
            <a:pPr algn="ctr"/>
            <a:r>
              <a:rPr lang="en-US" sz="1400" dirty="0">
                <a:solidFill>
                  <a:schemeClr val="tx1"/>
                </a:solidFill>
              </a:rPr>
              <a:t>7</a:t>
            </a:r>
          </a:p>
        </p:txBody>
      </p:sp>
      <p:sp>
        <p:nvSpPr>
          <p:cNvPr id="19" name="Rectangle: Rounded Corners 18">
            <a:extLst>
              <a:ext uri="{FF2B5EF4-FFF2-40B4-BE49-F238E27FC236}">
                <a16:creationId xmlns:a16="http://schemas.microsoft.com/office/drawing/2014/main" id="{8B20F83A-F3C0-6E7E-F380-0749232E607A}"/>
              </a:ext>
            </a:extLst>
          </p:cNvPr>
          <p:cNvSpPr/>
          <p:nvPr/>
        </p:nvSpPr>
        <p:spPr>
          <a:xfrm>
            <a:off x="477247" y="5835692"/>
            <a:ext cx="2723152" cy="572874"/>
          </a:xfrm>
          <a:prstGeom prst="roundRect">
            <a:avLst>
              <a:gd name="adj" fmla="val 3829"/>
            </a:avLst>
          </a:prstGeom>
          <a:solidFill>
            <a:schemeClr val="bg1">
              <a:lumMod val="95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tx1"/>
                </a:solidFill>
              </a:rPr>
              <a:t>Days Total</a:t>
            </a:r>
          </a:p>
          <a:p>
            <a:pPr algn="ctr"/>
            <a:r>
              <a:rPr lang="en-US" sz="1400" dirty="0">
                <a:solidFill>
                  <a:schemeClr val="tx1"/>
                </a:solidFill>
              </a:rPr>
              <a:t>9</a:t>
            </a:r>
          </a:p>
        </p:txBody>
      </p:sp>
      <p:sp>
        <p:nvSpPr>
          <p:cNvPr id="33" name="Rectangle: Rounded Corners 32">
            <a:extLst>
              <a:ext uri="{FF2B5EF4-FFF2-40B4-BE49-F238E27FC236}">
                <a16:creationId xmlns:a16="http://schemas.microsoft.com/office/drawing/2014/main" id="{A705C0A9-D727-99A2-E107-5879683112D4}"/>
              </a:ext>
            </a:extLst>
          </p:cNvPr>
          <p:cNvSpPr/>
          <p:nvPr/>
        </p:nvSpPr>
        <p:spPr>
          <a:xfrm>
            <a:off x="3400134" y="3850432"/>
            <a:ext cx="8568925" cy="1706702"/>
          </a:xfrm>
          <a:prstGeom prst="roundRect">
            <a:avLst>
              <a:gd name="adj" fmla="val 3829"/>
            </a:avLst>
          </a:prstGeom>
          <a:solidFill>
            <a:schemeClr val="accent1">
              <a:lumMod val="20000"/>
              <a:lumOff val="80000"/>
            </a:schemeClr>
          </a:solidFill>
          <a:ln>
            <a:solidFill>
              <a:srgbClr val="00263A"/>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en-US" sz="1600" b="1" dirty="0">
                <a:solidFill>
                  <a:schemeClr val="tx1"/>
                </a:solidFill>
              </a:rPr>
              <a:t>Campaign Schedule Notes</a:t>
            </a:r>
          </a:p>
          <a:p>
            <a:endParaRPr lang="en-US" sz="1400" b="1" dirty="0">
              <a:solidFill>
                <a:schemeClr val="tx1"/>
              </a:solidFill>
            </a:endParaRPr>
          </a:p>
          <a:p>
            <a:pPr marL="285750" indent="-285750">
              <a:buFont typeface="Arial" panose="020B0604020202020204" pitchFamily="34" charset="0"/>
              <a:buChar char="•"/>
            </a:pPr>
            <a:r>
              <a:rPr lang="en-US" sz="1400" dirty="0">
                <a:solidFill>
                  <a:schemeClr val="tx1"/>
                </a:solidFill>
              </a:rPr>
              <a:t>First touchpoint: Hook with rate news + financial benefit to establish credibility and offer real savings</a:t>
            </a:r>
          </a:p>
          <a:p>
            <a:pPr marL="285750" indent="-285750">
              <a:buFont typeface="Arial" panose="020B0604020202020204" pitchFamily="34" charset="0"/>
              <a:buChar char="•"/>
            </a:pPr>
            <a:r>
              <a:rPr lang="en-US" sz="1400" dirty="0">
                <a:solidFill>
                  <a:schemeClr val="tx1"/>
                </a:solidFill>
              </a:rPr>
              <a:t>Re-engage with dynamic estimated savings data throughout to increase relevance and trust.</a:t>
            </a:r>
          </a:p>
          <a:p>
            <a:pPr marL="285750" indent="-285750">
              <a:buFont typeface="Arial" panose="020B0604020202020204" pitchFamily="34" charset="0"/>
              <a:buChar char="•"/>
            </a:pPr>
            <a:r>
              <a:rPr lang="en-US" sz="1400" dirty="0">
                <a:solidFill>
                  <a:schemeClr val="tx1"/>
                </a:solidFill>
              </a:rPr>
              <a:t>Final touchpoint: Rates won't last—encourage quick action.</a:t>
            </a:r>
          </a:p>
          <a:p>
            <a:pPr marL="285750" indent="-285750">
              <a:buFont typeface="Arial" panose="020B0604020202020204" pitchFamily="34" charset="0"/>
              <a:buChar char="•"/>
            </a:pPr>
            <a:r>
              <a:rPr lang="en-US" sz="1400" dirty="0">
                <a:solidFill>
                  <a:schemeClr val="tx1"/>
                </a:solidFill>
              </a:rPr>
              <a:t>Rates move quickly but borrowers need time to consider. This window allows that without losing urgency.</a:t>
            </a:r>
          </a:p>
        </p:txBody>
      </p:sp>
      <p:cxnSp>
        <p:nvCxnSpPr>
          <p:cNvPr id="34" name="Straight Connector 33">
            <a:extLst>
              <a:ext uri="{FF2B5EF4-FFF2-40B4-BE49-F238E27FC236}">
                <a16:creationId xmlns:a16="http://schemas.microsoft.com/office/drawing/2014/main" id="{72911ADF-284D-AC41-58BC-44CDEE846E7A}"/>
              </a:ext>
            </a:extLst>
          </p:cNvPr>
          <p:cNvCxnSpPr>
            <a:cxnSpLocks/>
          </p:cNvCxnSpPr>
          <p:nvPr/>
        </p:nvCxnSpPr>
        <p:spPr>
          <a:xfrm>
            <a:off x="3513988" y="4214520"/>
            <a:ext cx="8335112" cy="0"/>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0180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letter t on a black background&#10;&#10;Description automatically generated">
            <a:extLst>
              <a:ext uri="{FF2B5EF4-FFF2-40B4-BE49-F238E27FC236}">
                <a16:creationId xmlns:a16="http://schemas.microsoft.com/office/drawing/2014/main" id="{2DB3A478-CF8E-5ABD-4CE4-FA8C66945EF7}"/>
              </a:ext>
            </a:extLst>
          </p:cNvPr>
          <p:cNvPicPr>
            <a:picLocks noChangeAspect="1"/>
          </p:cNvPicPr>
          <p:nvPr/>
        </p:nvPicPr>
        <p:blipFill>
          <a:blip r:embed="rId3"/>
          <a:stretch>
            <a:fillRect/>
          </a:stretch>
        </p:blipFill>
        <p:spPr>
          <a:xfrm>
            <a:off x="8791614" y="252907"/>
            <a:ext cx="3177445" cy="259695"/>
          </a:xfrm>
          <a:prstGeom prst="rect">
            <a:avLst/>
          </a:prstGeom>
        </p:spPr>
      </p:pic>
      <p:sp>
        <p:nvSpPr>
          <p:cNvPr id="5" name="Text Placeholder 1">
            <a:extLst>
              <a:ext uri="{FF2B5EF4-FFF2-40B4-BE49-F238E27FC236}">
                <a16:creationId xmlns:a16="http://schemas.microsoft.com/office/drawing/2014/main" id="{36E99EE9-9C24-C7FA-54B0-0EC716897190}"/>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
        <p:nvSpPr>
          <p:cNvPr id="6" name="Text Placeholder 3">
            <a:extLst>
              <a:ext uri="{FF2B5EF4-FFF2-40B4-BE49-F238E27FC236}">
                <a16:creationId xmlns:a16="http://schemas.microsoft.com/office/drawing/2014/main" id="{41FA93FB-7751-4688-F683-FA49A4248193}"/>
              </a:ext>
            </a:extLst>
          </p:cNvPr>
          <p:cNvSpPr txBox="1">
            <a:spLocks/>
          </p:cNvSpPr>
          <p:nvPr/>
        </p:nvSpPr>
        <p:spPr>
          <a:xfrm>
            <a:off x="8220075" y="702528"/>
            <a:ext cx="3778927" cy="5474302"/>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spcBef>
                <a:spcPts val="0"/>
              </a:spcBef>
            </a:pPr>
            <a:r>
              <a:rPr lang="en-US" sz="2000" b="0" i="0" kern="100" dirty="0">
                <a:solidFill>
                  <a:srgbClr val="002060"/>
                </a:solidFill>
                <a:effectLst/>
                <a:latin typeface="+mn-lt"/>
                <a:ea typeface="+mn-ea"/>
                <a:cs typeface="Times New Roman" panose="02020603050405020304" pitchFamily="18" charset="0"/>
              </a:rPr>
              <a:t>Journey Notes:</a:t>
            </a:r>
          </a:p>
          <a:p>
            <a:pPr marL="285750" indent="-285750" defTabSz="868680">
              <a:lnSpc>
                <a:spcPct val="100000"/>
              </a:lnSpc>
              <a:spcBef>
                <a:spcPts val="0"/>
              </a:spcBef>
              <a:buFont typeface="Arial" panose="020B0604020202020204" pitchFamily="34" charset="0"/>
              <a:buChar char="•"/>
            </a:pPr>
            <a:r>
              <a:rPr lang="en-US" sz="1500" b="1" i="0" kern="100" dirty="0">
                <a:solidFill>
                  <a:srgbClr val="002060"/>
                </a:solidFill>
                <a:effectLst/>
                <a:latin typeface="+mn-lt"/>
                <a:ea typeface="+mn-ea"/>
                <a:cs typeface="Times New Roman" panose="02020603050405020304" pitchFamily="18" charset="0"/>
              </a:rPr>
              <a:t>Configure onramp triggers</a:t>
            </a:r>
            <a:r>
              <a:rPr lang="en-US" sz="1500" b="0" i="0" kern="100" dirty="0">
                <a:solidFill>
                  <a:srgbClr val="002060"/>
                </a:solidFill>
                <a:effectLst/>
                <a:latin typeface="+mn-lt"/>
                <a:ea typeface="+mn-ea"/>
                <a:cs typeface="Times New Roman" panose="02020603050405020304" pitchFamily="18" charset="0"/>
              </a:rPr>
              <a:t>: Use Insight Created – Rate Alert with organization-specific inline conditions (servicing status, consent requirements, segment targeting)</a:t>
            </a:r>
          </a:p>
          <a:p>
            <a:pPr marL="285750" indent="-285750" defTabSz="868680">
              <a:lnSpc>
                <a:spcPct val="100000"/>
              </a:lnSpc>
              <a:spcBef>
                <a:spcPts val="0"/>
              </a:spcBef>
              <a:buFont typeface="Arial" panose="020B0604020202020204" pitchFamily="34" charset="0"/>
              <a:buChar char="•"/>
            </a:pPr>
            <a:r>
              <a:rPr lang="en-US" sz="1500" b="1" kern="100" dirty="0">
                <a:solidFill>
                  <a:srgbClr val="002060"/>
                </a:solidFill>
                <a:cs typeface="Times New Roman" panose="02020603050405020304" pitchFamily="18" charset="0"/>
              </a:rPr>
              <a:t>Configure offramp triggers</a:t>
            </a:r>
            <a:r>
              <a:rPr lang="en-US" sz="1500" kern="100" dirty="0">
                <a:solidFill>
                  <a:srgbClr val="002060"/>
                </a:solidFill>
                <a:cs typeface="Times New Roman" panose="02020603050405020304" pitchFamily="18" charset="0"/>
              </a:rPr>
              <a:t>: </a:t>
            </a:r>
          </a:p>
          <a:p>
            <a:pPr marL="742950" lvl="1" indent="-285750" defTabSz="868680">
              <a:lnSpc>
                <a:spcPct val="100000"/>
              </a:lnSpc>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Use Loan Status Change and Loan Created with organization-specific inline conditions (loan purpose, loan status). </a:t>
            </a:r>
          </a:p>
          <a:p>
            <a:pPr marL="742950" lvl="1" indent="-285750" defTabSz="868680">
              <a:lnSpc>
                <a:spcPct val="100000"/>
              </a:lnSpc>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If you have a point-of-sale integration, consider adding an Application Started offramp. </a:t>
            </a:r>
          </a:p>
          <a:p>
            <a:pPr marL="742950" lvl="1" indent="-285750" defTabSz="868680">
              <a:lnSpc>
                <a:spcPct val="100000"/>
              </a:lnSpc>
              <a:spcBef>
                <a:spcPts val="0"/>
              </a:spcBef>
              <a:buFont typeface="Arial" panose="020B0604020202020204" pitchFamily="34" charset="0"/>
              <a:buChar char="•"/>
            </a:pPr>
            <a:r>
              <a:rPr lang="en-US" sz="1500" kern="100" dirty="0">
                <a:solidFill>
                  <a:srgbClr val="002060"/>
                </a:solidFill>
                <a:cs typeface="Times New Roman" panose="02020603050405020304" pitchFamily="18" charset="0"/>
              </a:rPr>
              <a:t>Train LOs to use Outcomes to remove uninterested contacts. </a:t>
            </a:r>
            <a:endParaRPr lang="en-US" sz="1500" b="0" i="0" kern="100" dirty="0">
              <a:solidFill>
                <a:srgbClr val="002060"/>
              </a:solidFill>
              <a:effectLst/>
              <a:latin typeface="+mn-lt"/>
              <a:ea typeface="+mn-ea"/>
              <a:cs typeface="Times New Roman" panose="02020603050405020304" pitchFamily="18" charset="0"/>
            </a:endParaRPr>
          </a:p>
          <a:p>
            <a:pPr marL="285750" indent="-285750" defTabSz="868680">
              <a:lnSpc>
                <a:spcPct val="100000"/>
              </a:lnSpc>
              <a:spcBef>
                <a:spcPts val="0"/>
              </a:spcBef>
              <a:buFont typeface="Arial" panose="020B0604020202020204" pitchFamily="34" charset="0"/>
              <a:buChar char="•"/>
            </a:pPr>
            <a:r>
              <a:rPr lang="en-US" sz="1500" b="1" i="0" kern="100" dirty="0">
                <a:solidFill>
                  <a:srgbClr val="002060"/>
                </a:solidFill>
                <a:effectLst/>
                <a:latin typeface="+mn-lt"/>
                <a:ea typeface="+mn-ea"/>
                <a:cs typeface="Times New Roman" panose="02020603050405020304" pitchFamily="18" charset="0"/>
              </a:rPr>
              <a:t>Customize messaging</a:t>
            </a:r>
            <a:r>
              <a:rPr lang="en-US" sz="1500" b="0" i="0" kern="100" dirty="0">
                <a:solidFill>
                  <a:srgbClr val="002060"/>
                </a:solidFill>
                <a:effectLst/>
                <a:latin typeface="+mn-lt"/>
                <a:ea typeface="+mn-ea"/>
                <a:cs typeface="Times New Roman" panose="02020603050405020304" pitchFamily="18" charset="0"/>
              </a:rPr>
              <a:t>: Keep emails that work for your organization, edit to meet your tone, swap with custom alternatives, or layer these into existing campaigns</a:t>
            </a:r>
          </a:p>
          <a:p>
            <a:pPr marL="285750" indent="-285750" defTabSz="868680">
              <a:lnSpc>
                <a:spcPct val="100000"/>
              </a:lnSpc>
              <a:spcBef>
                <a:spcPts val="0"/>
              </a:spcBef>
              <a:buFont typeface="Arial" panose="020B0604020202020204" pitchFamily="34" charset="0"/>
              <a:buChar char="•"/>
            </a:pPr>
            <a:r>
              <a:rPr lang="en-US" sz="1500" b="1" i="0" kern="100" dirty="0">
                <a:solidFill>
                  <a:srgbClr val="002060"/>
                </a:solidFill>
                <a:effectLst/>
                <a:latin typeface="+mn-lt"/>
                <a:ea typeface="+mn-ea"/>
                <a:cs typeface="Times New Roman" panose="02020603050405020304" pitchFamily="18" charset="0"/>
              </a:rPr>
              <a:t>Timing</a:t>
            </a:r>
            <a:r>
              <a:rPr lang="en-US" sz="1500" b="0" i="0" kern="100" dirty="0">
                <a:solidFill>
                  <a:srgbClr val="002060"/>
                </a:solidFill>
                <a:effectLst/>
                <a:latin typeface="+mn-lt"/>
                <a:ea typeface="+mn-ea"/>
                <a:cs typeface="Times New Roman" panose="02020603050405020304" pitchFamily="18" charset="0"/>
              </a:rPr>
              <a:t>: Adjust day/time delivery based on your organization’s contact preference (operating hours, day-of-week patterns)</a:t>
            </a:r>
          </a:p>
        </p:txBody>
      </p:sp>
      <p:pic>
        <p:nvPicPr>
          <p:cNvPr id="7" name="Picture 6">
            <a:extLst>
              <a:ext uri="{FF2B5EF4-FFF2-40B4-BE49-F238E27FC236}">
                <a16:creationId xmlns:a16="http://schemas.microsoft.com/office/drawing/2014/main" id="{907B7326-4DE1-8307-E2B7-D6F1FE2D676F}"/>
              </a:ext>
            </a:extLst>
          </p:cNvPr>
          <p:cNvPicPr>
            <a:picLocks noChangeAspect="1"/>
          </p:cNvPicPr>
          <p:nvPr/>
        </p:nvPicPr>
        <p:blipFill>
          <a:blip r:embed="rId4"/>
          <a:stretch>
            <a:fillRect/>
          </a:stretch>
        </p:blipFill>
        <p:spPr>
          <a:xfrm>
            <a:off x="545785" y="845106"/>
            <a:ext cx="7522096" cy="4859955"/>
          </a:xfrm>
          <a:prstGeom prst="rect">
            <a:avLst/>
          </a:prstGeom>
        </p:spPr>
      </p:pic>
    </p:spTree>
    <p:extLst>
      <p:ext uri="{BB962C8B-B14F-4D97-AF65-F5344CB8AC3E}">
        <p14:creationId xmlns:p14="http://schemas.microsoft.com/office/powerpoint/2010/main" val="4000095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AA47B01F-E05F-EB00-4F80-CE8DEB96BAA3}"/>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E7C2F5F1-C8D1-0B94-DDB6-457452A5A0C4}"/>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
        <p:nvSpPr>
          <p:cNvPr id="6" name="Text Placeholder 3">
            <a:extLst>
              <a:ext uri="{FF2B5EF4-FFF2-40B4-BE49-F238E27FC236}">
                <a16:creationId xmlns:a16="http://schemas.microsoft.com/office/drawing/2014/main" id="{D9AF02D4-FCFB-11DB-9581-0BEA4016B609}"/>
              </a:ext>
            </a:extLst>
          </p:cNvPr>
          <p:cNvSpPr txBox="1">
            <a:spLocks/>
          </p:cNvSpPr>
          <p:nvPr/>
        </p:nvSpPr>
        <p:spPr>
          <a:xfrm>
            <a:off x="4378523" y="910764"/>
            <a:ext cx="7530410" cy="57419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Find out how much refinancing can save you. (Hint: you'll like it!)</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3F440334-11F9-2108-4278-9683AF7F7149}"/>
              </a:ext>
            </a:extLst>
          </p:cNvPr>
          <p:cNvSpPr txBox="1"/>
          <p:nvPr/>
        </p:nvSpPr>
        <p:spPr>
          <a:xfrm>
            <a:off x="4378523" y="1656090"/>
            <a:ext cx="7530410" cy="3108543"/>
          </a:xfrm>
          <a:prstGeom prst="rect">
            <a:avLst/>
          </a:prstGeom>
          <a:noFill/>
        </p:spPr>
        <p:txBody>
          <a:bodyPr wrap="square" rtlCol="0">
            <a:spAutoFit/>
          </a:bodyPr>
          <a:lstStyle/>
          <a:p>
            <a:r>
              <a:rPr lang="en-US" sz="1400" dirty="0"/>
              <a:t>Hi {{</a:t>
            </a:r>
            <a:r>
              <a:rPr lang="en-US" sz="1400" dirty="0" err="1"/>
              <a:t>recipient.f_name</a:t>
            </a:r>
            <a:r>
              <a:rPr lang="en-US" sz="1400" dirty="0"/>
              <a:t>}},</a:t>
            </a:r>
          </a:p>
          <a:p>
            <a:endParaRPr lang="en-US" sz="1400" dirty="0"/>
          </a:p>
          <a:p>
            <a:r>
              <a:rPr lang="en-US" sz="1400" dirty="0"/>
              <a:t>You may have already noticed that mortgage interest rates are dropping.</a:t>
            </a:r>
          </a:p>
          <a:p>
            <a:br>
              <a:rPr lang="en-US" sz="1400" dirty="0"/>
            </a:br>
            <a:r>
              <a:rPr lang="en-US" sz="1400" dirty="0"/>
              <a:t>Since I assisted you with your current mortgage with {{</a:t>
            </a:r>
            <a:r>
              <a:rPr lang="en-US" sz="1400" dirty="0" err="1"/>
              <a:t>sender.company</a:t>
            </a:r>
            <a:r>
              <a:rPr lang="en-US" sz="1400" dirty="0"/>
              <a:t>}}, I'd like to help you save money by refinancing to a lower rate.</a:t>
            </a:r>
          </a:p>
          <a:p>
            <a:endParaRPr lang="en-US" sz="1400" dirty="0"/>
          </a:p>
          <a:p>
            <a:r>
              <a:rPr lang="en-US" sz="1400" dirty="0"/>
              <a:t>You'll need to act quickly to lock in lower rates, so I've already done the math for you.</a:t>
            </a:r>
          </a:p>
          <a:p>
            <a:endParaRPr lang="en-US" sz="1400" dirty="0"/>
          </a:p>
          <a:p>
            <a:r>
              <a:rPr lang="en-US" sz="1400" dirty="0"/>
              <a:t>You could save up to ${{</a:t>
            </a:r>
            <a:r>
              <a:rPr lang="en-US" sz="1400" dirty="0" err="1"/>
              <a:t>recipient.enriched.rate.estimated_monthly_savings</a:t>
            </a:r>
            <a:r>
              <a:rPr lang="en-US" sz="1400" dirty="0"/>
              <a:t> | </a:t>
            </a:r>
            <a:r>
              <a:rPr lang="en-US" sz="1400" dirty="0" err="1"/>
              <a:t>formatNumber</a:t>
            </a:r>
            <a:r>
              <a:rPr lang="en-US" sz="1400" dirty="0"/>
              <a:t>: 0}} each month by refinancing to market rates.</a:t>
            </a:r>
          </a:p>
          <a:p>
            <a:endParaRPr lang="en-US" sz="1400" dirty="0"/>
          </a:p>
          <a:p>
            <a:r>
              <a:rPr lang="en-US" sz="1400" dirty="0"/>
              <a:t>Call me at {{</a:t>
            </a:r>
            <a:r>
              <a:rPr lang="en-US" sz="1400" dirty="0" err="1"/>
              <a:t>sender.phone_cell</a:t>
            </a:r>
            <a:r>
              <a:rPr lang="en-US" sz="1400" dirty="0"/>
              <a:t>}} today to apply, or if you have questions. I'm ready to help you save.</a:t>
            </a:r>
          </a:p>
        </p:txBody>
      </p:sp>
      <p:pic>
        <p:nvPicPr>
          <p:cNvPr id="4" name="Picture 3">
            <a:extLst>
              <a:ext uri="{FF2B5EF4-FFF2-40B4-BE49-F238E27FC236}">
                <a16:creationId xmlns:a16="http://schemas.microsoft.com/office/drawing/2014/main" id="{85327BE9-7AB4-16D0-F102-619A7E50BFDE}"/>
              </a:ext>
            </a:extLst>
          </p:cNvPr>
          <p:cNvPicPr>
            <a:picLocks noChangeAspect="1"/>
          </p:cNvPicPr>
          <p:nvPr/>
        </p:nvPicPr>
        <p:blipFill>
          <a:blip r:embed="rId4"/>
          <a:srcRect/>
          <a:stretch/>
        </p:blipFill>
        <p:spPr>
          <a:xfrm>
            <a:off x="613318" y="997126"/>
            <a:ext cx="3368132" cy="4663567"/>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1199019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66CD6-709C-4CE3-570F-C1882B811F7B}"/>
            </a:ext>
          </a:extLst>
        </p:cNvPr>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F15EB61E-7D48-8813-7960-C1CAE318C371}"/>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9B82CE1A-DD46-F2A2-FB37-CBA93417E792}"/>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
        <p:nvSpPr>
          <p:cNvPr id="6" name="Text Placeholder 3">
            <a:extLst>
              <a:ext uri="{FF2B5EF4-FFF2-40B4-BE49-F238E27FC236}">
                <a16:creationId xmlns:a16="http://schemas.microsoft.com/office/drawing/2014/main" id="{61172EF8-3A8E-06D8-4160-72C4B66DE030}"/>
              </a:ext>
            </a:extLst>
          </p:cNvPr>
          <p:cNvSpPr txBox="1">
            <a:spLocks/>
          </p:cNvSpPr>
          <p:nvPr/>
        </p:nvSpPr>
        <p:spPr>
          <a:xfrm>
            <a:off x="4378523" y="910764"/>
            <a:ext cx="7530410" cy="57419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Reach more financial goals with the right refinance.</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1A679835-2257-B8E6-4C1A-89F947A9ED17}"/>
              </a:ext>
            </a:extLst>
          </p:cNvPr>
          <p:cNvSpPr txBox="1"/>
          <p:nvPr/>
        </p:nvSpPr>
        <p:spPr>
          <a:xfrm>
            <a:off x="4378523" y="1656090"/>
            <a:ext cx="7530410" cy="2677656"/>
          </a:xfrm>
          <a:prstGeom prst="rect">
            <a:avLst/>
          </a:prstGeom>
          <a:noFill/>
        </p:spPr>
        <p:txBody>
          <a:bodyPr wrap="square" rtlCol="0">
            <a:spAutoFit/>
          </a:bodyPr>
          <a:lstStyle/>
          <a:p>
            <a:r>
              <a:rPr lang="en-US" sz="1200" dirty="0"/>
              <a:t>Hi {{</a:t>
            </a:r>
            <a:r>
              <a:rPr lang="en-US" sz="1200" dirty="0" err="1"/>
              <a:t>recipient.f_name</a:t>
            </a:r>
            <a:r>
              <a:rPr lang="en-US" sz="1200" dirty="0"/>
              <a:t>}},</a:t>
            </a:r>
          </a:p>
          <a:p>
            <a:endParaRPr lang="en-US" sz="1200" dirty="0"/>
          </a:p>
          <a:p>
            <a:r>
              <a:rPr lang="en-US" sz="1200" dirty="0"/>
              <a:t>Are you planning some home renovations soon? Want to get rid of your credit card debt? Interest rates have just dropped, which means that refinancing your mortgage with {{</a:t>
            </a:r>
            <a:r>
              <a:rPr lang="en-US" sz="1200" dirty="0" err="1"/>
              <a:t>sender.company</a:t>
            </a:r>
            <a:r>
              <a:rPr lang="en-US" sz="1200" dirty="0"/>
              <a:t>}} could help make these happen.</a:t>
            </a:r>
          </a:p>
          <a:p>
            <a:endParaRPr lang="en-US" sz="1200" dirty="0"/>
          </a:p>
          <a:p>
            <a:r>
              <a:rPr lang="en-US" sz="1200" dirty="0"/>
              <a:t>Based on current market rates, refinancing to a lower interest rate could save you up to ${{</a:t>
            </a:r>
            <a:r>
              <a:rPr lang="en-US" sz="1200" dirty="0" err="1"/>
              <a:t>recipient.enriched.rate.estimated_monthly_savings</a:t>
            </a:r>
            <a:r>
              <a:rPr lang="en-US" sz="1200" dirty="0"/>
              <a:t> | </a:t>
            </a:r>
            <a:r>
              <a:rPr lang="en-US" sz="1200" dirty="0" err="1"/>
              <a:t>formatNumber</a:t>
            </a:r>
            <a:r>
              <a:rPr lang="en-US" sz="1200" dirty="0"/>
              <a:t>: 0}} monthly. That adds up to ${{recipient.enriched.rate.estimated_5_year_savings | </a:t>
            </a:r>
            <a:r>
              <a:rPr lang="en-US" sz="1200" dirty="0" err="1"/>
              <a:t>formatNumber</a:t>
            </a:r>
            <a:r>
              <a:rPr lang="en-US" sz="1200" dirty="0"/>
              <a:t>: 0}} over five years.</a:t>
            </a:r>
          </a:p>
          <a:p>
            <a:endParaRPr lang="en-US" sz="1200" dirty="0"/>
          </a:p>
          <a:p>
            <a:r>
              <a:rPr lang="en-US" sz="1200" dirty="0"/>
              <a:t>You can choose from a </a:t>
            </a:r>
            <a:r>
              <a:rPr lang="en-US" sz="1200" b="1" dirty="0"/>
              <a:t>rate-term refinance</a:t>
            </a:r>
            <a:r>
              <a:rPr lang="en-US" sz="1200" dirty="0"/>
              <a:t>, which lowers your interest rate for lower monthly payments, or a </a:t>
            </a:r>
            <a:r>
              <a:rPr lang="en-US" sz="1200" b="1" dirty="0"/>
              <a:t>cash-out refinance</a:t>
            </a:r>
            <a:r>
              <a:rPr lang="en-US" sz="1200" dirty="0"/>
              <a:t> that provides funds for whatever's on your financial to-do list.</a:t>
            </a:r>
          </a:p>
          <a:p>
            <a:endParaRPr lang="en-US" sz="1200" dirty="0"/>
          </a:p>
          <a:p>
            <a:r>
              <a:rPr lang="en-US" sz="1200" dirty="0"/>
              <a:t>Low rates don't wait around, so let's talk soon. Call me at {{</a:t>
            </a:r>
            <a:r>
              <a:rPr lang="en-US" sz="1200" dirty="0" err="1"/>
              <a:t>sender.phone_cell</a:t>
            </a:r>
            <a:r>
              <a:rPr lang="en-US" sz="1200" dirty="0"/>
              <a:t>}} today for details of your potential savings or email me and request a personalized quote.</a:t>
            </a:r>
          </a:p>
        </p:txBody>
      </p:sp>
      <p:pic>
        <p:nvPicPr>
          <p:cNvPr id="4" name="Picture 3">
            <a:extLst>
              <a:ext uri="{FF2B5EF4-FFF2-40B4-BE49-F238E27FC236}">
                <a16:creationId xmlns:a16="http://schemas.microsoft.com/office/drawing/2014/main" id="{02C39A0B-EB2A-2BAA-AFAE-8CD0CDC4DB61}"/>
              </a:ext>
            </a:extLst>
          </p:cNvPr>
          <p:cNvPicPr>
            <a:picLocks noChangeAspect="1"/>
          </p:cNvPicPr>
          <p:nvPr/>
        </p:nvPicPr>
        <p:blipFill>
          <a:blip r:embed="rId4"/>
          <a:srcRect/>
          <a:stretch/>
        </p:blipFill>
        <p:spPr>
          <a:xfrm>
            <a:off x="631170" y="910764"/>
            <a:ext cx="3332427" cy="4836292"/>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1030620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C662E-164B-59FB-4179-7D1F1447CC00}"/>
            </a:ext>
          </a:extLst>
        </p:cNvPr>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3575A750-C41D-CE78-30CD-08F13A07A1FA}"/>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2DB6BDB1-E974-7938-DBE7-496B7915F7BF}"/>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
        <p:nvSpPr>
          <p:cNvPr id="6" name="Text Placeholder 3">
            <a:extLst>
              <a:ext uri="{FF2B5EF4-FFF2-40B4-BE49-F238E27FC236}">
                <a16:creationId xmlns:a16="http://schemas.microsoft.com/office/drawing/2014/main" id="{410866E4-1F10-2C63-B155-35D876ABFB30}"/>
              </a:ext>
            </a:extLst>
          </p:cNvPr>
          <p:cNvSpPr txBox="1">
            <a:spLocks/>
          </p:cNvSpPr>
          <p:nvPr/>
        </p:nvSpPr>
        <p:spPr>
          <a:xfrm>
            <a:off x="4378523" y="910764"/>
            <a:ext cx="7530410" cy="57419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What would you do with an extra ${{Auto-generated}} every month?</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6DB9F974-5F63-19A3-CC37-E884032940F6}"/>
              </a:ext>
            </a:extLst>
          </p:cNvPr>
          <p:cNvSpPr txBox="1"/>
          <p:nvPr/>
        </p:nvSpPr>
        <p:spPr>
          <a:xfrm>
            <a:off x="4378523" y="1656090"/>
            <a:ext cx="7530410" cy="3323987"/>
          </a:xfrm>
          <a:prstGeom prst="rect">
            <a:avLst/>
          </a:prstGeom>
          <a:noFill/>
        </p:spPr>
        <p:txBody>
          <a:bodyPr wrap="square" rtlCol="0">
            <a:spAutoFit/>
          </a:bodyPr>
          <a:lstStyle/>
          <a:p>
            <a:r>
              <a:rPr lang="en-US" sz="1400" dirty="0"/>
              <a:t>Hello {{</a:t>
            </a:r>
            <a:r>
              <a:rPr lang="en-US" sz="1400" dirty="0" err="1"/>
              <a:t>recipient.f_name</a:t>
            </a:r>
            <a:r>
              <a:rPr lang="en-US" sz="1400" dirty="0"/>
              <a:t>}},</a:t>
            </a:r>
          </a:p>
          <a:p>
            <a:endParaRPr lang="en-US" sz="1400" dirty="0"/>
          </a:p>
          <a:p>
            <a:r>
              <a:rPr lang="en-US" sz="1400" dirty="0"/>
              <a:t>Staying healthy is easier when you go for an annual checkup...and this applies to your mortgage, especially when interest rates are lower.</a:t>
            </a:r>
          </a:p>
          <a:p>
            <a:endParaRPr lang="en-US" sz="1400" dirty="0"/>
          </a:p>
          <a:p>
            <a:r>
              <a:rPr lang="en-US" sz="1400" dirty="0"/>
              <a:t>Here are some positive results about your mortgage's recent diagnosis:</a:t>
            </a:r>
          </a:p>
          <a:p>
            <a:r>
              <a:rPr lang="en-US" sz="1400" dirty="0"/>
              <a:t>Based on current market rates, refinancing to a lower interest rate could save you up to ${{</a:t>
            </a:r>
            <a:r>
              <a:rPr lang="en-US" sz="1400" dirty="0" err="1"/>
              <a:t>recipient.enriched.rate.estimated_monthly_savings</a:t>
            </a:r>
            <a:r>
              <a:rPr lang="en-US" sz="1400" dirty="0"/>
              <a:t> | </a:t>
            </a:r>
            <a:r>
              <a:rPr lang="en-US" sz="1400" dirty="0" err="1"/>
              <a:t>formatNumber</a:t>
            </a:r>
            <a:r>
              <a:rPr lang="en-US" sz="1400" dirty="0"/>
              <a:t>: 0}} monthly. That adds up to ${{recipient.enriched.rate.estimated_5_year_savings | </a:t>
            </a:r>
            <a:r>
              <a:rPr lang="en-US" sz="1400" dirty="0" err="1"/>
              <a:t>formatNumber</a:t>
            </a:r>
            <a:r>
              <a:rPr lang="en-US" sz="1400" dirty="0"/>
              <a:t>: 0}} over five years.</a:t>
            </a:r>
          </a:p>
          <a:p>
            <a:endParaRPr lang="en-US" sz="1400" dirty="0"/>
          </a:p>
          <a:p>
            <a:r>
              <a:rPr lang="en-US" sz="1400" dirty="0"/>
              <a:t>You can lower your monthly mortgage payments by refinancing, or you can opt for a shorter loan term that will reduce the amount of interest. These savings often add up to more than my borrowers expect!</a:t>
            </a:r>
          </a:p>
          <a:p>
            <a:endParaRPr lang="en-US" sz="1400" dirty="0"/>
          </a:p>
          <a:p>
            <a:r>
              <a:rPr lang="en-US" sz="1400" dirty="0"/>
              <a:t>Call me at {{</a:t>
            </a:r>
            <a:r>
              <a:rPr lang="en-US" sz="1400" dirty="0" err="1"/>
              <a:t>sender.phone_cell</a:t>
            </a:r>
            <a:r>
              <a:rPr lang="en-US" sz="1400" dirty="0"/>
              <a:t>}} or email me back and I'll send you a quote!</a:t>
            </a:r>
          </a:p>
        </p:txBody>
      </p:sp>
      <p:pic>
        <p:nvPicPr>
          <p:cNvPr id="4" name="Picture 3">
            <a:extLst>
              <a:ext uri="{FF2B5EF4-FFF2-40B4-BE49-F238E27FC236}">
                <a16:creationId xmlns:a16="http://schemas.microsoft.com/office/drawing/2014/main" id="{2ED1DFEC-EAF0-B234-AFA0-14F3FBE7FB1B}"/>
              </a:ext>
            </a:extLst>
          </p:cNvPr>
          <p:cNvPicPr>
            <a:picLocks noChangeAspect="1"/>
          </p:cNvPicPr>
          <p:nvPr/>
        </p:nvPicPr>
        <p:blipFill>
          <a:blip r:embed="rId4"/>
          <a:srcRect/>
          <a:stretch/>
        </p:blipFill>
        <p:spPr>
          <a:xfrm>
            <a:off x="613318" y="919400"/>
            <a:ext cx="3368132" cy="4819019"/>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660051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B901C-B964-F61F-CC3F-7D4D02528107}"/>
            </a:ext>
          </a:extLst>
        </p:cNvPr>
        <p:cNvGrpSpPr/>
        <p:nvPr/>
      </p:nvGrpSpPr>
      <p:grpSpPr>
        <a:xfrm>
          <a:off x="0" y="0"/>
          <a:ext cx="0" cy="0"/>
          <a:chOff x="0" y="0"/>
          <a:chExt cx="0" cy="0"/>
        </a:xfrm>
      </p:grpSpPr>
      <p:pic>
        <p:nvPicPr>
          <p:cNvPr id="8" name="Picture 7" descr="A blue letter t on a black background&#10;&#10;Description automatically generated">
            <a:extLst>
              <a:ext uri="{FF2B5EF4-FFF2-40B4-BE49-F238E27FC236}">
                <a16:creationId xmlns:a16="http://schemas.microsoft.com/office/drawing/2014/main" id="{B53B0377-3C56-8A18-AC94-70E69E7C1320}"/>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 Placeholder 1">
            <a:extLst>
              <a:ext uri="{FF2B5EF4-FFF2-40B4-BE49-F238E27FC236}">
                <a16:creationId xmlns:a16="http://schemas.microsoft.com/office/drawing/2014/main" id="{AAD28F80-9BED-D051-4DB8-44E03ABEFE30}"/>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
        <p:nvSpPr>
          <p:cNvPr id="6" name="Text Placeholder 3">
            <a:extLst>
              <a:ext uri="{FF2B5EF4-FFF2-40B4-BE49-F238E27FC236}">
                <a16:creationId xmlns:a16="http://schemas.microsoft.com/office/drawing/2014/main" id="{D599232D-6937-B2E7-0454-B53B70AFE607}"/>
              </a:ext>
            </a:extLst>
          </p:cNvPr>
          <p:cNvSpPr txBox="1">
            <a:spLocks/>
          </p:cNvSpPr>
          <p:nvPr/>
        </p:nvSpPr>
        <p:spPr>
          <a:xfrm>
            <a:off x="4378523" y="910764"/>
            <a:ext cx="7530410" cy="574194"/>
          </a:xfrm>
          <a:prstGeom prst="rect">
            <a:avLst/>
          </a:prstGeom>
        </p:spPr>
        <p:txBody>
          <a:bodyPr/>
          <a:lstStyle>
            <a:lvl1pPr marL="0" indent="0" algn="l" defTabSz="914400" rtl="0" eaLnBrk="1" latinLnBrk="0" hangingPunct="1">
              <a:lnSpc>
                <a:spcPct val="150000"/>
              </a:lnSpc>
              <a:spcBef>
                <a:spcPts val="1000"/>
              </a:spcBef>
              <a:buFontTx/>
              <a:buNone/>
              <a:defRPr lang="en-US" sz="1800" b="0" i="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68680">
              <a:lnSpc>
                <a:spcPct val="100000"/>
              </a:lnSpc>
              <a:spcBef>
                <a:spcPts val="0"/>
              </a:spcBef>
            </a:pPr>
            <a:r>
              <a:rPr lang="en-US" b="1" i="0" kern="100" dirty="0">
                <a:solidFill>
                  <a:srgbClr val="002060"/>
                </a:solidFill>
                <a:effectLst/>
                <a:latin typeface="+mn-lt"/>
                <a:ea typeface="+mn-ea"/>
                <a:cs typeface="Times New Roman" panose="02020603050405020304" pitchFamily="18" charset="0"/>
              </a:rPr>
              <a:t>Email Subject Line:</a:t>
            </a:r>
          </a:p>
          <a:p>
            <a:pPr defTabSz="868680">
              <a:lnSpc>
                <a:spcPct val="100000"/>
              </a:lnSpc>
              <a:spcBef>
                <a:spcPts val="0"/>
              </a:spcBef>
            </a:pPr>
            <a:r>
              <a:rPr lang="en-US" kern="100" dirty="0">
                <a:solidFill>
                  <a:srgbClr val="002060"/>
                </a:solidFill>
                <a:cs typeface="Times New Roman" panose="02020603050405020304" pitchFamily="18" charset="0"/>
              </a:rPr>
              <a:t>Early birds get the worms AND the lower mortgage interest rates.</a:t>
            </a:r>
            <a:endParaRPr lang="en-US" kern="100" dirty="0">
              <a:solidFill>
                <a:srgbClr val="002060"/>
              </a:solidFill>
              <a:highlight>
                <a:srgbClr val="FFFF00"/>
              </a:highlight>
              <a:cs typeface="Times New Roman" panose="02020603050405020304" pitchFamily="18" charset="0"/>
            </a:endParaRPr>
          </a:p>
        </p:txBody>
      </p:sp>
      <p:sp>
        <p:nvSpPr>
          <p:cNvPr id="10" name="TextBox 9">
            <a:extLst>
              <a:ext uri="{FF2B5EF4-FFF2-40B4-BE49-F238E27FC236}">
                <a16:creationId xmlns:a16="http://schemas.microsoft.com/office/drawing/2014/main" id="{C1F7342D-579F-F867-DD09-C7D4ED13BEC4}"/>
              </a:ext>
            </a:extLst>
          </p:cNvPr>
          <p:cNvSpPr txBox="1"/>
          <p:nvPr/>
        </p:nvSpPr>
        <p:spPr>
          <a:xfrm>
            <a:off x="4378523" y="1656090"/>
            <a:ext cx="7530410" cy="3323987"/>
          </a:xfrm>
          <a:prstGeom prst="rect">
            <a:avLst/>
          </a:prstGeom>
          <a:noFill/>
        </p:spPr>
        <p:txBody>
          <a:bodyPr wrap="square" rtlCol="0">
            <a:spAutoFit/>
          </a:bodyPr>
          <a:lstStyle/>
          <a:p>
            <a:r>
              <a:rPr lang="en-US" sz="1400" dirty="0"/>
              <a:t>Hi {{</a:t>
            </a:r>
            <a:r>
              <a:rPr lang="en-US" sz="1400" dirty="0" err="1"/>
              <a:t>recipient.f_name</a:t>
            </a:r>
            <a:r>
              <a:rPr lang="en-US" sz="1400" dirty="0"/>
              <a:t>}},</a:t>
            </a:r>
          </a:p>
          <a:p>
            <a:endParaRPr lang="en-US" sz="1400" dirty="0"/>
          </a:p>
          <a:p>
            <a:r>
              <a:rPr lang="en-US" sz="1400" dirty="0"/>
              <a:t>I'm afraid I can't provide any worms, but if you act fast, I can help you save on your mortgage. I've already done the math!</a:t>
            </a:r>
          </a:p>
          <a:p>
            <a:endParaRPr lang="en-US" sz="1400" dirty="0"/>
          </a:p>
          <a:p>
            <a:r>
              <a:rPr lang="en-US" sz="1400" dirty="0"/>
              <a:t>Refinancing to a lower interest rate could save you up to ${{</a:t>
            </a:r>
            <a:r>
              <a:rPr lang="en-US" sz="1400" dirty="0" err="1"/>
              <a:t>recipient.enriched.rate.estimated_monthly_savings</a:t>
            </a:r>
            <a:r>
              <a:rPr lang="en-US" sz="1400" dirty="0"/>
              <a:t> | </a:t>
            </a:r>
            <a:r>
              <a:rPr lang="en-US" sz="1400" dirty="0" err="1"/>
              <a:t>formatNumber</a:t>
            </a:r>
            <a:r>
              <a:rPr lang="en-US" sz="1400" dirty="0"/>
              <a:t>: 0}} monthly, based on current market rates.</a:t>
            </a:r>
          </a:p>
          <a:p>
            <a:endParaRPr lang="en-US" sz="1400" dirty="0"/>
          </a:p>
          <a:p>
            <a:r>
              <a:rPr lang="en-US" sz="1400" dirty="0"/>
              <a:t>You can lower your monthly mortgage payments — this is called a rate-term refinance — or consider a cash-out refinance so you can pay off high-interest debts or make some home improvements.</a:t>
            </a:r>
          </a:p>
          <a:p>
            <a:endParaRPr lang="en-US" sz="1400" dirty="0"/>
          </a:p>
          <a:p>
            <a:r>
              <a:rPr lang="en-US" sz="1400" dirty="0"/>
              <a:t>Let's talk soon, before these low rates fly away. Call me at {{</a:t>
            </a:r>
            <a:r>
              <a:rPr lang="en-US" sz="1400" dirty="0" err="1"/>
              <a:t>sender.phone_office</a:t>
            </a:r>
            <a:r>
              <a:rPr lang="en-US" sz="1400" dirty="0"/>
              <a:t>}} to learn more.</a:t>
            </a:r>
          </a:p>
        </p:txBody>
      </p:sp>
      <p:pic>
        <p:nvPicPr>
          <p:cNvPr id="4" name="Picture 3">
            <a:extLst>
              <a:ext uri="{FF2B5EF4-FFF2-40B4-BE49-F238E27FC236}">
                <a16:creationId xmlns:a16="http://schemas.microsoft.com/office/drawing/2014/main" id="{50463E9B-1E29-73DC-CDDD-6B5AEFA5791E}"/>
              </a:ext>
            </a:extLst>
          </p:cNvPr>
          <p:cNvPicPr>
            <a:picLocks noChangeAspect="1"/>
          </p:cNvPicPr>
          <p:nvPr/>
        </p:nvPicPr>
        <p:blipFill>
          <a:blip r:embed="rId4"/>
          <a:srcRect/>
          <a:stretch/>
        </p:blipFill>
        <p:spPr>
          <a:xfrm>
            <a:off x="613318" y="936673"/>
            <a:ext cx="3368132" cy="4784474"/>
          </a:xfrm>
          <a:prstGeom prst="rect">
            <a:avLst/>
          </a:prstGeom>
          <a:effectLst>
            <a:outerShdw blurRad="127000" dist="50800" dir="2400000" algn="ctr" rotWithShape="0">
              <a:srgbClr val="000000"/>
            </a:outerShdw>
          </a:effectLst>
        </p:spPr>
      </p:pic>
    </p:spTree>
    <p:extLst>
      <p:ext uri="{BB962C8B-B14F-4D97-AF65-F5344CB8AC3E}">
        <p14:creationId xmlns:p14="http://schemas.microsoft.com/office/powerpoint/2010/main" val="4217186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A41FE-6001-6D15-EBCA-926E1ACCF810}"/>
            </a:ext>
          </a:extLst>
        </p:cNvPr>
        <p:cNvGrpSpPr/>
        <p:nvPr/>
      </p:nvGrpSpPr>
      <p:grpSpPr>
        <a:xfrm>
          <a:off x="0" y="0"/>
          <a:ext cx="0" cy="0"/>
          <a:chOff x="0" y="0"/>
          <a:chExt cx="0" cy="0"/>
        </a:xfrm>
      </p:grpSpPr>
      <p:pic>
        <p:nvPicPr>
          <p:cNvPr id="11" name="Picture 10" descr="A blue letter t on a black background&#10;&#10;Description automatically generated">
            <a:extLst>
              <a:ext uri="{FF2B5EF4-FFF2-40B4-BE49-F238E27FC236}">
                <a16:creationId xmlns:a16="http://schemas.microsoft.com/office/drawing/2014/main" id="{59299321-FD72-BD9B-8954-B1823A7CF208}"/>
              </a:ext>
            </a:extLst>
          </p:cNvPr>
          <p:cNvPicPr>
            <a:picLocks noChangeAspect="1"/>
          </p:cNvPicPr>
          <p:nvPr/>
        </p:nvPicPr>
        <p:blipFill>
          <a:blip r:embed="rId3"/>
          <a:stretch>
            <a:fillRect/>
          </a:stretch>
        </p:blipFill>
        <p:spPr>
          <a:xfrm>
            <a:off x="8791614" y="252907"/>
            <a:ext cx="3177445" cy="259695"/>
          </a:xfrm>
          <a:prstGeom prst="rect">
            <a:avLst/>
          </a:prstGeom>
        </p:spPr>
      </p:pic>
      <p:sp>
        <p:nvSpPr>
          <p:cNvPr id="3" name="TextBox 2">
            <a:extLst>
              <a:ext uri="{FF2B5EF4-FFF2-40B4-BE49-F238E27FC236}">
                <a16:creationId xmlns:a16="http://schemas.microsoft.com/office/drawing/2014/main" id="{CA98D1B2-B8F8-F526-4184-AE5E004304F8}"/>
              </a:ext>
            </a:extLst>
          </p:cNvPr>
          <p:cNvSpPr txBox="1"/>
          <p:nvPr/>
        </p:nvSpPr>
        <p:spPr>
          <a:xfrm>
            <a:off x="477247" y="1152940"/>
            <a:ext cx="10736746" cy="1200329"/>
          </a:xfrm>
          <a:prstGeom prst="rect">
            <a:avLst/>
          </a:prstGeom>
          <a:noFill/>
          <a:ln w="28575">
            <a:noFill/>
            <a:prstDash val="sysDash"/>
          </a:ln>
        </p:spPr>
        <p:txBody>
          <a:bodyPr wrap="square">
            <a:spAutoFit/>
          </a:bodyPr>
          <a:lstStyle/>
          <a:p>
            <a:r>
              <a:rPr lang="en-US" b="1" dirty="0">
                <a:solidFill>
                  <a:srgbClr val="00263A"/>
                </a:solidFill>
              </a:rPr>
              <a:t>CI: Rate - SMS 1 - Rates are Dropping</a:t>
            </a:r>
          </a:p>
          <a:p>
            <a:r>
              <a:rPr lang="en-US" dirty="0">
                <a:solidFill>
                  <a:srgbClr val="00263A"/>
                </a:solidFill>
              </a:rPr>
              <a:t>Hi {{</a:t>
            </a:r>
            <a:r>
              <a:rPr lang="en-US" dirty="0" err="1">
                <a:solidFill>
                  <a:srgbClr val="00263A"/>
                </a:solidFill>
              </a:rPr>
              <a:t>recipient.f_name</a:t>
            </a:r>
            <a:r>
              <a:rPr lang="en-US" dirty="0">
                <a:solidFill>
                  <a:srgbClr val="00263A"/>
                </a:solidFill>
              </a:rPr>
              <a:t>}}, this is {{</a:t>
            </a:r>
            <a:r>
              <a:rPr lang="en-US" dirty="0" err="1">
                <a:solidFill>
                  <a:srgbClr val="00263A"/>
                </a:solidFill>
              </a:rPr>
              <a:t>sender.f_name</a:t>
            </a:r>
            <a:r>
              <a:rPr lang="en-US" dirty="0">
                <a:solidFill>
                  <a:srgbClr val="00263A"/>
                </a:solidFill>
              </a:rPr>
              <a:t>}} with {{</a:t>
            </a:r>
            <a:r>
              <a:rPr lang="en-US" dirty="0" err="1">
                <a:solidFill>
                  <a:srgbClr val="00263A"/>
                </a:solidFill>
              </a:rPr>
              <a:t>sender.company</a:t>
            </a:r>
            <a:r>
              <a:rPr lang="en-US" dirty="0">
                <a:solidFill>
                  <a:srgbClr val="00263A"/>
                </a:solidFill>
              </a:rPr>
              <a:t>}}. Interest rates are dropping, which means you may be able to save by refinancing your mortgage. I'll send you an email today with more details, but you can call me right now at {{</a:t>
            </a:r>
            <a:r>
              <a:rPr lang="en-US" dirty="0" err="1">
                <a:solidFill>
                  <a:srgbClr val="00263A"/>
                </a:solidFill>
              </a:rPr>
              <a:t>sender.phone_cell</a:t>
            </a:r>
            <a:r>
              <a:rPr lang="en-US" dirty="0">
                <a:solidFill>
                  <a:srgbClr val="00263A"/>
                </a:solidFill>
              </a:rPr>
              <a:t>}} to learn more.</a:t>
            </a:r>
          </a:p>
        </p:txBody>
      </p:sp>
      <p:sp>
        <p:nvSpPr>
          <p:cNvPr id="8" name="TextBox 7">
            <a:extLst>
              <a:ext uri="{FF2B5EF4-FFF2-40B4-BE49-F238E27FC236}">
                <a16:creationId xmlns:a16="http://schemas.microsoft.com/office/drawing/2014/main" id="{D9C8F2DC-E3E1-E4FD-6998-A96C11BC2E8B}"/>
              </a:ext>
            </a:extLst>
          </p:cNvPr>
          <p:cNvSpPr txBox="1"/>
          <p:nvPr/>
        </p:nvSpPr>
        <p:spPr>
          <a:xfrm>
            <a:off x="477247" y="2728274"/>
            <a:ext cx="10736745" cy="1200329"/>
          </a:xfrm>
          <a:prstGeom prst="rect">
            <a:avLst/>
          </a:prstGeom>
          <a:noFill/>
          <a:ln w="28575">
            <a:noFill/>
            <a:prstDash val="sysDash"/>
          </a:ln>
        </p:spPr>
        <p:txBody>
          <a:bodyPr wrap="square">
            <a:spAutoFit/>
          </a:bodyPr>
          <a:lstStyle/>
          <a:p>
            <a:r>
              <a:rPr lang="en-US" b="1" dirty="0">
                <a:solidFill>
                  <a:srgbClr val="00263A"/>
                </a:solidFill>
              </a:rPr>
              <a:t>CI: Rate - SMS 2 - Check In</a:t>
            </a:r>
          </a:p>
          <a:p>
            <a:r>
              <a:rPr lang="en-US" dirty="0">
                <a:solidFill>
                  <a:srgbClr val="00263A"/>
                </a:solidFill>
              </a:rPr>
              <a:t>Psst! This is {{</a:t>
            </a:r>
            <a:r>
              <a:rPr lang="en-US" dirty="0" err="1">
                <a:solidFill>
                  <a:srgbClr val="00263A"/>
                </a:solidFill>
              </a:rPr>
              <a:t>sender.f_name</a:t>
            </a:r>
            <a:r>
              <a:rPr lang="en-US" dirty="0">
                <a:solidFill>
                  <a:srgbClr val="00263A"/>
                </a:solidFill>
              </a:rPr>
              <a:t>}} with {{</a:t>
            </a:r>
            <a:r>
              <a:rPr lang="en-US" dirty="0" err="1">
                <a:solidFill>
                  <a:srgbClr val="00263A"/>
                </a:solidFill>
              </a:rPr>
              <a:t>sender.company</a:t>
            </a:r>
            <a:r>
              <a:rPr lang="en-US" dirty="0">
                <a:solidFill>
                  <a:srgbClr val="00263A"/>
                </a:solidFill>
              </a:rPr>
              <a:t>}}. Have you had time to review the refinance offer I emailed you? Interest rates have fallen, which means you have opportunities to lower your monthly mortgage payments. Call me at {{</a:t>
            </a:r>
            <a:r>
              <a:rPr lang="en-US" dirty="0" err="1">
                <a:solidFill>
                  <a:srgbClr val="00263A"/>
                </a:solidFill>
              </a:rPr>
              <a:t>sender.phone_cell</a:t>
            </a:r>
            <a:r>
              <a:rPr lang="en-US" dirty="0">
                <a:solidFill>
                  <a:srgbClr val="00263A"/>
                </a:solidFill>
              </a:rPr>
              <a:t>}} to learn more.</a:t>
            </a:r>
          </a:p>
        </p:txBody>
      </p:sp>
      <p:sp>
        <p:nvSpPr>
          <p:cNvPr id="12" name="TextBox 11">
            <a:extLst>
              <a:ext uri="{FF2B5EF4-FFF2-40B4-BE49-F238E27FC236}">
                <a16:creationId xmlns:a16="http://schemas.microsoft.com/office/drawing/2014/main" id="{39E459C9-AF65-71D2-7967-6B87EEB0A70B}"/>
              </a:ext>
            </a:extLst>
          </p:cNvPr>
          <p:cNvSpPr txBox="1"/>
          <p:nvPr/>
        </p:nvSpPr>
        <p:spPr>
          <a:xfrm>
            <a:off x="477247" y="4303608"/>
            <a:ext cx="10736745" cy="1200329"/>
          </a:xfrm>
          <a:prstGeom prst="rect">
            <a:avLst/>
          </a:prstGeom>
          <a:noFill/>
          <a:ln w="28575">
            <a:noFill/>
            <a:prstDash val="sysDash"/>
          </a:ln>
        </p:spPr>
        <p:txBody>
          <a:bodyPr wrap="square">
            <a:spAutoFit/>
          </a:bodyPr>
          <a:lstStyle/>
          <a:p>
            <a:r>
              <a:rPr lang="en-US" b="1" dirty="0">
                <a:solidFill>
                  <a:srgbClr val="00263A"/>
                </a:solidFill>
              </a:rPr>
              <a:t>CI: Rate - SMS 3 - Don't Miss Out</a:t>
            </a:r>
          </a:p>
          <a:p>
            <a:r>
              <a:rPr lang="en-US" dirty="0">
                <a:solidFill>
                  <a:srgbClr val="00263A"/>
                </a:solidFill>
              </a:rPr>
              <a:t>Hi {{</a:t>
            </a:r>
            <a:r>
              <a:rPr lang="en-US" dirty="0" err="1">
                <a:solidFill>
                  <a:srgbClr val="00263A"/>
                </a:solidFill>
              </a:rPr>
              <a:t>recipient.f_name</a:t>
            </a:r>
            <a:r>
              <a:rPr lang="en-US" dirty="0">
                <a:solidFill>
                  <a:srgbClr val="00263A"/>
                </a:solidFill>
              </a:rPr>
              <a:t>}}, this is {{</a:t>
            </a:r>
            <a:r>
              <a:rPr lang="en-US" dirty="0" err="1">
                <a:solidFill>
                  <a:srgbClr val="00263A"/>
                </a:solidFill>
              </a:rPr>
              <a:t>sender.f_name</a:t>
            </a:r>
            <a:r>
              <a:rPr lang="en-US" dirty="0">
                <a:solidFill>
                  <a:srgbClr val="00263A"/>
                </a:solidFill>
              </a:rPr>
              <a:t>}} with {{</a:t>
            </a:r>
            <a:r>
              <a:rPr lang="en-US" dirty="0" err="1">
                <a:solidFill>
                  <a:srgbClr val="00263A"/>
                </a:solidFill>
              </a:rPr>
              <a:t>sender.company</a:t>
            </a:r>
            <a:r>
              <a:rPr lang="en-US" dirty="0">
                <a:solidFill>
                  <a:srgbClr val="00263A"/>
                </a:solidFill>
              </a:rPr>
              <a:t>}}. Time's running out to save by refinancing your mortgage. I would hate to see you miss out on lower mortgage payments, but rates could change before you know it. Call me at {{</a:t>
            </a:r>
            <a:r>
              <a:rPr lang="en-US" dirty="0" err="1">
                <a:solidFill>
                  <a:srgbClr val="00263A"/>
                </a:solidFill>
              </a:rPr>
              <a:t>sender.phone_cell</a:t>
            </a:r>
            <a:r>
              <a:rPr lang="en-US" dirty="0">
                <a:solidFill>
                  <a:srgbClr val="00263A"/>
                </a:solidFill>
              </a:rPr>
              <a:t>}} to learn how much you could save.</a:t>
            </a:r>
          </a:p>
        </p:txBody>
      </p:sp>
      <p:sp>
        <p:nvSpPr>
          <p:cNvPr id="5" name="Text Placeholder 1">
            <a:extLst>
              <a:ext uri="{FF2B5EF4-FFF2-40B4-BE49-F238E27FC236}">
                <a16:creationId xmlns:a16="http://schemas.microsoft.com/office/drawing/2014/main" id="{BA37B109-BE02-F8FD-109F-6A49C547EC9D}"/>
              </a:ext>
            </a:extLst>
          </p:cNvPr>
          <p:cNvSpPr txBox="1">
            <a:spLocks/>
          </p:cNvSpPr>
          <p:nvPr/>
        </p:nvSpPr>
        <p:spPr>
          <a:xfrm>
            <a:off x="445426" y="128330"/>
            <a:ext cx="9959137" cy="574197"/>
          </a:xfrm>
          <a:prstGeom prst="rect">
            <a:avLst/>
          </a:prstGeom>
        </p:spPr>
        <p:txBody>
          <a:bodyPr anchor="b"/>
          <a:lstStyle>
            <a:lvl1pPr marL="0" indent="0" algn="l" defTabSz="914400" rtl="0" eaLnBrk="1" latinLnBrk="0" hangingPunct="1">
              <a:lnSpc>
                <a:spcPct val="90000"/>
              </a:lnSpc>
              <a:spcBef>
                <a:spcPts val="1000"/>
              </a:spcBef>
              <a:buFontTx/>
              <a:buNone/>
              <a:defRPr sz="4000" b="1" i="0" kern="1200">
                <a:solidFill>
                  <a:srgbClr val="00263A"/>
                </a:solidFill>
                <a:latin typeface="Objektiv Mk2" panose="020B0602020204020203" pitchFamily="34" charset="0"/>
                <a:ea typeface="+mn-ea"/>
                <a:cs typeface="Objektiv Mk2" panose="020B0602020204020203" pitchFamily="34" charset="0"/>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Customer Intelligence Rate Journey</a:t>
            </a:r>
          </a:p>
        </p:txBody>
      </p:sp>
    </p:spTree>
    <p:extLst>
      <p:ext uri="{BB962C8B-B14F-4D97-AF65-F5344CB8AC3E}">
        <p14:creationId xmlns:p14="http://schemas.microsoft.com/office/powerpoint/2010/main" val="30302984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Objektiv Mk2"/>
        <a:ea typeface=""/>
        <a:cs typeface=""/>
      </a:majorFont>
      <a:minorFont>
        <a:latin typeface="Barl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3">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5AED793-EF81-41B4-A038-91DFB40DB8D4}">
  <we:reference id="wa200010725" version="1.0.0.1" store="en-US" storeType="OMEX"/>
  <we:alternateReferences>
    <we:reference id="WA200010725" version="1.0.0.1" store="" storeType="OMEX"/>
  </we:alternateReferences>
  <we:properties>
    <we:property name="claude.fileId" value="&quot;de63ab98-1e22-4824-a0cf-3214ee406ac2&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9d6ea532-a128-4102-90d6-037480f28622">
      <UserInfo>
        <DisplayName>Aubrey Olsen</DisplayName>
        <AccountId>120</AccountId>
        <AccountType/>
      </UserInfo>
      <UserInfo>
        <DisplayName>Michael Young II</DisplayName>
        <AccountId>1006</AccountId>
        <AccountType/>
      </UserInfo>
      <UserInfo>
        <DisplayName>Jessa Kajencki</DisplayName>
        <AccountId>121</AccountId>
        <AccountType/>
      </UserInfo>
      <UserInfo>
        <DisplayName>Bobbi Jo Dallas Card</DisplayName>
        <AccountId>537</AccountId>
        <AccountType/>
      </UserInfo>
    </SharedWithUsers>
    <lcf76f155ced4ddcb4097134ff3c332f xmlns="a0d940e6-08f7-4f55-ab22-1c60154efa17">
      <Terms xmlns="http://schemas.microsoft.com/office/infopath/2007/PartnerControls"/>
    </lcf76f155ced4ddcb4097134ff3c332f>
    <TaxCatchAll xmlns="9d6ea532-a128-4102-90d6-037480f2862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00E37A5DFA2714CB7017CAE456168A6" ma:contentTypeVersion="18" ma:contentTypeDescription="Create a new document." ma:contentTypeScope="" ma:versionID="f627139a45c00de73b807ee419fe55c3">
  <xsd:schema xmlns:xsd="http://www.w3.org/2001/XMLSchema" xmlns:xs="http://www.w3.org/2001/XMLSchema" xmlns:p="http://schemas.microsoft.com/office/2006/metadata/properties" xmlns:ns2="a0d940e6-08f7-4f55-ab22-1c60154efa17" xmlns:ns3="9d6ea532-a128-4102-90d6-037480f28622" targetNamespace="http://schemas.microsoft.com/office/2006/metadata/properties" ma:root="true" ma:fieldsID="f36a3e27314cab4147366f5647d00add" ns2:_="" ns3:_="">
    <xsd:import namespace="a0d940e6-08f7-4f55-ab22-1c60154efa17"/>
    <xsd:import namespace="9d6ea532-a128-4102-90d6-037480f2862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lcf76f155ced4ddcb4097134ff3c332f" minOccurs="0"/>
                <xsd:element ref="ns3:TaxCatchAll" minOccurs="0"/>
                <xsd:element ref="ns2:MediaServiceSearchProperties"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d940e6-08f7-4f55-ab22-1c60154efa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3460b82-58eb-499a-9bd2-5a0713bdb8c0"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d6ea532-a128-4102-90d6-037480f286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3366c684-94b8-40a8-ae72-62a0fe207216}" ma:internalName="TaxCatchAll" ma:showField="CatchAllData" ma:web="9d6ea532-a128-4102-90d6-037480f286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800FD4-94BC-49A2-82A0-99D176C54A60}">
  <ds:schemaRefs>
    <ds:schemaRef ds:uri="9d6ea532-a128-4102-90d6-037480f28622"/>
    <ds:schemaRef ds:uri="http://purl.org/dc/elements/1.1/"/>
    <ds:schemaRef ds:uri="http://schemas.microsoft.com/office/2006/documentManagement/types"/>
    <ds:schemaRef ds:uri="a0d940e6-08f7-4f55-ab22-1c60154efa17"/>
    <ds:schemaRef ds:uri="http://www.w3.org/XML/1998/namespace"/>
    <ds:schemaRef ds:uri="http://purl.org/dc/terms/"/>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133389DD-ADC3-4A38-BD8E-19565A22E8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d940e6-08f7-4f55-ab22-1c60154efa17"/>
    <ds:schemaRef ds:uri="9d6ea532-a128-4102-90d6-037480f286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DF1F3CE-3298-4692-8D67-FA16F456C02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49659</TotalTime>
  <Words>1747</Words>
  <Application>Microsoft Office PowerPoint</Application>
  <PresentationFormat>Widescreen</PresentationFormat>
  <Paragraphs>152</Paragraphs>
  <Slides>10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Barlow Medium</vt:lpstr>
      <vt:lpstr>Calibri</vt:lpstr>
      <vt:lpstr>Objektiv Mk2 SemiBold</vt:lpstr>
      <vt:lpstr>Objektiv Mk2</vt:lpstr>
      <vt:lpstr>Arial</vt:lpstr>
      <vt:lpstr>Barlow</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Payton Gabriel</dc:creator>
  <cp:lastModifiedBy>Aubrey Olsen</cp:lastModifiedBy>
  <cp:revision>65</cp:revision>
  <dcterms:created xsi:type="dcterms:W3CDTF">2021-06-10T15:34:01Z</dcterms:created>
  <dcterms:modified xsi:type="dcterms:W3CDTF">2026-07-13T18:49:59Z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0x010100B00E37A5DFA2714CB7017CAE456168A6</vt:lpwstr>
  </property>
  <property fmtid="{D5CDD505-2E9C-101B-9397-08002B2CF9AE}" pid="3" name="_dlc_DocIdItemGuid">
    <vt:lpwstr>df1906c8-c0c3-42de-b8f4-37c7d36cd389</vt:lpwstr>
  </property>
  <property fmtid="{D5CDD505-2E9C-101B-9397-08002B2CF9AE}" pid="4" name="MediaServiceImageTags">
    <vt:lpwstr/>
  </property>
  <property fmtid="{D5CDD505-2E9C-101B-9397-08002B2CF9AE}" pid="5" name="ComplianceAssetId">
    <vt:lpwstr/>
  </property>
  <property fmtid="{D5CDD505-2E9C-101B-9397-08002B2CF9AE}" pid="6" name="_ExtendedDescription">
    <vt:lpwstr/>
  </property>
  <property fmtid="{D5CDD505-2E9C-101B-9397-08002B2CF9AE}" pid="7" name="_activity">
    <vt:lpwstr>{"FileActivityType":"9","FileActivityTimeStamp":"2025-02-14T17:42:56.640Z","FileActivityUsersOnPage":[{"DisplayName":"Chad Spencer","Id":"chad.spencer@totalexpert.com"},{"DisplayName":"Michael Young II","Id":"michael.young@totalexpert.com"}],"FileActivityNavigationId":null}</vt:lpwstr>
  </property>
  <property fmtid="{D5CDD505-2E9C-101B-9397-08002B2CF9AE}" pid="8" name="TriggerFlowInfo">
    <vt:lpwstr/>
  </property>
</Properties>
</file>