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sldIdLst>
    <p:sldId id="2076137455" r:id="rId5"/>
    <p:sldId id="2076137458" r:id="rId6"/>
    <p:sldId id="2076137491" r:id="rId7"/>
    <p:sldId id="2076137495" r:id="rId8"/>
    <p:sldId id="2076137497" r:id="rId9"/>
    <p:sldId id="2076137498" r:id="rId10"/>
    <p:sldId id="2076137499" r:id="rId11"/>
    <p:sldId id="2076137500" r:id="rId12"/>
    <p:sldId id="2076137501" r:id="rId13"/>
    <p:sldId id="2076137502" r:id="rId14"/>
    <p:sldId id="2076137507" r:id="rId15"/>
    <p:sldId id="2076137493" r:id="rId16"/>
    <p:sldId id="2076137518" r:id="rId17"/>
    <p:sldId id="2076137521" r:id="rId18"/>
    <p:sldId id="2076137520" r:id="rId19"/>
    <p:sldId id="2076137519" r:id="rId20"/>
    <p:sldId id="2076137492" r:id="rId21"/>
    <p:sldId id="2076137514" r:id="rId22"/>
    <p:sldId id="2076137516" r:id="rId23"/>
    <p:sldId id="2076137515" r:id="rId24"/>
    <p:sldId id="2076137504" r:id="rId25"/>
    <p:sldId id="2076137512" r:id="rId26"/>
    <p:sldId id="2076137522" r:id="rId27"/>
    <p:sldId id="2076137510" r:id="rId28"/>
  </p:sldIdLst>
  <p:sldSz cx="12192000" cy="6858000"/>
  <p:notesSz cx="6858000" cy="9144000"/>
  <p:embeddedFontLst>
    <p:embeddedFont>
      <p:font typeface="Barlow" panose="00000500000000000000" pitchFamily="2" charset="0"/>
      <p:regular r:id="rId30"/>
      <p:bold r:id="rId31"/>
      <p:italic r:id="rId32"/>
      <p:boldItalic r:id="rId33"/>
    </p:embeddedFont>
    <p:embeddedFont>
      <p:font typeface="Barlow Medium" panose="00000600000000000000" pitchFamily="2" charset="0"/>
      <p:regular r:id="rId34"/>
      <p:italic r:id="rId35"/>
    </p:embeddedFont>
    <p:embeddedFont>
      <p:font typeface="Objektiv Mk2" panose="020B0702020204020203" pitchFamily="34" charset="0"/>
      <p:regular r:id="rId36"/>
      <p:bold r:id="rId37"/>
      <p:italic r:id="rId38"/>
      <p:boldItalic r:id="rId39"/>
    </p:embeddedFont>
    <p:embeddedFont>
      <p:font typeface="Objektiv Mk2 SemiBold" panose="020B0602020204020203" pitchFamily="34"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31ECC7-6184-474A-B128-BA5CC5C24D8F}">
          <p14:sldIdLst>
            <p14:sldId id="2076137455"/>
            <p14:sldId id="2076137458"/>
          </p14:sldIdLst>
        </p14:section>
        <p14:section name="Mortgage" id="{E18E3F94-FBC6-41B1-8B83-3D131C668D2F}">
          <p14:sldIdLst>
            <p14:sldId id="2076137491"/>
            <p14:sldId id="2076137495"/>
            <p14:sldId id="2076137497"/>
            <p14:sldId id="2076137498"/>
            <p14:sldId id="2076137499"/>
            <p14:sldId id="2076137500"/>
            <p14:sldId id="2076137501"/>
            <p14:sldId id="2076137502"/>
            <p14:sldId id="2076137507"/>
          </p14:sldIdLst>
        </p14:section>
        <p14:section name="Banking" id="{FC7B0997-D343-4CB4-86BD-6EB9A974B605}">
          <p14:sldIdLst>
            <p14:sldId id="2076137493"/>
            <p14:sldId id="2076137518"/>
            <p14:sldId id="2076137521"/>
            <p14:sldId id="2076137520"/>
            <p14:sldId id="2076137519"/>
          </p14:sldIdLst>
        </p14:section>
        <p14:section name="Insurance" id="{5AB8EE5A-7C4A-43E3-A560-D988B0753FB8}">
          <p14:sldIdLst>
            <p14:sldId id="2076137492"/>
            <p14:sldId id="2076137514"/>
            <p14:sldId id="2076137516"/>
            <p14:sldId id="2076137515"/>
          </p14:sldIdLst>
        </p14:section>
        <p14:section name="Appendix" id="{DE614265-21C1-4E7E-94E3-72E813FFC61C}">
          <p14:sldIdLst>
            <p14:sldId id="2076137504"/>
            <p14:sldId id="2076137512"/>
            <p14:sldId id="2076137522"/>
            <p14:sldId id="2076137510"/>
          </p14:sldIdLst>
        </p14:section>
      </p14:sectionLst>
    </p:ex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5B127-2606-D94D-0DEC-A82020509815}" name="Michael Carey" initials="MC" userId="S::michael.carey@totalexpert.com::ff958cdb-e55a-4083-b7d0-b60439c79b22" providerId="AD"/>
  <p188:author id="{043C02FF-C086-76F6-9BC1-965B71DD5E12}" name="Aubrey Olsen" initials="AO" userId="S::aubrey.olsen@totalexpert.com::408c3e31-be18-4626-a9af-ec1f5bfcad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597"/>
    <a:srgbClr val="002060"/>
    <a:srgbClr val="0072CE"/>
    <a:srgbClr val="753BBD"/>
    <a:srgbClr val="009B77"/>
    <a:srgbClr val="00263A"/>
    <a:srgbClr val="00A677"/>
    <a:srgbClr val="85CBF9"/>
    <a:srgbClr val="DDE5ED"/>
    <a:srgbClr val="96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66015-D107-46EB-B69C-0BCEBB3EACF2}" v="23" dt="2025-09-03T15:44:01.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2736" autoAdjust="0"/>
  </p:normalViewPr>
  <p:slideViewPr>
    <p:cSldViewPr snapToGrid="0">
      <p:cViewPr varScale="1">
        <p:scale>
          <a:sx n="102" d="100"/>
          <a:sy n="102" d="100"/>
        </p:scale>
        <p:origin x="864" y="114"/>
      </p:cViewPr>
      <p:guideLst>
        <p:guide orient="horz" pos="384"/>
        <p:guide pos="3864"/>
        <p:guide pos="4416"/>
      </p:guideLst>
    </p:cSldViewPr>
  </p:slideViewPr>
  <p:outlineViewPr>
    <p:cViewPr>
      <p:scale>
        <a:sx n="33" d="100"/>
        <a:sy n="33" d="100"/>
      </p:scale>
      <p:origin x="0" y="-2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1BE66015-D107-46EB-B69C-0BCEBB3EACF2}"/>
    <pc:docChg chg="undo custSel addSld delSld modSld sldOrd addSection delSection modSection">
      <pc:chgData name="Aubrey Olsen" userId="408c3e31-be18-4626-a9af-ec1f5bfcad06" providerId="ADAL" clId="{1BE66015-D107-46EB-B69C-0BCEBB3EACF2}" dt="2025-09-03T15:50:05.096" v="1449"/>
      <pc:docMkLst>
        <pc:docMk/>
      </pc:docMkLst>
      <pc:sldChg chg="modSp mod ord modShow">
        <pc:chgData name="Aubrey Olsen" userId="408c3e31-be18-4626-a9af-ec1f5bfcad06" providerId="ADAL" clId="{1BE66015-D107-46EB-B69C-0BCEBB3EACF2}" dt="2025-09-03T14:26:48.192" v="1259"/>
        <pc:sldMkLst>
          <pc:docMk/>
          <pc:sldMk cId="142551074" sldId="2076137493"/>
        </pc:sldMkLst>
        <pc:spChg chg="mod">
          <ac:chgData name="Aubrey Olsen" userId="408c3e31-be18-4626-a9af-ec1f5bfcad06" providerId="ADAL" clId="{1BE66015-D107-46EB-B69C-0BCEBB3EACF2}" dt="2025-09-03T14:26:15.583" v="1257" actId="20577"/>
          <ac:spMkLst>
            <pc:docMk/>
            <pc:sldMk cId="142551074" sldId="2076137493"/>
            <ac:spMk id="3" creationId="{4006C972-850C-84A0-3412-F4EFFB1B6BB1}"/>
          </ac:spMkLst>
        </pc:spChg>
      </pc:sldChg>
      <pc:sldChg chg="del">
        <pc:chgData name="Aubrey Olsen" userId="408c3e31-be18-4626-a9af-ec1f5bfcad06" providerId="ADAL" clId="{1BE66015-D107-46EB-B69C-0BCEBB3EACF2}" dt="2025-09-03T15:49:46.317" v="1447" actId="2696"/>
        <pc:sldMkLst>
          <pc:docMk/>
          <pc:sldMk cId="2749322729" sldId="2076137503"/>
        </pc:sldMkLst>
      </pc:sldChg>
      <pc:sldChg chg="del">
        <pc:chgData name="Aubrey Olsen" userId="408c3e31-be18-4626-a9af-ec1f5bfcad06" providerId="ADAL" clId="{1BE66015-D107-46EB-B69C-0BCEBB3EACF2}" dt="2025-09-03T15:49:46.317" v="1447" actId="2696"/>
        <pc:sldMkLst>
          <pc:docMk/>
          <pc:sldMk cId="1926925084" sldId="2076137508"/>
        </pc:sldMkLst>
      </pc:sldChg>
      <pc:sldChg chg="ord modNotesTx">
        <pc:chgData name="Aubrey Olsen" userId="408c3e31-be18-4626-a9af-ec1f5bfcad06" providerId="ADAL" clId="{1BE66015-D107-46EB-B69C-0BCEBB3EACF2}" dt="2025-09-03T15:50:05.096" v="1449"/>
        <pc:sldMkLst>
          <pc:docMk/>
          <pc:sldMk cId="2782170655" sldId="2076137510"/>
        </pc:sldMkLst>
      </pc:sldChg>
      <pc:sldChg chg="del">
        <pc:chgData name="Aubrey Olsen" userId="408c3e31-be18-4626-a9af-ec1f5bfcad06" providerId="ADAL" clId="{1BE66015-D107-46EB-B69C-0BCEBB3EACF2}" dt="2025-09-03T14:25:08.112" v="1185" actId="47"/>
        <pc:sldMkLst>
          <pc:docMk/>
          <pc:sldMk cId="1595672859" sldId="2076137511"/>
        </pc:sldMkLst>
      </pc:sldChg>
      <pc:sldChg chg="modNotesTx">
        <pc:chgData name="Aubrey Olsen" userId="408c3e31-be18-4626-a9af-ec1f5bfcad06" providerId="ADAL" clId="{1BE66015-D107-46EB-B69C-0BCEBB3EACF2}" dt="2025-09-03T14:25:03.443" v="1184" actId="20577"/>
        <pc:sldMkLst>
          <pc:docMk/>
          <pc:sldMk cId="2691447473" sldId="2076137512"/>
        </pc:sldMkLst>
      </pc:sldChg>
      <pc:sldChg chg="modSp add del mod">
        <pc:chgData name="Aubrey Olsen" userId="408c3e31-be18-4626-a9af-ec1f5bfcad06" providerId="ADAL" clId="{1BE66015-D107-46EB-B69C-0BCEBB3EACF2}" dt="2025-09-03T14:25:16.179" v="1186" actId="47"/>
        <pc:sldMkLst>
          <pc:docMk/>
          <pc:sldMk cId="2366303924" sldId="2076137517"/>
        </pc:sldMkLst>
        <pc:spChg chg="mod">
          <ac:chgData name="Aubrey Olsen" userId="408c3e31-be18-4626-a9af-ec1f5bfcad06" providerId="ADAL" clId="{1BE66015-D107-46EB-B69C-0BCEBB3EACF2}" dt="2025-09-02T19:46:47.744" v="11" actId="20577"/>
          <ac:spMkLst>
            <pc:docMk/>
            <pc:sldMk cId="2366303924" sldId="2076137517"/>
            <ac:spMk id="2" creationId="{F53F0578-85F2-CF70-C862-36B4F839CA42}"/>
          </ac:spMkLst>
        </pc:spChg>
        <pc:spChg chg="mod">
          <ac:chgData name="Aubrey Olsen" userId="408c3e31-be18-4626-a9af-ec1f5bfcad06" providerId="ADAL" clId="{1BE66015-D107-46EB-B69C-0BCEBB3EACF2}" dt="2025-09-02T19:47:11.767" v="76" actId="20577"/>
          <ac:spMkLst>
            <pc:docMk/>
            <pc:sldMk cId="2366303924" sldId="2076137517"/>
            <ac:spMk id="3" creationId="{4E1D3C3F-0F02-1F79-8C9F-9699B398114B}"/>
          </ac:spMkLst>
        </pc:spChg>
      </pc:sldChg>
      <pc:sldChg chg="addSp delSp modSp add mod ord">
        <pc:chgData name="Aubrey Olsen" userId="408c3e31-be18-4626-a9af-ec1f5bfcad06" providerId="ADAL" clId="{1BE66015-D107-46EB-B69C-0BCEBB3EACF2}" dt="2025-09-03T15:43:20.077" v="1424" actId="20577"/>
        <pc:sldMkLst>
          <pc:docMk/>
          <pc:sldMk cId="2591812382" sldId="2076137518"/>
        </pc:sldMkLst>
        <pc:spChg chg="mod">
          <ac:chgData name="Aubrey Olsen" userId="408c3e31-be18-4626-a9af-ec1f5bfcad06" providerId="ADAL" clId="{1BE66015-D107-46EB-B69C-0BCEBB3EACF2}" dt="2025-09-02T20:00:42.735" v="139" actId="20577"/>
          <ac:spMkLst>
            <pc:docMk/>
            <pc:sldMk cId="2591812382" sldId="2076137518"/>
            <ac:spMk id="2" creationId="{7BFFF436-DAF4-D54A-3C63-C0ABCF63DE2E}"/>
          </ac:spMkLst>
        </pc:spChg>
        <pc:spChg chg="mod">
          <ac:chgData name="Aubrey Olsen" userId="408c3e31-be18-4626-a9af-ec1f5bfcad06" providerId="ADAL" clId="{1BE66015-D107-46EB-B69C-0BCEBB3EACF2}" dt="2025-09-02T20:21:27.902" v="994" actId="1076"/>
          <ac:spMkLst>
            <pc:docMk/>
            <pc:sldMk cId="2591812382" sldId="2076137518"/>
            <ac:spMk id="7" creationId="{4553FB24-1E67-4C64-C9AD-0DE42FA70F9C}"/>
          </ac:spMkLst>
        </pc:spChg>
        <pc:spChg chg="mod">
          <ac:chgData name="Aubrey Olsen" userId="408c3e31-be18-4626-a9af-ec1f5bfcad06" providerId="ADAL" clId="{1BE66015-D107-46EB-B69C-0BCEBB3EACF2}" dt="2025-09-03T15:43:20.077" v="1424" actId="20577"/>
          <ac:spMkLst>
            <pc:docMk/>
            <pc:sldMk cId="2591812382" sldId="2076137518"/>
            <ac:spMk id="15" creationId="{2DF681F8-E335-26B5-7CA5-F889F5A3ADC4}"/>
          </ac:spMkLst>
        </pc:spChg>
        <pc:picChg chg="add del">
          <ac:chgData name="Aubrey Olsen" userId="408c3e31-be18-4626-a9af-ec1f5bfcad06" providerId="ADAL" clId="{1BE66015-D107-46EB-B69C-0BCEBB3EACF2}" dt="2025-09-02T20:02:52.825" v="331" actId="22"/>
          <ac:picMkLst>
            <pc:docMk/>
            <pc:sldMk cId="2591812382" sldId="2076137518"/>
            <ac:picMk id="4" creationId="{A6812143-71C1-A194-F49F-98A4D69B3BBE}"/>
          </ac:picMkLst>
        </pc:picChg>
        <pc:picChg chg="mod">
          <ac:chgData name="Aubrey Olsen" userId="408c3e31-be18-4626-a9af-ec1f5bfcad06" providerId="ADAL" clId="{1BE66015-D107-46EB-B69C-0BCEBB3EACF2}" dt="2025-09-02T20:21:27.902" v="994" actId="1076"/>
          <ac:picMkLst>
            <pc:docMk/>
            <pc:sldMk cId="2591812382" sldId="2076137518"/>
            <ac:picMk id="6" creationId="{591F1CE7-740F-6FDD-FDEF-32D321DD4E92}"/>
          </ac:picMkLst>
        </pc:picChg>
      </pc:sldChg>
      <pc:sldChg chg="modSp add mod ord">
        <pc:chgData name="Aubrey Olsen" userId="408c3e31-be18-4626-a9af-ec1f5bfcad06" providerId="ADAL" clId="{1BE66015-D107-46EB-B69C-0BCEBB3EACF2}" dt="2025-09-03T15:44:06.672" v="1446" actId="14100"/>
        <pc:sldMkLst>
          <pc:docMk/>
          <pc:sldMk cId="1633454945" sldId="2076137519"/>
        </pc:sldMkLst>
        <pc:spChg chg="mod">
          <ac:chgData name="Aubrey Olsen" userId="408c3e31-be18-4626-a9af-ec1f5bfcad06" providerId="ADAL" clId="{1BE66015-D107-46EB-B69C-0BCEBB3EACF2}" dt="2025-09-02T20:03:01.872" v="335" actId="20577"/>
          <ac:spMkLst>
            <pc:docMk/>
            <pc:sldMk cId="1633454945" sldId="2076137519"/>
            <ac:spMk id="7" creationId="{3F74499B-578F-F210-3E81-28CF26A0467A}"/>
          </ac:spMkLst>
        </pc:spChg>
        <pc:spChg chg="mod">
          <ac:chgData name="Aubrey Olsen" userId="408c3e31-be18-4626-a9af-ec1f5bfcad06" providerId="ADAL" clId="{1BE66015-D107-46EB-B69C-0BCEBB3EACF2}" dt="2025-09-03T15:44:06.672" v="1446" actId="14100"/>
          <ac:spMkLst>
            <pc:docMk/>
            <pc:sldMk cId="1633454945" sldId="2076137519"/>
            <ac:spMk id="15" creationId="{5F248502-0872-F309-348D-860D4A39A502}"/>
          </ac:spMkLst>
        </pc:spChg>
        <pc:picChg chg="mod">
          <ac:chgData name="Aubrey Olsen" userId="408c3e31-be18-4626-a9af-ec1f5bfcad06" providerId="ADAL" clId="{1BE66015-D107-46EB-B69C-0BCEBB3EACF2}" dt="2025-09-02T20:02:58.162" v="333" actId="14826"/>
          <ac:picMkLst>
            <pc:docMk/>
            <pc:sldMk cId="1633454945" sldId="2076137519"/>
            <ac:picMk id="6" creationId="{0DE9CF8B-6C86-A08B-9305-3BB2FC40C22A}"/>
          </ac:picMkLst>
        </pc:picChg>
      </pc:sldChg>
      <pc:sldChg chg="modSp add mod ord">
        <pc:chgData name="Aubrey Olsen" userId="408c3e31-be18-4626-a9af-ec1f5bfcad06" providerId="ADAL" clId="{1BE66015-D107-46EB-B69C-0BCEBB3EACF2}" dt="2025-09-03T14:50:32.665" v="1375" actId="1076"/>
        <pc:sldMkLst>
          <pc:docMk/>
          <pc:sldMk cId="3632655392" sldId="2076137520"/>
        </pc:sldMkLst>
        <pc:spChg chg="mod">
          <ac:chgData name="Aubrey Olsen" userId="408c3e31-be18-4626-a9af-ec1f5bfcad06" providerId="ADAL" clId="{1BE66015-D107-46EB-B69C-0BCEBB3EACF2}" dt="2025-09-03T14:50:32.665" v="1375" actId="1076"/>
          <ac:spMkLst>
            <pc:docMk/>
            <pc:sldMk cId="3632655392" sldId="2076137520"/>
            <ac:spMk id="15" creationId="{750BFE97-211B-A943-3EB0-316D05D0FD0A}"/>
          </ac:spMkLst>
        </pc:spChg>
      </pc:sldChg>
      <pc:sldChg chg="modSp add mod ord">
        <pc:chgData name="Aubrey Olsen" userId="408c3e31-be18-4626-a9af-ec1f5bfcad06" providerId="ADAL" clId="{1BE66015-D107-46EB-B69C-0BCEBB3EACF2}" dt="2025-09-03T15:43:51.859" v="1441" actId="1076"/>
        <pc:sldMkLst>
          <pc:docMk/>
          <pc:sldMk cId="305078843" sldId="2076137521"/>
        </pc:sldMkLst>
        <pc:spChg chg="mod">
          <ac:chgData name="Aubrey Olsen" userId="408c3e31-be18-4626-a9af-ec1f5bfcad06" providerId="ADAL" clId="{1BE66015-D107-46EB-B69C-0BCEBB3EACF2}" dt="2025-09-02T20:07:12.776" v="806" actId="20577"/>
          <ac:spMkLst>
            <pc:docMk/>
            <pc:sldMk cId="305078843" sldId="2076137521"/>
            <ac:spMk id="7" creationId="{81954743-96C7-590F-ACEB-2825B339B2E8}"/>
          </ac:spMkLst>
        </pc:spChg>
        <pc:spChg chg="mod">
          <ac:chgData name="Aubrey Olsen" userId="408c3e31-be18-4626-a9af-ec1f5bfcad06" providerId="ADAL" clId="{1BE66015-D107-46EB-B69C-0BCEBB3EACF2}" dt="2025-09-03T15:43:51.859" v="1441" actId="1076"/>
          <ac:spMkLst>
            <pc:docMk/>
            <pc:sldMk cId="305078843" sldId="2076137521"/>
            <ac:spMk id="15" creationId="{EE6BDEFD-72CA-59A8-C8B2-5205F6EE58FE}"/>
          </ac:spMkLst>
        </pc:spChg>
        <pc:picChg chg="mod">
          <ac:chgData name="Aubrey Olsen" userId="408c3e31-be18-4626-a9af-ec1f5bfcad06" providerId="ADAL" clId="{1BE66015-D107-46EB-B69C-0BCEBB3EACF2}" dt="2025-09-02T20:07:09.450" v="804" actId="14826"/>
          <ac:picMkLst>
            <pc:docMk/>
            <pc:sldMk cId="305078843" sldId="2076137521"/>
            <ac:picMk id="6" creationId="{BFBC29A4-8269-E012-3972-465FA2A61B29}"/>
          </ac:picMkLst>
        </pc:picChg>
      </pc:sldChg>
      <pc:sldChg chg="addSp delSp modSp add mod modNotesTx">
        <pc:chgData name="Aubrey Olsen" userId="408c3e31-be18-4626-a9af-ec1f5bfcad06" providerId="ADAL" clId="{1BE66015-D107-46EB-B69C-0BCEBB3EACF2}" dt="2025-09-03T14:24:55.998" v="1182" actId="20577"/>
        <pc:sldMkLst>
          <pc:docMk/>
          <pc:sldMk cId="3419006508" sldId="2076137522"/>
        </pc:sldMkLst>
        <pc:spChg chg="mod">
          <ac:chgData name="Aubrey Olsen" userId="408c3e31-be18-4626-a9af-ec1f5bfcad06" providerId="ADAL" clId="{1BE66015-D107-46EB-B69C-0BCEBB3EACF2}" dt="2025-09-03T14:24:34.829" v="1180" actId="14100"/>
          <ac:spMkLst>
            <pc:docMk/>
            <pc:sldMk cId="3419006508" sldId="2076137522"/>
            <ac:spMk id="2" creationId="{00FF202B-AD6E-C84D-F535-D2D431DFD71A}"/>
          </ac:spMkLst>
        </pc:spChg>
        <pc:spChg chg="add del mod">
          <ac:chgData name="Aubrey Olsen" userId="408c3e31-be18-4626-a9af-ec1f5bfcad06" providerId="ADAL" clId="{1BE66015-D107-46EB-B69C-0BCEBB3EACF2}" dt="2025-09-03T14:24:39.499" v="1181" actId="478"/>
          <ac:spMkLst>
            <pc:docMk/>
            <pc:sldMk cId="3419006508" sldId="2076137522"/>
            <ac:spMk id="3" creationId="{9DDE7BD8-AA3A-15EF-E692-295BF1054997}"/>
          </ac:spMkLst>
        </pc:spChg>
        <pc:graphicFrameChg chg="mod modGraphic">
          <ac:chgData name="Aubrey Olsen" userId="408c3e31-be18-4626-a9af-ec1f5bfcad06" providerId="ADAL" clId="{1BE66015-D107-46EB-B69C-0BCEBB3EACF2}" dt="2025-09-03T14:24:07.074" v="1176" actId="1076"/>
          <ac:graphicFrameMkLst>
            <pc:docMk/>
            <pc:sldMk cId="3419006508" sldId="2076137522"/>
            <ac:graphicFrameMk id="7" creationId="{51237D42-BA1E-51B5-E344-9BA45C7F36A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78436-8DBD-451E-5B38-DC9044B98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7F985-F302-939F-65A9-FEC6C7864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0FEB8-AE55-BC9C-D96A-85AD102880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7C8FE-1391-D61D-A0A0-62838A8A23B8}"/>
              </a:ext>
            </a:extLst>
          </p:cNvPr>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282629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4E389-3A42-3B4F-D6C8-D37BA8176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D1F9A-5197-3763-DFB9-B27F8FD3D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78CD6-A0DC-8E81-126F-A8E2C754B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78DD8A-0D14-7631-1D33-1B8052B0A782}"/>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123618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0FAF-BECC-4ECD-1E9A-27975946D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DF875-2FEF-2126-DD3C-B02CFB7F2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13E3E-04AC-A5F1-FCBA-160904901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0EFAB9-31B9-FCBE-35F8-3A802EE907EA}"/>
              </a:ext>
            </a:extLst>
          </p:cNvPr>
          <p:cNvSpPr>
            <a:spLocks noGrp="1"/>
          </p:cNvSpPr>
          <p:nvPr>
            <p:ph type="sldNum" sz="quarter" idx="5"/>
          </p:nvPr>
        </p:nvSpPr>
        <p:spPr/>
        <p:txBody>
          <a:bodyPr/>
          <a:lstStyle/>
          <a:p>
            <a:fld id="{3F4AFAC6-DEA9-E94A-A956-F0E3CBB9625E}" type="slidenum">
              <a:rPr lang="en-US" smtClean="0"/>
              <a:t>15</a:t>
            </a:fld>
            <a:endParaRPr lang="en-US"/>
          </a:p>
        </p:txBody>
      </p:sp>
    </p:spTree>
    <p:extLst>
      <p:ext uri="{BB962C8B-B14F-4D97-AF65-F5344CB8AC3E}">
        <p14:creationId xmlns:p14="http://schemas.microsoft.com/office/powerpoint/2010/main" val="418164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3829-C1CE-EED1-5A5E-FD6073430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DEDD8-F75E-FE2C-E519-019FBC0B8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99E3B-CF91-0DD9-424C-7FB3B526E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7FE7A-72A2-76D6-251B-AA11707F0978}"/>
              </a:ext>
            </a:extLst>
          </p:cNvPr>
          <p:cNvSpPr>
            <a:spLocks noGrp="1"/>
          </p:cNvSpPr>
          <p:nvPr>
            <p:ph type="sldNum" sz="quarter" idx="5"/>
          </p:nvPr>
        </p:nvSpPr>
        <p:spPr/>
        <p:txBody>
          <a:bodyPr/>
          <a:lstStyle/>
          <a:p>
            <a:fld id="{3F4AFAC6-DEA9-E94A-A956-F0E3CBB9625E}" type="slidenum">
              <a:rPr lang="en-US" smtClean="0"/>
              <a:t>16</a:t>
            </a:fld>
            <a:endParaRPr lang="en-US"/>
          </a:p>
        </p:txBody>
      </p:sp>
    </p:spTree>
    <p:extLst>
      <p:ext uri="{BB962C8B-B14F-4D97-AF65-F5344CB8AC3E}">
        <p14:creationId xmlns:p14="http://schemas.microsoft.com/office/powerpoint/2010/main" val="234535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18</a:t>
            </a:fld>
            <a:endParaRPr lang="en-US"/>
          </a:p>
        </p:txBody>
      </p:sp>
    </p:spTree>
    <p:extLst>
      <p:ext uri="{BB962C8B-B14F-4D97-AF65-F5344CB8AC3E}">
        <p14:creationId xmlns:p14="http://schemas.microsoft.com/office/powerpoint/2010/main" val="31677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19</a:t>
            </a:fld>
            <a:endParaRPr lang="en-US"/>
          </a:p>
        </p:txBody>
      </p:sp>
    </p:spTree>
    <p:extLst>
      <p:ext uri="{BB962C8B-B14F-4D97-AF65-F5344CB8AC3E}">
        <p14:creationId xmlns:p14="http://schemas.microsoft.com/office/powerpoint/2010/main" val="143617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20</a:t>
            </a:fld>
            <a:endParaRPr lang="en-US"/>
          </a:p>
        </p:txBody>
      </p:sp>
    </p:spTree>
    <p:extLst>
      <p:ext uri="{BB962C8B-B14F-4D97-AF65-F5344CB8AC3E}">
        <p14:creationId xmlns:p14="http://schemas.microsoft.com/office/powerpoint/2010/main" val="182298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22</a:t>
            </a:fld>
            <a:endParaRPr lang="en-US"/>
          </a:p>
        </p:txBody>
      </p:sp>
    </p:spTree>
    <p:extLst>
      <p:ext uri="{BB962C8B-B14F-4D97-AF65-F5344CB8AC3E}">
        <p14:creationId xmlns:p14="http://schemas.microsoft.com/office/powerpoint/2010/main" val="406542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EDAA-A96C-04AB-0CC7-A3F6B38BE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6151-DD2D-50EF-17FD-8B283C2CB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1D7E8-E8E4-9F7E-A06D-60DB581E4F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E9E20-81E2-4028-51F1-F5AAC6A28335}"/>
              </a:ext>
            </a:extLst>
          </p:cNvPr>
          <p:cNvSpPr>
            <a:spLocks noGrp="1"/>
          </p:cNvSpPr>
          <p:nvPr>
            <p:ph type="sldNum" sz="quarter" idx="5"/>
          </p:nvPr>
        </p:nvSpPr>
        <p:spPr/>
        <p:txBody>
          <a:bodyPr/>
          <a:lstStyle/>
          <a:p>
            <a:fld id="{3F4AFAC6-DEA9-E94A-A956-F0E3CBB9625E}" type="slidenum">
              <a:rPr lang="en-US" smtClean="0"/>
              <a:t>23</a:t>
            </a:fld>
            <a:endParaRPr lang="en-US"/>
          </a:p>
        </p:txBody>
      </p:sp>
    </p:spTree>
    <p:extLst>
      <p:ext uri="{BB962C8B-B14F-4D97-AF65-F5344CB8AC3E}">
        <p14:creationId xmlns:p14="http://schemas.microsoft.com/office/powerpoint/2010/main" val="383790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24</a:t>
            </a:fld>
            <a:endParaRPr lang="en-US"/>
          </a:p>
        </p:txBody>
      </p:sp>
    </p:spTree>
    <p:extLst>
      <p:ext uri="{BB962C8B-B14F-4D97-AF65-F5344CB8AC3E}">
        <p14:creationId xmlns:p14="http://schemas.microsoft.com/office/powerpoint/2010/main" val="344395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114823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5721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239219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03965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87121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88642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82000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307353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talexpert.freshdesk.com/support/solutions/articles/22000286880-faq-expert-content-adjustment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0.png"/><Relationship Id="rId7"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Email Signatures</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4" name="TextBox 13">
            <a:extLst>
              <a:ext uri="{FF2B5EF4-FFF2-40B4-BE49-F238E27FC236}">
                <a16:creationId xmlns:a16="http://schemas.microsoft.com/office/drawing/2014/main" id="{B4B3D450-70EC-79B1-34E1-B722050C2C49}"/>
              </a:ext>
            </a:extLst>
          </p:cNvPr>
          <p:cNvSpPr txBox="1"/>
          <p:nvPr/>
        </p:nvSpPr>
        <p:spPr>
          <a:xfrm>
            <a:off x="1843161" y="1527399"/>
            <a:ext cx="2781126" cy="276999"/>
          </a:xfrm>
          <a:prstGeom prst="rect">
            <a:avLst/>
          </a:prstGeom>
          <a:noFill/>
        </p:spPr>
        <p:txBody>
          <a:bodyPr wrap="square" rtlCol="0">
            <a:spAutoFit/>
          </a:bodyPr>
          <a:lstStyle/>
          <a:p>
            <a:pPr algn="ctr"/>
            <a:r>
              <a:rPr lang="en-US" sz="1200" b="1" dirty="0">
                <a:solidFill>
                  <a:srgbClr val="00263A"/>
                </a:solidFill>
              </a:rPr>
              <a:t>EC - Email Footer Concept C - SB</a:t>
            </a:r>
          </a:p>
        </p:txBody>
      </p:sp>
      <p:pic>
        <p:nvPicPr>
          <p:cNvPr id="15" name="Picture 14">
            <a:extLst>
              <a:ext uri="{FF2B5EF4-FFF2-40B4-BE49-F238E27FC236}">
                <a16:creationId xmlns:a16="http://schemas.microsoft.com/office/drawing/2014/main" id="{9AC50EC4-6920-EED1-4E83-FA45D215CD62}"/>
              </a:ext>
            </a:extLst>
          </p:cNvPr>
          <p:cNvPicPr>
            <a:picLocks noChangeAspect="1"/>
          </p:cNvPicPr>
          <p:nvPr/>
        </p:nvPicPr>
        <p:blipFill>
          <a:blip r:embed="rId4"/>
          <a:srcRect/>
          <a:stretch/>
        </p:blipFill>
        <p:spPr>
          <a:xfrm>
            <a:off x="1919908" y="1942759"/>
            <a:ext cx="2624865" cy="4671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1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Team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572283" y="1681462"/>
            <a:ext cx="3390158" cy="276999"/>
          </a:xfrm>
          <a:prstGeom prst="rect">
            <a:avLst/>
          </a:prstGeom>
          <a:noFill/>
        </p:spPr>
        <p:txBody>
          <a:bodyPr wrap="square" rtlCol="0">
            <a:spAutoFit/>
          </a:bodyPr>
          <a:lstStyle/>
          <a:p>
            <a:pPr algn="ctr"/>
            <a:r>
              <a:rPr lang="en-US" sz="1200" b="1" dirty="0">
                <a:solidFill>
                  <a:srgbClr val="00263A"/>
                </a:solidFill>
              </a:rPr>
              <a:t>EC - Email Footer Concept Team Branded - SB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919897" y="2077356"/>
            <a:ext cx="4694616" cy="4175653"/>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2077356"/>
            <a:ext cx="5415805"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Team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Team branded email signatures do not pull from multiple users’ profiles or a centralized location. Team fields do not associate multiple users to the same team entity.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in this signature reference team elements such as Team Name, Team Tagline, and Team Logo, from an individual user’s profile. These fields must be populated on each team member’s profile separately.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such as NMLS, Phone Numbers, and Social Media Platform Links will be user-specific.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Replies to the email will go to the user from which the initial email was sent. </a:t>
            </a:r>
          </a:p>
          <a:p>
            <a:pPr defTabSz="868680">
              <a:spcBef>
                <a:spcPts val="0"/>
              </a:spcBef>
            </a:pPr>
            <a:endParaRPr lang="en-US" sz="1600" kern="100" dirty="0">
              <a:solidFill>
                <a:srgbClr val="002060"/>
              </a:solidFill>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F7DFAA4E-0032-D8F5-0102-704E3BCBE9BD}"/>
              </a:ext>
            </a:extLst>
          </p:cNvPr>
          <p:cNvCxnSpPr>
            <a:cxnSpLocks/>
          </p:cNvCxnSpPr>
          <p:nvPr/>
        </p:nvCxnSpPr>
        <p:spPr>
          <a:xfrm flipV="1">
            <a:off x="4781812" y="2941163"/>
            <a:ext cx="0" cy="154021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9B64398-C0D5-053D-136D-37B0DEDB8CE1}"/>
              </a:ext>
            </a:extLst>
          </p:cNvPr>
          <p:cNvSpPr txBox="1"/>
          <p:nvPr/>
        </p:nvSpPr>
        <p:spPr>
          <a:xfrm>
            <a:off x="4150216" y="4443670"/>
            <a:ext cx="1781666" cy="369332"/>
          </a:xfrm>
          <a:prstGeom prst="rect">
            <a:avLst/>
          </a:prstGeom>
          <a:noFill/>
        </p:spPr>
        <p:txBody>
          <a:bodyPr wrap="square" rtlCol="0">
            <a:spAutoFit/>
          </a:bodyPr>
          <a:lstStyle/>
          <a:p>
            <a:r>
              <a:rPr lang="en-US" b="1" dirty="0">
                <a:solidFill>
                  <a:srgbClr val="002060"/>
                </a:solidFill>
              </a:rPr>
              <a:t>Team Logo</a:t>
            </a:r>
          </a:p>
        </p:txBody>
      </p:sp>
    </p:spTree>
    <p:extLst>
      <p:ext uri="{BB962C8B-B14F-4D97-AF65-F5344CB8AC3E}">
        <p14:creationId xmlns:p14="http://schemas.microsoft.com/office/powerpoint/2010/main" val="336986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Banking and Credit Union</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r>
              <a:rPr lang="en-US" dirty="0"/>
              <a:t>Corporate branded signatures</a:t>
            </a:r>
          </a:p>
        </p:txBody>
      </p:sp>
    </p:spTree>
    <p:extLst>
      <p:ext uri="{BB962C8B-B14F-4D97-AF65-F5344CB8AC3E}">
        <p14:creationId xmlns:p14="http://schemas.microsoft.com/office/powerpoint/2010/main" val="14255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9AB0-2BC2-E4D6-9ADB-96E3627515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FFF436-DAF4-D54A-3C63-C0ABCF63DE2E}"/>
              </a:ext>
            </a:extLst>
          </p:cNvPr>
          <p:cNvSpPr>
            <a:spLocks noGrp="1"/>
          </p:cNvSpPr>
          <p:nvPr>
            <p:ph type="body" sz="quarter" idx="10"/>
          </p:nvPr>
        </p:nvSpPr>
        <p:spPr>
          <a:xfrm>
            <a:off x="562443" y="244077"/>
            <a:ext cx="9959137" cy="759776"/>
          </a:xfrm>
        </p:spPr>
        <p:txBody>
          <a:bodyPr/>
          <a:lstStyle/>
          <a:p>
            <a:r>
              <a:rPr lang="en-US" dirty="0"/>
              <a:t>Corporate</a:t>
            </a:r>
          </a:p>
        </p:txBody>
      </p:sp>
      <p:pic>
        <p:nvPicPr>
          <p:cNvPr id="5" name="Picture 4" descr="A blue letter t on a black background&#10;&#10;Description automatically generated">
            <a:extLst>
              <a:ext uri="{FF2B5EF4-FFF2-40B4-BE49-F238E27FC236}">
                <a16:creationId xmlns:a16="http://schemas.microsoft.com/office/drawing/2014/main" id="{64BC6A99-602D-550A-36D9-FFA748DC629D}"/>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4553FB24-1E67-4C64-C9AD-0DE42FA70F9C}"/>
              </a:ext>
            </a:extLst>
          </p:cNvPr>
          <p:cNvSpPr txBox="1"/>
          <p:nvPr/>
        </p:nvSpPr>
        <p:spPr>
          <a:xfrm>
            <a:off x="1446921" y="1426939"/>
            <a:ext cx="3824759" cy="276999"/>
          </a:xfrm>
          <a:prstGeom prst="rect">
            <a:avLst/>
          </a:prstGeom>
          <a:noFill/>
        </p:spPr>
        <p:txBody>
          <a:bodyPr wrap="square" rtlCol="0">
            <a:spAutoFit/>
          </a:bodyPr>
          <a:lstStyle/>
          <a:p>
            <a:pPr algn="ctr"/>
            <a:r>
              <a:rPr lang="en-US" sz="1200" b="1" dirty="0">
                <a:solidFill>
                  <a:srgbClr val="00263A"/>
                </a:solidFill>
              </a:rPr>
              <a:t>EC - Corporate Email Signature, SB - 0050</a:t>
            </a:r>
          </a:p>
        </p:txBody>
      </p:sp>
      <p:pic>
        <p:nvPicPr>
          <p:cNvPr id="6" name="Picture 5">
            <a:extLst>
              <a:ext uri="{FF2B5EF4-FFF2-40B4-BE49-F238E27FC236}">
                <a16:creationId xmlns:a16="http://schemas.microsoft.com/office/drawing/2014/main" id="{591F1CE7-740F-6FDD-FDEF-32D321DD4E92}"/>
              </a:ext>
            </a:extLst>
          </p:cNvPr>
          <p:cNvPicPr>
            <a:picLocks noChangeAspect="1"/>
          </p:cNvPicPr>
          <p:nvPr/>
        </p:nvPicPr>
        <p:blipFill>
          <a:blip r:embed="rId4"/>
          <a:srcRect/>
          <a:stretch/>
        </p:blipFill>
        <p:spPr>
          <a:xfrm>
            <a:off x="785730" y="1879512"/>
            <a:ext cx="5147142" cy="3927399"/>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2DF681F8-E335-26B5-7CA5-F889F5A3ADC4}"/>
              </a:ext>
            </a:extLst>
          </p:cNvPr>
          <p:cNvSpPr txBox="1">
            <a:spLocks/>
          </p:cNvSpPr>
          <p:nvPr/>
        </p:nvSpPr>
        <p:spPr>
          <a:xfrm>
            <a:off x="6596840" y="732866"/>
            <a:ext cx="5253415" cy="598054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Corporate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user profile from which the email is sent/sent on behalf of.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Company name and logo are pulled from branding and/or cost center logic. Logo is designed for stacked logos if present but defaults to standard logo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color is applied to the divider bar if hex value is configured in branding setup; black,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Any missing contact details or social links will collapse and shift to reduce white space.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Disclaimers default to the “</a:t>
            </a:r>
            <a:r>
              <a:rPr lang="en-US" sz="1600" kern="100" dirty="0" err="1">
                <a:solidFill>
                  <a:srgbClr val="002060"/>
                </a:solidFill>
                <a:cs typeface="Times New Roman" panose="02020603050405020304" pitchFamily="18" charset="0"/>
              </a:rPr>
              <a:t>Standard_Email_Disclaimer</a:t>
            </a:r>
            <a:r>
              <a:rPr lang="en-US" sz="1600" kern="100" dirty="0">
                <a:solidFill>
                  <a:srgbClr val="002060"/>
                </a:solidFill>
                <a:cs typeface="Times New Roman" panose="02020603050405020304" pitchFamily="18" charset="0"/>
              </a:rPr>
              <a:t>” from the disclaimer library. Additional or override disclaimers can be applied as needed.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FDIC logo is static but can be updated through Content Marketing Services as a custom signature.</a:t>
            </a:r>
          </a:p>
        </p:txBody>
      </p:sp>
    </p:spTree>
    <p:extLst>
      <p:ext uri="{BB962C8B-B14F-4D97-AF65-F5344CB8AC3E}">
        <p14:creationId xmlns:p14="http://schemas.microsoft.com/office/powerpoint/2010/main" val="259181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4E40-4085-7704-D4A8-09CC35A205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13F3E8-DF6E-6CE9-20D5-276418BEA08E}"/>
              </a:ext>
            </a:extLst>
          </p:cNvPr>
          <p:cNvSpPr>
            <a:spLocks noGrp="1"/>
          </p:cNvSpPr>
          <p:nvPr>
            <p:ph type="body" sz="quarter" idx="10"/>
          </p:nvPr>
        </p:nvSpPr>
        <p:spPr>
          <a:xfrm>
            <a:off x="562443" y="244077"/>
            <a:ext cx="9959137" cy="759776"/>
          </a:xfrm>
        </p:spPr>
        <p:txBody>
          <a:bodyPr/>
          <a:lstStyle/>
          <a:p>
            <a:r>
              <a:rPr lang="en-US" dirty="0"/>
              <a:t>Corporate</a:t>
            </a:r>
          </a:p>
        </p:txBody>
      </p:sp>
      <p:pic>
        <p:nvPicPr>
          <p:cNvPr id="5" name="Picture 4" descr="A blue letter t on a black background&#10;&#10;Description automatically generated">
            <a:extLst>
              <a:ext uri="{FF2B5EF4-FFF2-40B4-BE49-F238E27FC236}">
                <a16:creationId xmlns:a16="http://schemas.microsoft.com/office/drawing/2014/main" id="{676D5737-9479-F363-7649-A40797436861}"/>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1954743-96C7-590F-ACEB-2825B339B2E8}"/>
              </a:ext>
            </a:extLst>
          </p:cNvPr>
          <p:cNvSpPr txBox="1"/>
          <p:nvPr/>
        </p:nvSpPr>
        <p:spPr>
          <a:xfrm>
            <a:off x="1619831" y="1794584"/>
            <a:ext cx="3824759" cy="276999"/>
          </a:xfrm>
          <a:prstGeom prst="rect">
            <a:avLst/>
          </a:prstGeom>
          <a:noFill/>
        </p:spPr>
        <p:txBody>
          <a:bodyPr wrap="square" rtlCol="0">
            <a:spAutoFit/>
          </a:bodyPr>
          <a:lstStyle/>
          <a:p>
            <a:pPr algn="ctr"/>
            <a:r>
              <a:rPr lang="en-US" sz="1200" b="1" dirty="0">
                <a:solidFill>
                  <a:srgbClr val="00263A"/>
                </a:solidFill>
              </a:rPr>
              <a:t>EC - Corporate Email Signature, SB - 0051</a:t>
            </a:r>
          </a:p>
        </p:txBody>
      </p:sp>
      <p:pic>
        <p:nvPicPr>
          <p:cNvPr id="6" name="Picture 5">
            <a:extLst>
              <a:ext uri="{FF2B5EF4-FFF2-40B4-BE49-F238E27FC236}">
                <a16:creationId xmlns:a16="http://schemas.microsoft.com/office/drawing/2014/main" id="{BFBC29A4-8269-E012-3972-465FA2A61B29}"/>
              </a:ext>
            </a:extLst>
          </p:cNvPr>
          <p:cNvPicPr>
            <a:picLocks noChangeAspect="1"/>
          </p:cNvPicPr>
          <p:nvPr/>
        </p:nvPicPr>
        <p:blipFill>
          <a:blip r:embed="rId4"/>
          <a:srcRect/>
          <a:stretch/>
        </p:blipFill>
        <p:spPr>
          <a:xfrm>
            <a:off x="442368" y="2562974"/>
            <a:ext cx="6179687" cy="252189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EE6BDEFD-72CA-59A8-C8B2-5205F6EE58FE}"/>
              </a:ext>
            </a:extLst>
          </p:cNvPr>
          <p:cNvSpPr txBox="1">
            <a:spLocks/>
          </p:cNvSpPr>
          <p:nvPr/>
        </p:nvSpPr>
        <p:spPr>
          <a:xfrm>
            <a:off x="6860408" y="997953"/>
            <a:ext cx="5108651" cy="560714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Corporate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user profile from which the email is sent/sent on behalf of.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Company name and logo are pulled from branding and/or cost center logic. Logo is designed for horizontal logos if present but defaults to standard logo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Any missing contact details or social links will collapse and shift to reduce white space.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Disclaimers default to the “</a:t>
            </a:r>
            <a:r>
              <a:rPr lang="en-US" sz="1600" kern="100" dirty="0" err="1">
                <a:solidFill>
                  <a:srgbClr val="002060"/>
                </a:solidFill>
                <a:cs typeface="Times New Roman" panose="02020603050405020304" pitchFamily="18" charset="0"/>
              </a:rPr>
              <a:t>Standard_Email_Disclaimer</a:t>
            </a:r>
            <a:r>
              <a:rPr lang="en-US" sz="1600" kern="100" dirty="0">
                <a:solidFill>
                  <a:srgbClr val="002060"/>
                </a:solidFill>
                <a:cs typeface="Times New Roman" panose="02020603050405020304" pitchFamily="18" charset="0"/>
              </a:rPr>
              <a:t>” from the disclaimer library. Additional or override disclaimers can be applied as needed.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FDIC logo is static but can be updated through Content Marketing Services as a custom signature.</a:t>
            </a:r>
          </a:p>
        </p:txBody>
      </p:sp>
    </p:spTree>
    <p:extLst>
      <p:ext uri="{BB962C8B-B14F-4D97-AF65-F5344CB8AC3E}">
        <p14:creationId xmlns:p14="http://schemas.microsoft.com/office/powerpoint/2010/main" val="30507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1109-EFD0-B7F6-53F5-FDA3E5AAB7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891AEE-B4E2-4349-212E-590E1332824E}"/>
              </a:ext>
            </a:extLst>
          </p:cNvPr>
          <p:cNvSpPr>
            <a:spLocks noGrp="1"/>
          </p:cNvSpPr>
          <p:nvPr>
            <p:ph type="body" sz="quarter" idx="10"/>
          </p:nvPr>
        </p:nvSpPr>
        <p:spPr>
          <a:xfrm>
            <a:off x="562443" y="244077"/>
            <a:ext cx="9959137" cy="759776"/>
          </a:xfrm>
        </p:spPr>
        <p:txBody>
          <a:bodyPr/>
          <a:lstStyle/>
          <a:p>
            <a:r>
              <a:rPr lang="en-US" dirty="0"/>
              <a:t>Corporate</a:t>
            </a:r>
          </a:p>
        </p:txBody>
      </p:sp>
      <p:pic>
        <p:nvPicPr>
          <p:cNvPr id="5" name="Picture 4" descr="A blue letter t on a black background&#10;&#10;Description automatically generated">
            <a:extLst>
              <a:ext uri="{FF2B5EF4-FFF2-40B4-BE49-F238E27FC236}">
                <a16:creationId xmlns:a16="http://schemas.microsoft.com/office/drawing/2014/main" id="{E878FC88-A4AC-22C1-A85C-2E09FDF449BD}"/>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28B5A2A7-FC50-1A56-9D4A-6227543CE1B0}"/>
              </a:ext>
            </a:extLst>
          </p:cNvPr>
          <p:cNvSpPr txBox="1"/>
          <p:nvPr/>
        </p:nvSpPr>
        <p:spPr>
          <a:xfrm>
            <a:off x="1619831" y="1794584"/>
            <a:ext cx="3824759" cy="276999"/>
          </a:xfrm>
          <a:prstGeom prst="rect">
            <a:avLst/>
          </a:prstGeom>
          <a:noFill/>
        </p:spPr>
        <p:txBody>
          <a:bodyPr wrap="square" rtlCol="0">
            <a:spAutoFit/>
          </a:bodyPr>
          <a:lstStyle/>
          <a:p>
            <a:pPr algn="ctr"/>
            <a:r>
              <a:rPr lang="en-US" sz="1200" b="1" dirty="0">
                <a:solidFill>
                  <a:srgbClr val="00263A"/>
                </a:solidFill>
              </a:rPr>
              <a:t>EC - Corporate Email Signature, SB - 0052</a:t>
            </a:r>
          </a:p>
        </p:txBody>
      </p:sp>
      <p:pic>
        <p:nvPicPr>
          <p:cNvPr id="6" name="Picture 5">
            <a:extLst>
              <a:ext uri="{FF2B5EF4-FFF2-40B4-BE49-F238E27FC236}">
                <a16:creationId xmlns:a16="http://schemas.microsoft.com/office/drawing/2014/main" id="{77A9E2F5-3A4C-D4E0-3F8D-5FB2C6167263}"/>
              </a:ext>
            </a:extLst>
          </p:cNvPr>
          <p:cNvPicPr>
            <a:picLocks noChangeAspect="1"/>
          </p:cNvPicPr>
          <p:nvPr/>
        </p:nvPicPr>
        <p:blipFill>
          <a:blip r:embed="rId4"/>
          <a:srcRect/>
          <a:stretch/>
        </p:blipFill>
        <p:spPr>
          <a:xfrm>
            <a:off x="442368" y="2393864"/>
            <a:ext cx="6179687" cy="286011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750BFE97-211B-A943-3EB0-316D05D0FD0A}"/>
              </a:ext>
            </a:extLst>
          </p:cNvPr>
          <p:cNvSpPr txBox="1">
            <a:spLocks/>
          </p:cNvSpPr>
          <p:nvPr/>
        </p:nvSpPr>
        <p:spPr>
          <a:xfrm>
            <a:off x="6860408" y="1049242"/>
            <a:ext cx="5108651" cy="5549359"/>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Corporate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user profile from which the email is sent/sent on behalf of.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Company name is pulled from branding and/or cost center logic.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color is applied to the top bar if hex value is configured in branding setup; black,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Any missing contact details or social links will collapse and shift to reduce white space.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Disclaimers default to the “</a:t>
            </a:r>
            <a:r>
              <a:rPr lang="en-US" sz="1600" kern="100" dirty="0" err="1">
                <a:solidFill>
                  <a:srgbClr val="002060"/>
                </a:solidFill>
                <a:cs typeface="Times New Roman" panose="02020603050405020304" pitchFamily="18" charset="0"/>
              </a:rPr>
              <a:t>Standard_Email_Disclaimer</a:t>
            </a:r>
            <a:r>
              <a:rPr lang="en-US" sz="1600" kern="100" dirty="0">
                <a:solidFill>
                  <a:srgbClr val="002060"/>
                </a:solidFill>
                <a:cs typeface="Times New Roman" panose="02020603050405020304" pitchFamily="18" charset="0"/>
              </a:rPr>
              <a:t>” from the disclaimer library. Additional or override disclaimers can be applied as needed.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FDIC logo is static but can be updated through Content Marketing Services as a custom signature.</a:t>
            </a:r>
          </a:p>
          <a:p>
            <a:pPr marL="285750" indent="-285750" defTabSz="868680">
              <a:spcBef>
                <a:spcPts val="0"/>
              </a:spcBef>
              <a:buFont typeface="Arial" panose="020B0604020202020204" pitchFamily="34" charset="0"/>
              <a:buChar char="•"/>
            </a:pPr>
            <a:endParaRPr lang="en-US" sz="1600"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63265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FA707-0216-6BFD-3369-B7A50D38AF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B5C528-B753-058A-5D81-30540F15523B}"/>
              </a:ext>
            </a:extLst>
          </p:cNvPr>
          <p:cNvSpPr>
            <a:spLocks noGrp="1"/>
          </p:cNvSpPr>
          <p:nvPr>
            <p:ph type="body" sz="quarter" idx="10"/>
          </p:nvPr>
        </p:nvSpPr>
        <p:spPr>
          <a:xfrm>
            <a:off x="562443" y="244077"/>
            <a:ext cx="9959137" cy="759776"/>
          </a:xfrm>
        </p:spPr>
        <p:txBody>
          <a:bodyPr/>
          <a:lstStyle/>
          <a:p>
            <a:r>
              <a:rPr lang="en-US" dirty="0"/>
              <a:t>Corporate</a:t>
            </a:r>
          </a:p>
        </p:txBody>
      </p:sp>
      <p:pic>
        <p:nvPicPr>
          <p:cNvPr id="5" name="Picture 4" descr="A blue letter t on a black background&#10;&#10;Description automatically generated">
            <a:extLst>
              <a:ext uri="{FF2B5EF4-FFF2-40B4-BE49-F238E27FC236}">
                <a16:creationId xmlns:a16="http://schemas.microsoft.com/office/drawing/2014/main" id="{B2CE3C52-0989-CDBE-D968-6BF21B2AB87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3F74499B-578F-F210-3E81-28CF26A0467A}"/>
              </a:ext>
            </a:extLst>
          </p:cNvPr>
          <p:cNvSpPr txBox="1"/>
          <p:nvPr/>
        </p:nvSpPr>
        <p:spPr>
          <a:xfrm>
            <a:off x="1619831" y="1794584"/>
            <a:ext cx="3824759" cy="276999"/>
          </a:xfrm>
          <a:prstGeom prst="rect">
            <a:avLst/>
          </a:prstGeom>
          <a:noFill/>
        </p:spPr>
        <p:txBody>
          <a:bodyPr wrap="square" rtlCol="0">
            <a:spAutoFit/>
          </a:bodyPr>
          <a:lstStyle/>
          <a:p>
            <a:pPr algn="ctr"/>
            <a:r>
              <a:rPr lang="en-US" sz="1200" b="1" dirty="0">
                <a:solidFill>
                  <a:srgbClr val="00263A"/>
                </a:solidFill>
              </a:rPr>
              <a:t>EC - Corporate Email Signature, SB - 0053</a:t>
            </a:r>
          </a:p>
        </p:txBody>
      </p:sp>
      <p:pic>
        <p:nvPicPr>
          <p:cNvPr id="6" name="Picture 5">
            <a:extLst>
              <a:ext uri="{FF2B5EF4-FFF2-40B4-BE49-F238E27FC236}">
                <a16:creationId xmlns:a16="http://schemas.microsoft.com/office/drawing/2014/main" id="{0DE9CF8B-6C86-A08B-9305-3BB2FC40C22A}"/>
              </a:ext>
            </a:extLst>
          </p:cNvPr>
          <p:cNvPicPr>
            <a:picLocks noChangeAspect="1"/>
          </p:cNvPicPr>
          <p:nvPr/>
        </p:nvPicPr>
        <p:blipFill>
          <a:blip r:embed="rId4"/>
          <a:srcRect/>
          <a:stretch/>
        </p:blipFill>
        <p:spPr>
          <a:xfrm>
            <a:off x="703797" y="2393864"/>
            <a:ext cx="5656829" cy="286011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5F248502-0872-F309-348D-860D4A39A502}"/>
              </a:ext>
            </a:extLst>
          </p:cNvPr>
          <p:cNvSpPr txBox="1">
            <a:spLocks/>
          </p:cNvSpPr>
          <p:nvPr/>
        </p:nvSpPr>
        <p:spPr>
          <a:xfrm>
            <a:off x="6627043" y="772998"/>
            <a:ext cx="5342016" cy="5914353"/>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Corporate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user profile from which the email is sent/sent on behalf of.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Company name and logo are pulled from branding and/or cost center logic. Logo is designed for horizontal logos if present but defaults to standard logo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color is applied to the top divider if hex value is configured in branding setup; black, if not.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Any missing contact details or social links will collapse and shift to reduce white space.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Disclaimers default to the “</a:t>
            </a:r>
            <a:r>
              <a:rPr lang="en-US" sz="1600" kern="100" dirty="0" err="1">
                <a:solidFill>
                  <a:srgbClr val="002060"/>
                </a:solidFill>
                <a:cs typeface="Times New Roman" panose="02020603050405020304" pitchFamily="18" charset="0"/>
              </a:rPr>
              <a:t>Standard_Email_Disclaimer</a:t>
            </a:r>
            <a:r>
              <a:rPr lang="en-US" sz="1600" kern="100" dirty="0">
                <a:solidFill>
                  <a:srgbClr val="002060"/>
                </a:solidFill>
                <a:cs typeface="Times New Roman" panose="02020603050405020304" pitchFamily="18" charset="0"/>
              </a:rPr>
              <a:t>” from the disclaimer library. Additional or override disclaimers can be applied as needed.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FDIC logo is static but can be updated through Content Marketing Services as a custom signature.</a:t>
            </a:r>
          </a:p>
          <a:p>
            <a:pPr marL="285750" indent="-285750" defTabSz="868680">
              <a:spcBef>
                <a:spcPts val="0"/>
              </a:spcBef>
              <a:buFont typeface="Arial" panose="020B0604020202020204" pitchFamily="34" charset="0"/>
              <a:buChar char="•"/>
            </a:pPr>
            <a:endParaRPr lang="en-US" sz="1600"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63345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Insurance</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367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Agent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41434" y="1681462"/>
            <a:ext cx="3390158" cy="276999"/>
          </a:xfrm>
          <a:prstGeom prst="rect">
            <a:avLst/>
          </a:prstGeom>
          <a:noFill/>
        </p:spPr>
        <p:txBody>
          <a:bodyPr wrap="square" rtlCol="0">
            <a:spAutoFit/>
          </a:bodyPr>
          <a:lstStyle/>
          <a:p>
            <a:pPr algn="ctr"/>
            <a:r>
              <a:rPr lang="en-US" sz="1200" b="1" dirty="0">
                <a:solidFill>
                  <a:srgbClr val="00263A"/>
                </a:solidFill>
              </a:rPr>
              <a:t>EC - Insurance Email Signature - Agent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64796" y="2133600"/>
            <a:ext cx="6143435" cy="3519055"/>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681462"/>
            <a:ext cx="5108651"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Agent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Primary and secondary colors are applied to the top divider bar.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Websites, social icons, and app store icons are clickable.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All contact information is pulled from the individual agent’s user profile. Company name and logo are pulled from branding/cost center logic. </a:t>
            </a:r>
          </a:p>
        </p:txBody>
      </p:sp>
    </p:spTree>
    <p:extLst>
      <p:ext uri="{BB962C8B-B14F-4D97-AF65-F5344CB8AC3E}">
        <p14:creationId xmlns:p14="http://schemas.microsoft.com/office/powerpoint/2010/main" val="272400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Company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619832" y="1681462"/>
            <a:ext cx="3824759" cy="276999"/>
          </a:xfrm>
          <a:prstGeom prst="rect">
            <a:avLst/>
          </a:prstGeom>
          <a:noFill/>
        </p:spPr>
        <p:txBody>
          <a:bodyPr wrap="square" rtlCol="0">
            <a:spAutoFit/>
          </a:bodyPr>
          <a:lstStyle/>
          <a:p>
            <a:pPr algn="ctr"/>
            <a:r>
              <a:rPr lang="en-US" sz="1200" b="1" dirty="0">
                <a:solidFill>
                  <a:srgbClr val="00263A"/>
                </a:solidFill>
              </a:rPr>
              <a:t>EC - Insurance Email Signature - Company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42368" y="2303719"/>
            <a:ext cx="6179687" cy="304040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681462"/>
            <a:ext cx="5108651"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Company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agent’s user profile from which the email is sent/sent on behalf of. Company name and logo are pulled from branding/cost center logic.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and secondary colors are applied to the top divider bar. </a:t>
            </a:r>
          </a:p>
          <a:p>
            <a:pPr marL="742950" lvl="2" indent="-285750" defTabSz="868680">
              <a:lnSpc>
                <a:spcPct val="150000"/>
              </a:lnSpc>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is applied to the middle divider. </a:t>
            </a:r>
          </a:p>
        </p:txBody>
      </p:sp>
    </p:spTree>
    <p:extLst>
      <p:ext uri="{BB962C8B-B14F-4D97-AF65-F5344CB8AC3E}">
        <p14:creationId xmlns:p14="http://schemas.microsoft.com/office/powerpoint/2010/main" val="417242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Expert Content Email Signatures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252200" y="1682082"/>
            <a:ext cx="10285377" cy="4923011"/>
          </a:xfrm>
        </p:spPr>
        <p:txBody>
          <a:body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The Expert Content library includes email signatures </a:t>
            </a:r>
            <a:r>
              <a:rPr lang="en-US" kern="100" dirty="0">
                <a:solidFill>
                  <a:srgbClr val="002060"/>
                </a:solidFill>
                <a:cs typeface="Times New Roman" panose="02020603050405020304" pitchFamily="18" charset="0"/>
              </a:rPr>
              <a:t>in a variety of design options. These designs are based on common industry and email signature practices. They are optimized for the top email clients and operating system combinations but may render differently based on the combination. They are designed to meet the needs of most customer’s compliance requirements and design preferences. They may not meet the needs of the strictest or more unique requirements. If no option meets your organization’s requirements or standards, custom signatures can be created through service packages. For more information on what adjustments would require custom work, </a:t>
            </a:r>
            <a:r>
              <a:rPr lang="en-US" kern="100" dirty="0">
                <a:solidFill>
                  <a:srgbClr val="002060"/>
                </a:solidFill>
                <a:cs typeface="Times New Roman" panose="02020603050405020304" pitchFamily="18" charset="0"/>
                <a:hlinkClick r:id="rId2"/>
              </a:rPr>
              <a:t>visit this resource</a:t>
            </a:r>
            <a:r>
              <a:rPr lang="en-US" kern="100" dirty="0">
                <a:solidFill>
                  <a:srgbClr val="002060"/>
                </a:solidFill>
                <a:cs typeface="Times New Roman" panose="02020603050405020304" pitchFamily="18" charset="0"/>
              </a:rPr>
              <a:t>.  </a:t>
            </a:r>
          </a:p>
          <a:p>
            <a:pPr defTabSz="868680">
              <a:lnSpc>
                <a:spcPct val="100000"/>
              </a:lnSpc>
              <a:spcBef>
                <a:spcPts val="0"/>
              </a:spcBef>
            </a:pPr>
            <a:endParaRPr lang="en-US" kern="100" dirty="0">
              <a:solidFill>
                <a:srgbClr val="002060"/>
              </a:solidFill>
              <a:cs typeface="Times New Roman" panose="02020603050405020304" pitchFamily="18" charset="0"/>
            </a:endParaRPr>
          </a:p>
          <a:p>
            <a:pPr defTabSz="868680">
              <a:lnSpc>
                <a:spcPct val="100000"/>
              </a:lnSpc>
              <a:spcBef>
                <a:spcPts val="0"/>
              </a:spcBef>
            </a:pPr>
            <a:r>
              <a:rPr lang="en-US" kern="100" dirty="0">
                <a:solidFill>
                  <a:srgbClr val="002060"/>
                </a:solidFill>
                <a:cs typeface="Times New Roman" panose="02020603050405020304" pitchFamily="18" charset="0"/>
              </a:rPr>
              <a:t>Email signatures include:</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Personalized user and comarketing partner information.</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Dynamic branding elements including company/brand name, logos and colors where applicable.</a:t>
            </a:r>
          </a:p>
          <a:p>
            <a:pPr marL="342900" indent="-342900" defTabSz="868680">
              <a:lnSpc>
                <a:spcPct val="100000"/>
              </a:lnSpc>
              <a:spcBef>
                <a:spcPts val="0"/>
              </a:spcBef>
              <a:buFont typeface="Arial" panose="020B0604020202020204" pitchFamily="34" charset="0"/>
              <a:buChar char="•"/>
            </a:pPr>
            <a:r>
              <a:rPr lang="en-US" b="0" i="0" kern="100" dirty="0">
                <a:solidFill>
                  <a:srgbClr val="002060"/>
                </a:solidFill>
                <a:effectLst/>
                <a:latin typeface="+mn-lt"/>
                <a:ea typeface="+mn-ea"/>
                <a:cs typeface="Times New Roman" panose="02020603050405020304" pitchFamily="18" charset="0"/>
              </a:rPr>
              <a:t>Dynamic disclaimers leveraging the organization’s standard email compliance verbiage. Additional or override disclaimer options are available to apply on individual emails. </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Collapsing field functionality (e.g. if a user doesn’t have a social link filled in, the corresponding social icon will collapse).</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Responsive signatures that adjust based on screen resolution such as mobile devices. </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3"/>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Team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37132" y="1681462"/>
            <a:ext cx="3390158" cy="276999"/>
          </a:xfrm>
          <a:prstGeom prst="rect">
            <a:avLst/>
          </a:prstGeom>
          <a:noFill/>
        </p:spPr>
        <p:txBody>
          <a:bodyPr wrap="square" rtlCol="0">
            <a:spAutoFit/>
          </a:bodyPr>
          <a:lstStyle/>
          <a:p>
            <a:pPr algn="ctr"/>
            <a:r>
              <a:rPr lang="en-US" sz="1200" b="1" dirty="0">
                <a:solidFill>
                  <a:srgbClr val="00263A"/>
                </a:solidFill>
              </a:rPr>
              <a:t>EC - Insurance Email Signature -Team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42368" y="2197429"/>
            <a:ext cx="6179687" cy="325298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376313"/>
            <a:ext cx="5108651" cy="3954029"/>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Team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Team branded email signatures do not pull from multiple users’ profiles or a centralized location. Team fields do not associate multiple users to the same team entity.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in this signature reference team elements such as Team Name, Team Tagline, and Team Logo, from an individual user’s profile. These fields must be populated on each team member’s profile separately.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such as NPN/license #, Phone Numbers, and Social Media Platform Links will be user-specific.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Replies to the email will go to the user from which the initial email was sent. </a:t>
            </a:r>
          </a:p>
        </p:txBody>
      </p:sp>
      <p:cxnSp>
        <p:nvCxnSpPr>
          <p:cNvPr id="8" name="Straight Arrow Connector 7">
            <a:extLst>
              <a:ext uri="{FF2B5EF4-FFF2-40B4-BE49-F238E27FC236}">
                <a16:creationId xmlns:a16="http://schemas.microsoft.com/office/drawing/2014/main" id="{0139BF4F-C38E-1460-3D99-57B23F619468}"/>
              </a:ext>
            </a:extLst>
          </p:cNvPr>
          <p:cNvCxnSpPr>
            <a:cxnSpLocks/>
          </p:cNvCxnSpPr>
          <p:nvPr/>
        </p:nvCxnSpPr>
        <p:spPr>
          <a:xfrm flipV="1">
            <a:off x="4279769" y="4572000"/>
            <a:ext cx="1074656" cy="146115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6FAFC3-8D78-5C9C-F09F-4D7DD4B23D51}"/>
              </a:ext>
            </a:extLst>
          </p:cNvPr>
          <p:cNvSpPr txBox="1"/>
          <p:nvPr/>
        </p:nvSpPr>
        <p:spPr>
          <a:xfrm>
            <a:off x="3648173" y="5995447"/>
            <a:ext cx="1781666" cy="369332"/>
          </a:xfrm>
          <a:prstGeom prst="rect">
            <a:avLst/>
          </a:prstGeom>
          <a:noFill/>
        </p:spPr>
        <p:txBody>
          <a:bodyPr wrap="square" rtlCol="0">
            <a:spAutoFit/>
          </a:bodyPr>
          <a:lstStyle/>
          <a:p>
            <a:r>
              <a:rPr lang="en-US" b="1" dirty="0">
                <a:solidFill>
                  <a:srgbClr val="002060"/>
                </a:solidFill>
              </a:rPr>
              <a:t>Team Logo</a:t>
            </a:r>
          </a:p>
        </p:txBody>
      </p:sp>
    </p:spTree>
    <p:extLst>
      <p:ext uri="{BB962C8B-B14F-4D97-AF65-F5344CB8AC3E}">
        <p14:creationId xmlns:p14="http://schemas.microsoft.com/office/powerpoint/2010/main" val="169513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Appendix</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r>
              <a:rPr lang="en-US" dirty="0"/>
              <a:t>Tips for testing, field comparison for each signature,</a:t>
            </a:r>
          </a:p>
        </p:txBody>
      </p:sp>
    </p:spTree>
    <p:extLst>
      <p:ext uri="{BB962C8B-B14F-4D97-AF65-F5344CB8AC3E}">
        <p14:creationId xmlns:p14="http://schemas.microsoft.com/office/powerpoint/2010/main" val="179129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 - Mortgage</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6" name="Table 5">
            <a:extLst>
              <a:ext uri="{FF2B5EF4-FFF2-40B4-BE49-F238E27FC236}">
                <a16:creationId xmlns:a16="http://schemas.microsoft.com/office/drawing/2014/main" id="{6D799720-90CC-8B26-80D3-5512A05C222E}"/>
              </a:ext>
            </a:extLst>
          </p:cNvPr>
          <p:cNvGraphicFramePr>
            <a:graphicFrameLocks noGrp="1"/>
          </p:cNvGraphicFramePr>
          <p:nvPr>
            <p:extLst>
              <p:ext uri="{D42A27DB-BD31-4B8C-83A1-F6EECF244321}">
                <p14:modId xmlns:p14="http://schemas.microsoft.com/office/powerpoint/2010/main" val="4245136519"/>
              </p:ext>
            </p:extLst>
          </p:nvPr>
        </p:nvGraphicFramePr>
        <p:xfrm>
          <a:off x="342901" y="1003853"/>
          <a:ext cx="11515721" cy="5601248"/>
        </p:xfrm>
        <a:graphic>
          <a:graphicData uri="http://schemas.openxmlformats.org/drawingml/2006/table">
            <a:tbl>
              <a:tblPr/>
              <a:tblGrid>
                <a:gridCol w="1672601">
                  <a:extLst>
                    <a:ext uri="{9D8B030D-6E8A-4147-A177-3AD203B41FA5}">
                      <a16:colId xmlns:a16="http://schemas.microsoft.com/office/drawing/2014/main" val="390989968"/>
                    </a:ext>
                  </a:extLst>
                </a:gridCol>
                <a:gridCol w="776563">
                  <a:extLst>
                    <a:ext uri="{9D8B030D-6E8A-4147-A177-3AD203B41FA5}">
                      <a16:colId xmlns:a16="http://schemas.microsoft.com/office/drawing/2014/main" val="1030425010"/>
                    </a:ext>
                  </a:extLst>
                </a:gridCol>
                <a:gridCol w="766609">
                  <a:extLst>
                    <a:ext uri="{9D8B030D-6E8A-4147-A177-3AD203B41FA5}">
                      <a16:colId xmlns:a16="http://schemas.microsoft.com/office/drawing/2014/main" val="1986235082"/>
                    </a:ext>
                  </a:extLst>
                </a:gridCol>
                <a:gridCol w="935859">
                  <a:extLst>
                    <a:ext uri="{9D8B030D-6E8A-4147-A177-3AD203B41FA5}">
                      <a16:colId xmlns:a16="http://schemas.microsoft.com/office/drawing/2014/main" val="43956611"/>
                    </a:ext>
                  </a:extLst>
                </a:gridCol>
                <a:gridCol w="766609">
                  <a:extLst>
                    <a:ext uri="{9D8B030D-6E8A-4147-A177-3AD203B41FA5}">
                      <a16:colId xmlns:a16="http://schemas.microsoft.com/office/drawing/2014/main" val="2089831984"/>
                    </a:ext>
                  </a:extLst>
                </a:gridCol>
                <a:gridCol w="766609">
                  <a:extLst>
                    <a:ext uri="{9D8B030D-6E8A-4147-A177-3AD203B41FA5}">
                      <a16:colId xmlns:a16="http://schemas.microsoft.com/office/drawing/2014/main" val="694772217"/>
                    </a:ext>
                  </a:extLst>
                </a:gridCol>
                <a:gridCol w="766609">
                  <a:extLst>
                    <a:ext uri="{9D8B030D-6E8A-4147-A177-3AD203B41FA5}">
                      <a16:colId xmlns:a16="http://schemas.microsoft.com/office/drawing/2014/main" val="510984652"/>
                    </a:ext>
                  </a:extLst>
                </a:gridCol>
                <a:gridCol w="756654">
                  <a:extLst>
                    <a:ext uri="{9D8B030D-6E8A-4147-A177-3AD203B41FA5}">
                      <a16:colId xmlns:a16="http://schemas.microsoft.com/office/drawing/2014/main" val="782741493"/>
                    </a:ext>
                  </a:extLst>
                </a:gridCol>
                <a:gridCol w="776563">
                  <a:extLst>
                    <a:ext uri="{9D8B030D-6E8A-4147-A177-3AD203B41FA5}">
                      <a16:colId xmlns:a16="http://schemas.microsoft.com/office/drawing/2014/main" val="3216781187"/>
                    </a:ext>
                  </a:extLst>
                </a:gridCol>
                <a:gridCol w="766609">
                  <a:extLst>
                    <a:ext uri="{9D8B030D-6E8A-4147-A177-3AD203B41FA5}">
                      <a16:colId xmlns:a16="http://schemas.microsoft.com/office/drawing/2014/main" val="4125197201"/>
                    </a:ext>
                  </a:extLst>
                </a:gridCol>
                <a:gridCol w="935859">
                  <a:extLst>
                    <a:ext uri="{9D8B030D-6E8A-4147-A177-3AD203B41FA5}">
                      <a16:colId xmlns:a16="http://schemas.microsoft.com/office/drawing/2014/main" val="3236120539"/>
                    </a:ext>
                  </a:extLst>
                </a:gridCol>
                <a:gridCol w="766609">
                  <a:extLst>
                    <a:ext uri="{9D8B030D-6E8A-4147-A177-3AD203B41FA5}">
                      <a16:colId xmlns:a16="http://schemas.microsoft.com/office/drawing/2014/main" val="451699719"/>
                    </a:ext>
                  </a:extLst>
                </a:gridCol>
                <a:gridCol w="1061968">
                  <a:extLst>
                    <a:ext uri="{9D8B030D-6E8A-4147-A177-3AD203B41FA5}">
                      <a16:colId xmlns:a16="http://schemas.microsoft.com/office/drawing/2014/main" val="2998072318"/>
                    </a:ext>
                  </a:extLst>
                </a:gridCol>
              </a:tblGrid>
              <a:tr h="193950">
                <a:tc>
                  <a:txBody>
                    <a:bodyPr/>
                    <a:lstStyle/>
                    <a:p>
                      <a:pPr algn="l" fontAlgn="b"/>
                      <a:endParaRPr lang="en-US" sz="1100" b="0" i="0" u="none" strike="noStrike" dirty="0">
                        <a:solidFill>
                          <a:srgbClr val="000000"/>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7">
                  <a:txBody>
                    <a:bodyPr/>
                    <a:lstStyle/>
                    <a:p>
                      <a:pPr algn="ctr" fontAlgn="b"/>
                      <a:r>
                        <a:rPr lang="en-US" sz="1100" b="0" i="0" u="none" strike="noStrike" dirty="0">
                          <a:solidFill>
                            <a:srgbClr val="FFFFFF"/>
                          </a:solidFill>
                          <a:effectLst/>
                          <a:latin typeface="Barlow" panose="00000500000000000000" pitchFamily="2" charset="0"/>
                        </a:rPr>
                        <a:t>Single Branded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a:solidFill>
                            <a:srgbClr val="FFFFFF"/>
                          </a:solidFill>
                          <a:effectLst/>
                          <a:latin typeface="Barlow" panose="00000500000000000000" pitchFamily="2" charset="0"/>
                        </a:rPr>
                        <a:t>Co-Branded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FFFFFF"/>
                          </a:solidFill>
                          <a:effectLst/>
                          <a:latin typeface="Barlow" panose="00000500000000000000" pitchFamily="2" charset="0"/>
                        </a:rPr>
                        <a:t>Team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1784153609"/>
                  </a:ext>
                </a:extLst>
              </a:tr>
              <a:tr h="186191">
                <a:tc>
                  <a:txBody>
                    <a:bodyPr/>
                    <a:lstStyle/>
                    <a:p>
                      <a:pPr algn="l" fontAlgn="b"/>
                      <a:r>
                        <a:rPr lang="en-US" sz="1100" b="0" i="0" u="none" strike="noStrike" dirty="0">
                          <a:solidFill>
                            <a:srgbClr val="FFFFFF"/>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Concept A</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Concept B</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Concept Bv2</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Concept C</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Concept D</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Concept E</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Concept F</a:t>
                      </a:r>
                      <a:endParaRPr lang="en-US" sz="1100" b="0" i="0" u="none" strike="noStrike" dirty="0">
                        <a:solidFill>
                          <a:schemeClr val="bg1"/>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8" action="ppaction://hlinksldjump">
                            <a:extLst>
                              <a:ext uri="{A12FA001-AC4F-418D-AE19-62706E023703}">
                                <ahyp:hlinkClr xmlns:ahyp="http://schemas.microsoft.com/office/drawing/2018/hyperlinkcolor" val="tx"/>
                              </a:ext>
                            </a:extLst>
                          </a:hlinkClick>
                        </a:rPr>
                        <a:t>Concept A</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9" action="ppaction://hlinksldjump">
                            <a:extLst>
                              <a:ext uri="{A12FA001-AC4F-418D-AE19-62706E023703}">
                                <ahyp:hlinkClr xmlns:ahyp="http://schemas.microsoft.com/office/drawing/2018/hyperlinkcolor" val="tx"/>
                              </a:ext>
                            </a:extLst>
                          </a:hlinkClick>
                        </a:rPr>
                        <a:t>Concept B</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9" action="ppaction://hlinksldjump">
                            <a:extLst>
                              <a:ext uri="{A12FA001-AC4F-418D-AE19-62706E023703}">
                                <ahyp:hlinkClr xmlns:ahyp="http://schemas.microsoft.com/office/drawing/2018/hyperlinkcolor" val="tx"/>
                              </a:ext>
                            </a:extLst>
                          </a:hlinkClick>
                        </a:rPr>
                        <a:t>Concept Bv2</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10" action="ppaction://hlinksldjump">
                            <a:extLst>
                              <a:ext uri="{A12FA001-AC4F-418D-AE19-62706E023703}">
                                <ahyp:hlinkClr xmlns:ahyp="http://schemas.microsoft.com/office/drawing/2018/hyperlinkcolor" val="tx"/>
                              </a:ext>
                            </a:extLst>
                          </a:hlinkClick>
                        </a:rPr>
                        <a:t>Concept C</a:t>
                      </a:r>
                      <a:endParaRPr lang="en-US" sz="1100" b="0" i="0" u="none" strike="noStrike" dirty="0">
                        <a:solidFill>
                          <a:schemeClr val="bg1"/>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11" action="ppaction://hlinksldjump">
                            <a:extLst>
                              <a:ext uri="{A12FA001-AC4F-418D-AE19-62706E023703}">
                                <ahyp:hlinkClr xmlns:ahyp="http://schemas.microsoft.com/office/drawing/2018/hyperlinkcolor" val="tx"/>
                              </a:ext>
                            </a:extLst>
                          </a:hlinkClick>
                        </a:rPr>
                        <a:t>Team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333816466"/>
                  </a:ext>
                </a:extLst>
              </a:tr>
              <a:tr h="186191">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616992467"/>
                  </a:ext>
                </a:extLst>
              </a:tr>
              <a:tr h="186191">
                <a:tc>
                  <a:txBody>
                    <a:bodyPr/>
                    <a:lstStyle/>
                    <a:p>
                      <a:pPr algn="l" fontAlgn="b"/>
                      <a:r>
                        <a:rPr lang="en-US" sz="1100" b="0" i="0" u="none" strike="noStrike">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2784"/>
                  </a:ext>
                </a:extLst>
              </a:tr>
              <a:tr h="186191">
                <a:tc>
                  <a:txBody>
                    <a:bodyPr/>
                    <a:lstStyle/>
                    <a:p>
                      <a:pPr algn="l" fontAlgn="b"/>
                      <a:r>
                        <a:rPr lang="en-US" sz="1100" b="0" i="0" u="none" strike="noStrike" dirty="0">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458827"/>
                  </a:ext>
                </a:extLst>
              </a:tr>
              <a:tr h="186191">
                <a:tc>
                  <a:txBody>
                    <a:bodyPr/>
                    <a:lstStyle/>
                    <a:p>
                      <a:pPr algn="l" fontAlgn="b"/>
                      <a:r>
                        <a:rPr lang="en-US" sz="1100" b="0" i="0" u="none" strike="noStrike" dirty="0">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162061400"/>
                  </a:ext>
                </a:extLst>
              </a:tr>
              <a:tr h="372382">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4262152635"/>
                  </a:ext>
                </a:extLst>
              </a:tr>
              <a:tr h="18619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791819"/>
                  </a:ext>
                </a:extLst>
              </a:tr>
              <a:tr h="186191">
                <a:tc>
                  <a:txBody>
                    <a:bodyPr/>
                    <a:lstStyle/>
                    <a:p>
                      <a:pPr algn="l" fontAlgn="b"/>
                      <a:r>
                        <a:rPr lang="en-US" sz="1100" b="0" i="0" u="none" strike="noStrike">
                          <a:solidFill>
                            <a:srgbClr val="000000"/>
                          </a:solidFill>
                          <a:effectLst/>
                          <a:latin typeface="Barlow" panose="00000500000000000000" pitchFamily="2" charset="0"/>
                        </a:rPr>
                        <a:t>Cell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436124"/>
                  </a:ext>
                </a:extLst>
              </a:tr>
              <a:tr h="186191">
                <a:tc>
                  <a:txBody>
                    <a:bodyPr/>
                    <a:lstStyle/>
                    <a:p>
                      <a:pPr algn="l" fontAlgn="b"/>
                      <a:r>
                        <a:rPr lang="en-US" sz="1100" b="0" i="0" u="none" strike="noStrike" dirty="0">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943395972"/>
                  </a:ext>
                </a:extLst>
              </a:tr>
              <a:tr h="372382">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5350963"/>
                  </a:ext>
                </a:extLst>
              </a:tr>
              <a:tr h="186191">
                <a:tc>
                  <a:txBody>
                    <a:bodyPr/>
                    <a:lstStyle/>
                    <a:p>
                      <a:pPr algn="l" fontAlgn="b"/>
                      <a:r>
                        <a:rPr lang="en-US" sz="1100" b="0" i="0" u="none" strike="noStrike" dirty="0">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79701"/>
                  </a:ext>
                </a:extLst>
              </a:tr>
              <a:tr h="186191">
                <a:tc>
                  <a:txBody>
                    <a:bodyPr/>
                    <a:lstStyle/>
                    <a:p>
                      <a:pPr algn="l" fontAlgn="b"/>
                      <a:r>
                        <a:rPr lang="en-US" sz="1100" b="0" i="0" u="none" strike="noStrike">
                          <a:solidFill>
                            <a:srgbClr val="000000"/>
                          </a:solidFill>
                          <a:effectLst/>
                          <a:latin typeface="Barlow" panose="00000500000000000000" pitchFamily="2" charset="0"/>
                        </a:rPr>
                        <a:t>User 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855453"/>
                  </a:ext>
                </a:extLst>
              </a:tr>
              <a:tr h="186191">
                <a:tc>
                  <a:txBody>
                    <a:bodyPr/>
                    <a:lstStyle/>
                    <a:p>
                      <a:pPr algn="l" fontAlgn="b"/>
                      <a:r>
                        <a:rPr lang="en-US" sz="1100" b="0" i="0" u="none" strike="noStrike" dirty="0">
                          <a:solidFill>
                            <a:srgbClr val="000000"/>
                          </a:solidFill>
                          <a:effectLst/>
                          <a:latin typeface="Barlow" panose="00000500000000000000" pitchFamily="2" charset="0"/>
                        </a:rPr>
                        <a:t>Application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575657"/>
                  </a:ext>
                </a:extLst>
              </a:tr>
              <a:tr h="186191">
                <a:tc>
                  <a:txBody>
                    <a:bodyPr/>
                    <a:lstStyle/>
                    <a:p>
                      <a:pPr algn="l" fontAlgn="b"/>
                      <a:r>
                        <a:rPr lang="en-US" sz="1100" b="0" i="0" u="none" strike="noStrike">
                          <a:solidFill>
                            <a:srgbClr val="000000"/>
                          </a:solidFill>
                          <a:effectLst/>
                          <a:latin typeface="Barlow" panose="00000500000000000000" pitchFamily="2" charset="0"/>
                        </a:rPr>
                        <a:t>Appointment Scheduling</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6689700"/>
                  </a:ext>
                </a:extLst>
              </a:tr>
              <a:tr h="186191">
                <a:tc>
                  <a:txBody>
                    <a:bodyPr/>
                    <a:lstStyle/>
                    <a:p>
                      <a:pPr algn="l" fontAlgn="b"/>
                      <a:r>
                        <a:rPr lang="en-US" sz="1100" b="0" i="0" u="none" strike="noStrike" dirty="0">
                          <a:solidFill>
                            <a:srgbClr val="000000"/>
                          </a:solidFill>
                          <a:effectLst/>
                          <a:latin typeface="Barlow" panose="00000500000000000000" pitchFamily="2" charset="0"/>
                        </a:rPr>
                        <a:t>Facebook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433187"/>
                  </a:ext>
                </a:extLst>
              </a:tr>
              <a:tr h="186191">
                <a:tc>
                  <a:txBody>
                    <a:bodyPr/>
                    <a:lstStyle/>
                    <a:p>
                      <a:pPr algn="l" fontAlgn="b"/>
                      <a:r>
                        <a:rPr lang="en-US" sz="1100" b="0" i="0" u="none" strike="noStrike">
                          <a:solidFill>
                            <a:srgbClr val="000000"/>
                          </a:solidFill>
                          <a:effectLst/>
                          <a:latin typeface="Barlow" panose="00000500000000000000" pitchFamily="2" charset="0"/>
                        </a:rPr>
                        <a:t>X/Twitter</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353116"/>
                  </a:ext>
                </a:extLst>
              </a:tr>
              <a:tr h="186191">
                <a:tc>
                  <a:txBody>
                    <a:bodyPr/>
                    <a:lstStyle/>
                    <a:p>
                      <a:pPr algn="l" fontAlgn="b"/>
                      <a:r>
                        <a:rPr lang="en-US" sz="1100" b="0" i="0" u="none" strike="noStrike" dirty="0">
                          <a:solidFill>
                            <a:srgbClr val="000000"/>
                          </a:solidFill>
                          <a:effectLst/>
                          <a:latin typeface="Barlow" panose="00000500000000000000" pitchFamily="2" charset="0"/>
                        </a:rPr>
                        <a:t>LinkedIn</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826842"/>
                  </a:ext>
                </a:extLst>
              </a:tr>
              <a:tr h="186191">
                <a:tc>
                  <a:txBody>
                    <a:bodyPr/>
                    <a:lstStyle/>
                    <a:p>
                      <a:pPr algn="l" fontAlgn="b"/>
                      <a:r>
                        <a:rPr lang="en-US" sz="1100" b="0" i="0" u="none" strike="noStrike" dirty="0" err="1">
                          <a:solidFill>
                            <a:srgbClr val="000000"/>
                          </a:solidFill>
                          <a:effectLst/>
                          <a:latin typeface="Barlow" panose="00000500000000000000" pitchFamily="2" charset="0"/>
                        </a:rPr>
                        <a:t>Youtube</a:t>
                      </a:r>
                      <a:endParaRPr lang="en-US" sz="1100" b="0" i="0" u="none" strike="noStrike" dirty="0">
                        <a:solidFill>
                          <a:srgbClr val="000000"/>
                        </a:solidFill>
                        <a:effectLst/>
                        <a:latin typeface="Barlow" panose="00000500000000000000" pitchFamily="2" charset="0"/>
                      </a:endParaRP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588304"/>
                  </a:ext>
                </a:extLst>
              </a:tr>
              <a:tr h="186191">
                <a:tc>
                  <a:txBody>
                    <a:bodyPr/>
                    <a:lstStyle/>
                    <a:p>
                      <a:pPr algn="l" fontAlgn="b"/>
                      <a:r>
                        <a:rPr lang="en-US" sz="1100" b="0" i="0" u="none" strike="noStrike">
                          <a:solidFill>
                            <a:srgbClr val="000000"/>
                          </a:solidFill>
                          <a:effectLst/>
                          <a:latin typeface="Barlow" panose="00000500000000000000" pitchFamily="2" charset="0"/>
                        </a:rPr>
                        <a:t>Instagram</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782328"/>
                  </a:ext>
                </a:extLst>
              </a:tr>
              <a:tr h="186191">
                <a:tc>
                  <a:txBody>
                    <a:bodyPr/>
                    <a:lstStyle/>
                    <a:p>
                      <a:pPr algn="l" fontAlgn="b"/>
                      <a:r>
                        <a:rPr lang="en-US" sz="1100" b="0" i="0" u="none" strike="noStrike" dirty="0">
                          <a:solidFill>
                            <a:srgbClr val="000000"/>
                          </a:solidFill>
                          <a:effectLst/>
                          <a:latin typeface="Barlow" panose="00000500000000000000" pitchFamily="2" charset="0"/>
                        </a:rPr>
                        <a:t>WhatsApp</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539358"/>
                  </a:ext>
                </a:extLst>
              </a:tr>
              <a:tr h="186191">
                <a:tc>
                  <a:txBody>
                    <a:bodyPr/>
                    <a:lstStyle/>
                    <a:p>
                      <a:pPr algn="l" fontAlgn="b"/>
                      <a:r>
                        <a:rPr lang="en-US" sz="1100" b="0" i="0" u="none" strike="noStrike">
                          <a:solidFill>
                            <a:srgbClr val="000000"/>
                          </a:solidFill>
                          <a:effectLst/>
                          <a:latin typeface="Barlow" panose="00000500000000000000" pitchFamily="2" charset="0"/>
                        </a:rPr>
                        <a:t>TikTok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368547"/>
                  </a:ext>
                </a:extLst>
              </a:tr>
              <a:tr h="186191">
                <a:tc>
                  <a:txBody>
                    <a:bodyPr/>
                    <a:lstStyle/>
                    <a:p>
                      <a:pPr algn="l" fontAlgn="b"/>
                      <a:r>
                        <a:rPr lang="en-US" sz="1100" b="0" i="0" u="none" strike="noStrike" dirty="0">
                          <a:solidFill>
                            <a:srgbClr val="000000"/>
                          </a:solidFill>
                          <a:effectLst/>
                          <a:latin typeface="Barlow" panose="00000500000000000000" pitchFamily="2" charset="0"/>
                        </a:rPr>
                        <a:t>Veteran Status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587904"/>
                  </a:ext>
                </a:extLst>
              </a:tr>
              <a:tr h="186191">
                <a:tc>
                  <a:txBody>
                    <a:bodyPr/>
                    <a:lstStyle/>
                    <a:p>
                      <a:pPr algn="l" fontAlgn="b"/>
                      <a:r>
                        <a:rPr lang="en-US" sz="1100" b="0" i="0" u="none" strike="noStrike" dirty="0">
                          <a:solidFill>
                            <a:srgbClr val="000000"/>
                          </a:solidFill>
                          <a:effectLst/>
                          <a:latin typeface="Barlow" panose="00000500000000000000" pitchFamily="2" charset="0"/>
                        </a:rPr>
                        <a:t>Languages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019451"/>
                  </a:ext>
                </a:extLst>
              </a:tr>
              <a:tr h="186191">
                <a:tc>
                  <a:txBody>
                    <a:bodyPr/>
                    <a:lstStyle/>
                    <a:p>
                      <a:pPr algn="l" fontAlgn="b"/>
                      <a:r>
                        <a:rPr lang="en-US" sz="1100" b="0" i="0" u="none" strike="noStrike" dirty="0">
                          <a:solidFill>
                            <a:srgbClr val="000000"/>
                          </a:solidFill>
                          <a:effectLst/>
                          <a:latin typeface="Barlow" panose="00000500000000000000" pitchFamily="2" charset="0"/>
                        </a:rPr>
                        <a:t>Award Image #1</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8501410"/>
                  </a:ext>
                </a:extLst>
              </a:tr>
              <a:tr h="186191">
                <a:tc>
                  <a:txBody>
                    <a:bodyPr/>
                    <a:lstStyle/>
                    <a:p>
                      <a:pPr algn="l" fontAlgn="b"/>
                      <a:r>
                        <a:rPr lang="en-US" sz="1100" b="0" i="0" u="none" strike="noStrike" dirty="0">
                          <a:solidFill>
                            <a:srgbClr val="000000"/>
                          </a:solidFill>
                          <a:effectLst/>
                          <a:latin typeface="Barlow" panose="00000500000000000000" pitchFamily="2" charset="0"/>
                        </a:rPr>
                        <a:t>Team 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518313"/>
                  </a:ext>
                </a:extLst>
              </a:tr>
              <a:tr h="186191">
                <a:tc>
                  <a:txBody>
                    <a:bodyPr/>
                    <a:lstStyle/>
                    <a:p>
                      <a:pPr algn="l" fontAlgn="b"/>
                      <a:r>
                        <a:rPr lang="en-US" sz="1100" b="0" i="0" u="none" strike="noStrike" dirty="0">
                          <a:solidFill>
                            <a:srgbClr val="000000"/>
                          </a:solidFill>
                          <a:effectLst/>
                          <a:latin typeface="Barlow" panose="00000500000000000000" pitchFamily="2" charset="0"/>
                        </a:rPr>
                        <a:t>Team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338020"/>
                  </a:ext>
                </a:extLst>
              </a:tr>
              <a:tr h="193950">
                <a:tc>
                  <a:txBody>
                    <a:bodyPr/>
                    <a:lstStyle/>
                    <a:p>
                      <a:pPr algn="l" fontAlgn="b"/>
                      <a:r>
                        <a:rPr lang="en-US" sz="1100" b="0" i="0" u="none" strike="noStrike" dirty="0">
                          <a:solidFill>
                            <a:srgbClr val="000000"/>
                          </a:solidFill>
                          <a:effectLst/>
                          <a:latin typeface="Barlow" panose="00000500000000000000" pitchFamily="2" charset="0"/>
                        </a:rPr>
                        <a:t>Team Tagline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47278"/>
                  </a:ext>
                </a:extLst>
              </a:tr>
            </a:tbl>
          </a:graphicData>
        </a:graphic>
      </p:graphicFrame>
    </p:spTree>
    <p:extLst>
      <p:ext uri="{BB962C8B-B14F-4D97-AF65-F5344CB8AC3E}">
        <p14:creationId xmlns:p14="http://schemas.microsoft.com/office/powerpoint/2010/main" val="269144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5142-3EDC-1E93-7B2F-35818C3784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FF202B-AD6E-C84D-F535-D2D431DFD71A}"/>
              </a:ext>
            </a:extLst>
          </p:cNvPr>
          <p:cNvSpPr>
            <a:spLocks noGrp="1"/>
          </p:cNvSpPr>
          <p:nvPr>
            <p:ph type="body" sz="quarter" idx="10"/>
          </p:nvPr>
        </p:nvSpPr>
        <p:spPr>
          <a:xfrm>
            <a:off x="562443" y="244077"/>
            <a:ext cx="9959137" cy="1329408"/>
          </a:xfrm>
        </p:spPr>
        <p:txBody>
          <a:bodyPr anchor="ctr"/>
          <a:lstStyle/>
          <a:p>
            <a:r>
              <a:rPr lang="en-US" sz="3200" dirty="0"/>
              <a:t>Available Fields by Design – </a:t>
            </a:r>
          </a:p>
          <a:p>
            <a:r>
              <a:rPr lang="en-US" sz="3200" dirty="0"/>
              <a:t>Bank and Credit Unions</a:t>
            </a:r>
          </a:p>
        </p:txBody>
      </p:sp>
      <p:pic>
        <p:nvPicPr>
          <p:cNvPr id="5" name="Picture 4" descr="A blue letter t on a black background&#10;&#10;Description automatically generated">
            <a:extLst>
              <a:ext uri="{FF2B5EF4-FFF2-40B4-BE49-F238E27FC236}">
                <a16:creationId xmlns:a16="http://schemas.microsoft.com/office/drawing/2014/main" id="{BC725372-B6E6-2251-7676-26118539A1DC}"/>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7" name="Table 6">
            <a:extLst>
              <a:ext uri="{FF2B5EF4-FFF2-40B4-BE49-F238E27FC236}">
                <a16:creationId xmlns:a16="http://schemas.microsoft.com/office/drawing/2014/main" id="{51237D42-BA1E-51B5-E344-9BA45C7F36AA}"/>
              </a:ext>
            </a:extLst>
          </p:cNvPr>
          <p:cNvGraphicFramePr>
            <a:graphicFrameLocks noGrp="1"/>
          </p:cNvGraphicFramePr>
          <p:nvPr>
            <p:extLst>
              <p:ext uri="{D42A27DB-BD31-4B8C-83A1-F6EECF244321}">
                <p14:modId xmlns:p14="http://schemas.microsoft.com/office/powerpoint/2010/main" val="3038764958"/>
              </p:ext>
            </p:extLst>
          </p:nvPr>
        </p:nvGraphicFramePr>
        <p:xfrm>
          <a:off x="562443" y="1573485"/>
          <a:ext cx="5065361" cy="3711029"/>
        </p:xfrm>
        <a:graphic>
          <a:graphicData uri="http://schemas.openxmlformats.org/drawingml/2006/table">
            <a:tbl>
              <a:tblPr/>
              <a:tblGrid>
                <a:gridCol w="1624577">
                  <a:extLst>
                    <a:ext uri="{9D8B030D-6E8A-4147-A177-3AD203B41FA5}">
                      <a16:colId xmlns:a16="http://schemas.microsoft.com/office/drawing/2014/main" val="1093402904"/>
                    </a:ext>
                  </a:extLst>
                </a:gridCol>
                <a:gridCol w="860196">
                  <a:extLst>
                    <a:ext uri="{9D8B030D-6E8A-4147-A177-3AD203B41FA5}">
                      <a16:colId xmlns:a16="http://schemas.microsoft.com/office/drawing/2014/main" val="1443225327"/>
                    </a:ext>
                  </a:extLst>
                </a:gridCol>
                <a:gridCol w="860196">
                  <a:extLst>
                    <a:ext uri="{9D8B030D-6E8A-4147-A177-3AD203B41FA5}">
                      <a16:colId xmlns:a16="http://schemas.microsoft.com/office/drawing/2014/main" val="415274251"/>
                    </a:ext>
                  </a:extLst>
                </a:gridCol>
                <a:gridCol w="860196">
                  <a:extLst>
                    <a:ext uri="{9D8B030D-6E8A-4147-A177-3AD203B41FA5}">
                      <a16:colId xmlns:a16="http://schemas.microsoft.com/office/drawing/2014/main" val="4083037974"/>
                    </a:ext>
                  </a:extLst>
                </a:gridCol>
                <a:gridCol w="860196">
                  <a:extLst>
                    <a:ext uri="{9D8B030D-6E8A-4147-A177-3AD203B41FA5}">
                      <a16:colId xmlns:a16="http://schemas.microsoft.com/office/drawing/2014/main" val="716695847"/>
                    </a:ext>
                  </a:extLst>
                </a:gridCol>
              </a:tblGrid>
              <a:tr h="197338">
                <a:tc>
                  <a:txBody>
                    <a:bodyPr/>
                    <a:lstStyle/>
                    <a:p>
                      <a:pPr algn="l" fontAlgn="b"/>
                      <a:r>
                        <a:rPr lang="en-US" sz="1100" b="0" i="0" u="none" strike="noStrike" dirty="0">
                          <a:solidFill>
                            <a:schemeClr val="bg1"/>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Corporate - 0050</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Corporate - 0051</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Corporate - 0052</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Corporate - 0053</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D597"/>
                    </a:solidFill>
                  </a:tcPr>
                </a:tc>
                <a:extLst>
                  <a:ext uri="{0D108BD9-81ED-4DB2-BD59-A6C34878D82A}">
                    <a16:rowId xmlns:a16="http://schemas.microsoft.com/office/drawing/2014/main" val="4209896622"/>
                  </a:ext>
                </a:extLst>
              </a:tr>
              <a:tr h="190589">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kern="1200" dirty="0">
                        <a:solidFill>
                          <a:srgbClr val="000000"/>
                        </a:solidFill>
                        <a:effectLst/>
                        <a:latin typeface="Barlow" panose="00000500000000000000" pitchFamily="2"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91551865"/>
                  </a:ext>
                </a:extLst>
              </a:tr>
              <a:tr h="148741">
                <a:tc>
                  <a:txBody>
                    <a:bodyPr/>
                    <a:lstStyle/>
                    <a:p>
                      <a:pPr algn="l" fontAlgn="b"/>
                      <a:r>
                        <a:rPr lang="en-US" sz="1100" b="0" i="0" u="none" strike="noStrike" dirty="0">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29609661"/>
                  </a:ext>
                </a:extLst>
              </a:tr>
              <a:tr h="148741">
                <a:tc>
                  <a:txBody>
                    <a:bodyPr/>
                    <a:lstStyle/>
                    <a:p>
                      <a:pPr algn="l" fontAlgn="b"/>
                      <a:r>
                        <a:rPr lang="en-US" sz="1100" b="0" i="0" u="none" strike="noStrike">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39027495"/>
                  </a:ext>
                </a:extLst>
              </a:tr>
              <a:tr h="148741">
                <a:tc>
                  <a:txBody>
                    <a:bodyPr/>
                    <a:lstStyle/>
                    <a:p>
                      <a:pPr algn="l" fontAlgn="b"/>
                      <a:r>
                        <a:rPr lang="en-US" sz="1100" b="0" i="0" u="none" strike="noStrike">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39328172"/>
                  </a:ext>
                </a:extLst>
              </a:tr>
              <a:tr h="78971">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Stacked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Horizontal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Horizontal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226234"/>
                  </a:ext>
                </a:extLst>
              </a:tr>
              <a:tr h="14874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972066"/>
                  </a:ext>
                </a:extLst>
              </a:tr>
              <a:tr h="148741">
                <a:tc>
                  <a:txBody>
                    <a:bodyPr/>
                    <a:lstStyle/>
                    <a:p>
                      <a:pPr algn="l" fontAlgn="b"/>
                      <a:r>
                        <a:rPr lang="en-US" sz="1100" b="0" i="0" u="none" strike="noStrike">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918644"/>
                  </a:ext>
                </a:extLst>
              </a:tr>
              <a:tr h="136698">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706275"/>
                  </a:ext>
                </a:extLst>
              </a:tr>
              <a:tr h="148741">
                <a:tc>
                  <a:txBody>
                    <a:bodyPr/>
                    <a:lstStyle/>
                    <a:p>
                      <a:pPr algn="l" fontAlgn="b"/>
                      <a:r>
                        <a:rPr lang="en-US" sz="1100" b="0" i="0" u="none" strike="noStrike">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951179"/>
                  </a:ext>
                </a:extLst>
              </a:tr>
              <a:tr h="148741">
                <a:tc>
                  <a:txBody>
                    <a:bodyPr/>
                    <a:lstStyle/>
                    <a:p>
                      <a:pPr algn="l" fontAlgn="b"/>
                      <a:r>
                        <a:rPr lang="en-US" sz="1100" b="0" i="0" u="none" strike="noStrike" dirty="0">
                          <a:solidFill>
                            <a:srgbClr val="000000"/>
                          </a:solidFill>
                          <a:effectLst/>
                          <a:latin typeface="Barlow" panose="00000500000000000000" pitchFamily="2" charset="0"/>
                        </a:rPr>
                        <a:t>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623869096"/>
                  </a:ext>
                </a:extLst>
              </a:tr>
              <a:tr h="96520">
                <a:tc>
                  <a:txBody>
                    <a:bodyPr/>
                    <a:lstStyle/>
                    <a:p>
                      <a:pPr algn="l" fontAlgn="b"/>
                      <a:r>
                        <a:rPr lang="en-US" sz="1100" b="0" i="0" u="none" strike="noStrike" dirty="0">
                          <a:solidFill>
                            <a:srgbClr val="000000"/>
                          </a:solidFill>
                          <a:effectLst/>
                          <a:latin typeface="Barlow" panose="00000500000000000000" pitchFamily="2" charset="0"/>
                        </a:rPr>
                        <a:t>Mobile App Download</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1846409"/>
                  </a:ext>
                </a:extLst>
              </a:tr>
              <a:tr h="148741">
                <a:tc>
                  <a:txBody>
                    <a:bodyPr/>
                    <a:lstStyle/>
                    <a:p>
                      <a:pPr algn="l" fontAlgn="b"/>
                      <a:r>
                        <a:rPr lang="en-US" sz="1100" b="0" i="0" u="none" strike="noStrike">
                          <a:solidFill>
                            <a:srgbClr val="000000"/>
                          </a:solidFill>
                          <a:effectLst/>
                          <a:latin typeface="Barlow" panose="00000500000000000000" pitchFamily="2" charset="0"/>
                        </a:rPr>
                        <a:t>Facebook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119888"/>
                  </a:ext>
                </a:extLst>
              </a:tr>
              <a:tr h="148741">
                <a:tc>
                  <a:txBody>
                    <a:bodyPr/>
                    <a:lstStyle/>
                    <a:p>
                      <a:pPr algn="l" fontAlgn="b"/>
                      <a:r>
                        <a:rPr lang="en-US" sz="1100" b="0" i="0" u="none" strike="noStrike" dirty="0">
                          <a:solidFill>
                            <a:srgbClr val="000000"/>
                          </a:solidFill>
                          <a:effectLst/>
                          <a:latin typeface="Barlow" panose="00000500000000000000" pitchFamily="2" charset="0"/>
                        </a:rPr>
                        <a:t>X/Twitter</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841164"/>
                  </a:ext>
                </a:extLst>
              </a:tr>
              <a:tr h="148741">
                <a:tc>
                  <a:txBody>
                    <a:bodyPr/>
                    <a:lstStyle/>
                    <a:p>
                      <a:pPr algn="l" fontAlgn="b"/>
                      <a:r>
                        <a:rPr lang="en-US" sz="1100" b="0" i="0" u="none" strike="noStrike">
                          <a:solidFill>
                            <a:srgbClr val="000000"/>
                          </a:solidFill>
                          <a:effectLst/>
                          <a:latin typeface="Barlow" panose="00000500000000000000" pitchFamily="2" charset="0"/>
                        </a:rPr>
                        <a:t>LinkedIn</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112301"/>
                  </a:ext>
                </a:extLst>
              </a:tr>
              <a:tr h="148741">
                <a:tc>
                  <a:txBody>
                    <a:bodyPr/>
                    <a:lstStyle/>
                    <a:p>
                      <a:pPr algn="l" fontAlgn="b"/>
                      <a:r>
                        <a:rPr lang="en-US" sz="1100" b="0" i="0" u="none" strike="noStrike" dirty="0" err="1">
                          <a:solidFill>
                            <a:srgbClr val="000000"/>
                          </a:solidFill>
                          <a:effectLst/>
                          <a:latin typeface="Barlow" panose="00000500000000000000" pitchFamily="2" charset="0"/>
                        </a:rPr>
                        <a:t>Youtube</a:t>
                      </a:r>
                      <a:endParaRPr lang="en-US" sz="1100" b="0" i="0" u="none" strike="noStrike" dirty="0">
                        <a:solidFill>
                          <a:srgbClr val="000000"/>
                        </a:solidFill>
                        <a:effectLst/>
                        <a:latin typeface="Barlow" panose="00000500000000000000" pitchFamily="2" charset="0"/>
                      </a:endParaRP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8336861"/>
                  </a:ext>
                </a:extLst>
              </a:tr>
              <a:tr h="148741">
                <a:tc>
                  <a:txBody>
                    <a:bodyPr/>
                    <a:lstStyle/>
                    <a:p>
                      <a:pPr algn="l" fontAlgn="b"/>
                      <a:r>
                        <a:rPr lang="en-US" sz="1100" b="0" i="0" u="none" strike="noStrike" dirty="0">
                          <a:solidFill>
                            <a:srgbClr val="000000"/>
                          </a:solidFill>
                          <a:effectLst/>
                          <a:latin typeface="Barlow" panose="00000500000000000000" pitchFamily="2" charset="0"/>
                        </a:rPr>
                        <a:t>Instagram</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03479"/>
                  </a:ext>
                </a:extLst>
              </a:tr>
              <a:tr h="148741">
                <a:tc>
                  <a:txBody>
                    <a:bodyPr/>
                    <a:lstStyle/>
                    <a:p>
                      <a:pPr algn="l" fontAlgn="b"/>
                      <a:r>
                        <a:rPr lang="en-US" sz="1100" b="0" i="0" u="none" strike="noStrike" dirty="0">
                          <a:solidFill>
                            <a:srgbClr val="000000"/>
                          </a:solidFill>
                          <a:effectLst/>
                          <a:latin typeface="Barlow" panose="00000500000000000000" pitchFamily="2" charset="0"/>
                        </a:rPr>
                        <a:t>WhatsApp</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994355"/>
                  </a:ext>
                </a:extLst>
              </a:tr>
              <a:tr h="148741">
                <a:tc>
                  <a:txBody>
                    <a:bodyPr/>
                    <a:lstStyle/>
                    <a:p>
                      <a:pPr algn="l" fontAlgn="b"/>
                      <a:r>
                        <a:rPr lang="en-US" sz="1100" b="0" i="0" u="none" strike="noStrike" dirty="0">
                          <a:solidFill>
                            <a:srgbClr val="000000"/>
                          </a:solidFill>
                          <a:effectLst/>
                          <a:latin typeface="Barlow" panose="00000500000000000000" pitchFamily="2" charset="0"/>
                        </a:rPr>
                        <a:t>TikTok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17214"/>
                  </a:ext>
                </a:extLst>
              </a:tr>
            </a:tbl>
          </a:graphicData>
        </a:graphic>
      </p:graphicFrame>
    </p:spTree>
    <p:extLst>
      <p:ext uri="{BB962C8B-B14F-4D97-AF65-F5344CB8AC3E}">
        <p14:creationId xmlns:p14="http://schemas.microsoft.com/office/powerpoint/2010/main" val="341900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 - Insurance</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7" name="Table 6">
            <a:extLst>
              <a:ext uri="{FF2B5EF4-FFF2-40B4-BE49-F238E27FC236}">
                <a16:creationId xmlns:a16="http://schemas.microsoft.com/office/drawing/2014/main" id="{1A405AC8-83D8-3531-9737-51DE2B35B07F}"/>
              </a:ext>
            </a:extLst>
          </p:cNvPr>
          <p:cNvGraphicFramePr>
            <a:graphicFrameLocks noGrp="1"/>
          </p:cNvGraphicFramePr>
          <p:nvPr>
            <p:extLst>
              <p:ext uri="{D42A27DB-BD31-4B8C-83A1-F6EECF244321}">
                <p14:modId xmlns:p14="http://schemas.microsoft.com/office/powerpoint/2010/main" val="2889654414"/>
              </p:ext>
            </p:extLst>
          </p:nvPr>
        </p:nvGraphicFramePr>
        <p:xfrm>
          <a:off x="562443" y="1003853"/>
          <a:ext cx="4748273" cy="5081847"/>
        </p:xfrm>
        <a:graphic>
          <a:graphicData uri="http://schemas.openxmlformats.org/drawingml/2006/table">
            <a:tbl>
              <a:tblPr/>
              <a:tblGrid>
                <a:gridCol w="1564958">
                  <a:extLst>
                    <a:ext uri="{9D8B030D-6E8A-4147-A177-3AD203B41FA5}">
                      <a16:colId xmlns:a16="http://schemas.microsoft.com/office/drawing/2014/main" val="1093402904"/>
                    </a:ext>
                  </a:extLst>
                </a:gridCol>
                <a:gridCol w="1040672">
                  <a:extLst>
                    <a:ext uri="{9D8B030D-6E8A-4147-A177-3AD203B41FA5}">
                      <a16:colId xmlns:a16="http://schemas.microsoft.com/office/drawing/2014/main" val="1443225327"/>
                    </a:ext>
                  </a:extLst>
                </a:gridCol>
                <a:gridCol w="1182255">
                  <a:extLst>
                    <a:ext uri="{9D8B030D-6E8A-4147-A177-3AD203B41FA5}">
                      <a16:colId xmlns:a16="http://schemas.microsoft.com/office/drawing/2014/main" val="415274251"/>
                    </a:ext>
                  </a:extLst>
                </a:gridCol>
                <a:gridCol w="960388">
                  <a:extLst>
                    <a:ext uri="{9D8B030D-6E8A-4147-A177-3AD203B41FA5}">
                      <a16:colId xmlns:a16="http://schemas.microsoft.com/office/drawing/2014/main" val="4083037974"/>
                    </a:ext>
                  </a:extLst>
                </a:gridCol>
              </a:tblGrid>
              <a:tr h="197338">
                <a:tc>
                  <a:txBody>
                    <a:bodyPr/>
                    <a:lstStyle/>
                    <a:p>
                      <a:pPr algn="l" fontAlgn="b"/>
                      <a:r>
                        <a:rPr lang="en-US" sz="1100" b="0" i="0" u="none" strike="noStrike" dirty="0">
                          <a:solidFill>
                            <a:schemeClr val="bg1"/>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Agent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Company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Team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4209896622"/>
                  </a:ext>
                </a:extLst>
              </a:tr>
              <a:tr h="190589">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91551865"/>
                  </a:ext>
                </a:extLst>
              </a:tr>
              <a:tr h="148741">
                <a:tc>
                  <a:txBody>
                    <a:bodyPr/>
                    <a:lstStyle/>
                    <a:p>
                      <a:pPr algn="l" fontAlgn="b"/>
                      <a:r>
                        <a:rPr lang="en-US" sz="1100" b="0" i="0" u="none" strike="noStrike" dirty="0">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609661"/>
                  </a:ext>
                </a:extLst>
              </a:tr>
              <a:tr h="148741">
                <a:tc>
                  <a:txBody>
                    <a:bodyPr/>
                    <a:lstStyle/>
                    <a:p>
                      <a:pPr algn="l" fontAlgn="b"/>
                      <a:r>
                        <a:rPr lang="en-US" sz="1100" b="0" i="0" u="none" strike="noStrike">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027495"/>
                  </a:ext>
                </a:extLst>
              </a:tr>
              <a:tr h="148741">
                <a:tc>
                  <a:txBody>
                    <a:bodyPr/>
                    <a:lstStyle/>
                    <a:p>
                      <a:pPr algn="l" fontAlgn="b"/>
                      <a:r>
                        <a:rPr lang="en-US" sz="1100" b="0" i="0" u="none" strike="noStrike">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339328172"/>
                  </a:ext>
                </a:extLst>
              </a:tr>
              <a:tr h="78971">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226234"/>
                  </a:ext>
                </a:extLst>
              </a:tr>
              <a:tr h="14874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972066"/>
                  </a:ext>
                </a:extLst>
              </a:tr>
              <a:tr h="148741">
                <a:tc>
                  <a:txBody>
                    <a:bodyPr/>
                    <a:lstStyle/>
                    <a:p>
                      <a:pPr algn="l" fontAlgn="b"/>
                      <a:r>
                        <a:rPr lang="en-US" sz="1100" b="0" i="0" u="none" strike="noStrike">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918644"/>
                  </a:ext>
                </a:extLst>
              </a:tr>
              <a:tr h="136698">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805706275"/>
                  </a:ext>
                </a:extLst>
              </a:tr>
              <a:tr h="148741">
                <a:tc>
                  <a:txBody>
                    <a:bodyPr/>
                    <a:lstStyle/>
                    <a:p>
                      <a:pPr algn="l" fontAlgn="b"/>
                      <a:r>
                        <a:rPr lang="en-US" sz="1100" b="0" i="0" u="none" strike="noStrike">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951179"/>
                  </a:ext>
                </a:extLst>
              </a:tr>
              <a:tr h="148741">
                <a:tc>
                  <a:txBody>
                    <a:bodyPr/>
                    <a:lstStyle/>
                    <a:p>
                      <a:pPr algn="l" fontAlgn="b"/>
                      <a:r>
                        <a:rPr lang="en-US" sz="1100" b="0" i="0" u="none" strike="noStrike" dirty="0">
                          <a:solidFill>
                            <a:srgbClr val="000000"/>
                          </a:solidFill>
                          <a:effectLst/>
                          <a:latin typeface="Barlow" panose="00000500000000000000" pitchFamily="2" charset="0"/>
                        </a:rPr>
                        <a:t>User 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869096"/>
                  </a:ext>
                </a:extLst>
              </a:tr>
              <a:tr h="148741">
                <a:tc>
                  <a:txBody>
                    <a:bodyPr/>
                    <a:lstStyle/>
                    <a:p>
                      <a:pPr algn="l" fontAlgn="b"/>
                      <a:r>
                        <a:rPr lang="en-US" sz="1100" b="0" i="0" u="none" strike="noStrike">
                          <a:solidFill>
                            <a:srgbClr val="000000"/>
                          </a:solidFill>
                          <a:effectLst/>
                          <a:latin typeface="Barlow" panose="00000500000000000000" pitchFamily="2" charset="0"/>
                        </a:rPr>
                        <a:t>File Claim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41716"/>
                  </a:ext>
                </a:extLst>
              </a:tr>
              <a:tr h="297481">
                <a:tc>
                  <a:txBody>
                    <a:bodyPr/>
                    <a:lstStyle/>
                    <a:p>
                      <a:pPr algn="l" fontAlgn="b"/>
                      <a:r>
                        <a:rPr lang="en-US" sz="1100" b="0" i="0" u="none" strike="noStrike" dirty="0">
                          <a:solidFill>
                            <a:srgbClr val="000000"/>
                          </a:solidFill>
                          <a:effectLst/>
                          <a:latin typeface="Barlow" panose="00000500000000000000" pitchFamily="2" charset="0"/>
                        </a:rPr>
                        <a:t>Application Link </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(Quick Quote)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100959"/>
                  </a:ext>
                </a:extLst>
              </a:tr>
              <a:tr h="148741">
                <a:tc>
                  <a:txBody>
                    <a:bodyPr/>
                    <a:lstStyle/>
                    <a:p>
                      <a:pPr algn="l" fontAlgn="b"/>
                      <a:r>
                        <a:rPr lang="en-US" sz="1100" b="0" i="0" u="none" strike="noStrike">
                          <a:solidFill>
                            <a:srgbClr val="000000"/>
                          </a:solidFill>
                          <a:effectLst/>
                          <a:latin typeface="Barlow" panose="00000500000000000000" pitchFamily="2" charset="0"/>
                        </a:rPr>
                        <a:t>Bill Pay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988062"/>
                  </a:ext>
                </a:extLst>
              </a:tr>
              <a:tr h="33251">
                <a:tc>
                  <a:txBody>
                    <a:bodyPr/>
                    <a:lstStyle/>
                    <a:p>
                      <a:pPr algn="l" fontAlgn="b"/>
                      <a:r>
                        <a:rPr lang="en-US" sz="1100" b="0" i="0" u="none" strike="noStrike" dirty="0">
                          <a:solidFill>
                            <a:srgbClr val="000000"/>
                          </a:solidFill>
                          <a:effectLst/>
                          <a:latin typeface="Barlow" panose="00000500000000000000" pitchFamily="2" charset="0"/>
                        </a:rPr>
                        <a:t>Appointment Scheduling</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736696"/>
                  </a:ext>
                </a:extLst>
              </a:tr>
              <a:tr h="96520">
                <a:tc>
                  <a:txBody>
                    <a:bodyPr/>
                    <a:lstStyle/>
                    <a:p>
                      <a:pPr algn="l" fontAlgn="b"/>
                      <a:r>
                        <a:rPr lang="en-US" sz="1100" b="0" i="0" u="none" strike="noStrike">
                          <a:solidFill>
                            <a:srgbClr val="000000"/>
                          </a:solidFill>
                          <a:effectLst/>
                          <a:latin typeface="Barlow" panose="00000500000000000000" pitchFamily="2" charset="0"/>
                        </a:rPr>
                        <a:t>Mobile App Download</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1846409"/>
                  </a:ext>
                </a:extLst>
              </a:tr>
              <a:tr h="148741">
                <a:tc>
                  <a:txBody>
                    <a:bodyPr/>
                    <a:lstStyle/>
                    <a:p>
                      <a:pPr algn="l" fontAlgn="b"/>
                      <a:r>
                        <a:rPr lang="en-US" sz="1100" b="0" i="0" u="none" strike="noStrike">
                          <a:solidFill>
                            <a:srgbClr val="000000"/>
                          </a:solidFill>
                          <a:effectLst/>
                          <a:latin typeface="Barlow" panose="00000500000000000000" pitchFamily="2" charset="0"/>
                        </a:rPr>
                        <a:t>Facebook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119888"/>
                  </a:ext>
                </a:extLst>
              </a:tr>
              <a:tr h="148741">
                <a:tc>
                  <a:txBody>
                    <a:bodyPr/>
                    <a:lstStyle/>
                    <a:p>
                      <a:pPr algn="l" fontAlgn="b"/>
                      <a:r>
                        <a:rPr lang="en-US" sz="1100" b="0" i="0" u="none" strike="noStrike" dirty="0">
                          <a:solidFill>
                            <a:srgbClr val="000000"/>
                          </a:solidFill>
                          <a:effectLst/>
                          <a:latin typeface="Barlow" panose="00000500000000000000" pitchFamily="2" charset="0"/>
                        </a:rPr>
                        <a:t>X/Twitter</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841164"/>
                  </a:ext>
                </a:extLst>
              </a:tr>
              <a:tr h="148741">
                <a:tc>
                  <a:txBody>
                    <a:bodyPr/>
                    <a:lstStyle/>
                    <a:p>
                      <a:pPr algn="l" fontAlgn="b"/>
                      <a:r>
                        <a:rPr lang="en-US" sz="1100" b="0" i="0" u="none" strike="noStrike">
                          <a:solidFill>
                            <a:srgbClr val="000000"/>
                          </a:solidFill>
                          <a:effectLst/>
                          <a:latin typeface="Barlow" panose="00000500000000000000" pitchFamily="2" charset="0"/>
                        </a:rPr>
                        <a:t>LinkedIn</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112301"/>
                  </a:ext>
                </a:extLst>
              </a:tr>
              <a:tr h="148741">
                <a:tc>
                  <a:txBody>
                    <a:bodyPr/>
                    <a:lstStyle/>
                    <a:p>
                      <a:pPr algn="l" fontAlgn="b"/>
                      <a:r>
                        <a:rPr lang="en-US" sz="1100" b="0" i="0" u="none" strike="noStrike" dirty="0" err="1">
                          <a:solidFill>
                            <a:srgbClr val="000000"/>
                          </a:solidFill>
                          <a:effectLst/>
                          <a:latin typeface="Barlow" panose="00000500000000000000" pitchFamily="2" charset="0"/>
                        </a:rPr>
                        <a:t>Youtube</a:t>
                      </a:r>
                      <a:endParaRPr lang="en-US" sz="1100" b="0" i="0" u="none" strike="noStrike" dirty="0">
                        <a:solidFill>
                          <a:srgbClr val="000000"/>
                        </a:solidFill>
                        <a:effectLst/>
                        <a:latin typeface="Barlow" panose="00000500000000000000" pitchFamily="2" charset="0"/>
                      </a:endParaRP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8336861"/>
                  </a:ext>
                </a:extLst>
              </a:tr>
              <a:tr h="148741">
                <a:tc>
                  <a:txBody>
                    <a:bodyPr/>
                    <a:lstStyle/>
                    <a:p>
                      <a:pPr algn="l" fontAlgn="b"/>
                      <a:r>
                        <a:rPr lang="en-US" sz="1100" b="0" i="0" u="none" strike="noStrike" dirty="0">
                          <a:solidFill>
                            <a:srgbClr val="000000"/>
                          </a:solidFill>
                          <a:effectLst/>
                          <a:latin typeface="Barlow" panose="00000500000000000000" pitchFamily="2" charset="0"/>
                        </a:rPr>
                        <a:t>Instagram</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03479"/>
                  </a:ext>
                </a:extLst>
              </a:tr>
              <a:tr h="148741">
                <a:tc>
                  <a:txBody>
                    <a:bodyPr/>
                    <a:lstStyle/>
                    <a:p>
                      <a:pPr algn="l" fontAlgn="b"/>
                      <a:r>
                        <a:rPr lang="en-US" sz="1100" b="0" i="0" u="none" strike="noStrike" dirty="0">
                          <a:solidFill>
                            <a:srgbClr val="000000"/>
                          </a:solidFill>
                          <a:effectLst/>
                          <a:latin typeface="Barlow" panose="00000500000000000000" pitchFamily="2" charset="0"/>
                        </a:rPr>
                        <a:t>WhatsApp</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994355"/>
                  </a:ext>
                </a:extLst>
              </a:tr>
              <a:tr h="148741">
                <a:tc>
                  <a:txBody>
                    <a:bodyPr/>
                    <a:lstStyle/>
                    <a:p>
                      <a:pPr algn="l" fontAlgn="b"/>
                      <a:r>
                        <a:rPr lang="en-US" sz="1100" b="0" i="0" u="none" strike="noStrike" dirty="0">
                          <a:solidFill>
                            <a:srgbClr val="000000"/>
                          </a:solidFill>
                          <a:effectLst/>
                          <a:latin typeface="Barlow" panose="00000500000000000000" pitchFamily="2" charset="0"/>
                        </a:rPr>
                        <a:t>TikTok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17214"/>
                  </a:ext>
                </a:extLst>
              </a:tr>
              <a:tr h="148741">
                <a:tc>
                  <a:txBody>
                    <a:bodyPr/>
                    <a:lstStyle/>
                    <a:p>
                      <a:pPr algn="l" fontAlgn="b"/>
                      <a:r>
                        <a:rPr lang="en-US" sz="1100" b="0" i="0" u="none" strike="noStrike" dirty="0">
                          <a:solidFill>
                            <a:srgbClr val="000000"/>
                          </a:solidFill>
                          <a:effectLst/>
                          <a:latin typeface="Barlow" panose="00000500000000000000" pitchFamily="2" charset="0"/>
                        </a:rPr>
                        <a:t>Award Image #1</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831905411"/>
                  </a:ext>
                </a:extLst>
              </a:tr>
              <a:tr h="148741">
                <a:tc>
                  <a:txBody>
                    <a:bodyPr/>
                    <a:lstStyle/>
                    <a:p>
                      <a:pPr algn="l" fontAlgn="b"/>
                      <a:r>
                        <a:rPr lang="en-US" sz="1100" b="0" i="0" u="none" strike="noStrike" dirty="0">
                          <a:solidFill>
                            <a:srgbClr val="000000"/>
                          </a:solidFill>
                          <a:effectLst/>
                          <a:latin typeface="Barlow" panose="00000500000000000000" pitchFamily="2" charset="0"/>
                        </a:rPr>
                        <a:t>Team 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164028"/>
                  </a:ext>
                </a:extLst>
              </a:tr>
              <a:tr h="148741">
                <a:tc>
                  <a:txBody>
                    <a:bodyPr/>
                    <a:lstStyle/>
                    <a:p>
                      <a:pPr algn="l" fontAlgn="b"/>
                      <a:r>
                        <a:rPr lang="en-US" sz="1100" b="0" i="0" u="none" strike="noStrike" dirty="0">
                          <a:solidFill>
                            <a:srgbClr val="000000"/>
                          </a:solidFill>
                          <a:effectLst/>
                          <a:latin typeface="Barlow" panose="00000500000000000000" pitchFamily="2" charset="0"/>
                        </a:rPr>
                        <a:t>Team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7160246"/>
                  </a:ext>
                </a:extLst>
              </a:tr>
              <a:tr h="148741">
                <a:tc>
                  <a:txBody>
                    <a:bodyPr/>
                    <a:lstStyle/>
                    <a:p>
                      <a:pPr algn="l" fontAlgn="b"/>
                      <a:r>
                        <a:rPr lang="en-US" sz="1100" b="0" i="0" u="none" strike="noStrike" dirty="0">
                          <a:solidFill>
                            <a:srgbClr val="000000"/>
                          </a:solidFill>
                          <a:effectLst/>
                          <a:latin typeface="Barlow" panose="00000500000000000000" pitchFamily="2" charset="0"/>
                        </a:rPr>
                        <a:t>Team Tagline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34482"/>
                  </a:ext>
                </a:extLst>
              </a:tr>
            </a:tbl>
          </a:graphicData>
        </a:graphic>
      </p:graphicFrame>
    </p:spTree>
    <p:extLst>
      <p:ext uri="{BB962C8B-B14F-4D97-AF65-F5344CB8AC3E}">
        <p14:creationId xmlns:p14="http://schemas.microsoft.com/office/powerpoint/2010/main" val="278217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Mortgage</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910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76800" y="1700466"/>
            <a:ext cx="2781126" cy="276999"/>
          </a:xfrm>
          <a:prstGeom prst="rect">
            <a:avLst/>
          </a:prstGeom>
          <a:noFill/>
        </p:spPr>
        <p:txBody>
          <a:bodyPr wrap="square" rtlCol="0">
            <a:spAutoFit/>
          </a:bodyPr>
          <a:lstStyle/>
          <a:p>
            <a:pPr algn="ctr"/>
            <a:r>
              <a:rPr lang="en-US" sz="1200" b="1" dirty="0">
                <a:solidFill>
                  <a:srgbClr val="00263A"/>
                </a:solidFill>
              </a:rPr>
              <a:t>EC - Email Footer Concept A - SB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tretch>
            <a:fillRect/>
          </a:stretch>
        </p:blipFill>
        <p:spPr>
          <a:xfrm>
            <a:off x="796589" y="2144661"/>
            <a:ext cx="4941549" cy="3151372"/>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1700466"/>
            <a:ext cx="5415805" cy="402577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Single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Single branded email signatures A-C have corresponding co-branded email signatures. The fields available in these designs are the same for both the user and comarketing partners. </a:t>
            </a:r>
          </a:p>
          <a:p>
            <a:pPr marL="742950" lvl="1"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If your organization prefers to have the same or similar single and co-branded signatures, these will best align with that approach.</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Due to user profiles having a more robust set of information, D-F were designed only in single branded variations. D-F utilize additional fields not available in the </a:t>
            </a:r>
            <a:r>
              <a:rPr lang="en-US" sz="1600" kern="100" dirty="0" err="1">
                <a:solidFill>
                  <a:srgbClr val="002060"/>
                </a:solidFill>
                <a:cs typeface="Times New Roman" panose="02020603050405020304" pitchFamily="18" charset="0"/>
              </a:rPr>
              <a:t>comarketer</a:t>
            </a:r>
            <a:r>
              <a:rPr lang="en-US" sz="1600" kern="100" dirty="0">
                <a:solidFill>
                  <a:srgbClr val="002060"/>
                </a:solidFill>
                <a:cs typeface="Times New Roman" panose="02020603050405020304" pitchFamily="18" charset="0"/>
              </a:rPr>
              <a:t> profiles. </a:t>
            </a:r>
          </a:p>
        </p:txBody>
      </p:sp>
    </p:spTree>
    <p:extLst>
      <p:ext uri="{BB962C8B-B14F-4D97-AF65-F5344CB8AC3E}">
        <p14:creationId xmlns:p14="http://schemas.microsoft.com/office/powerpoint/2010/main" val="380916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765165" y="1632248"/>
            <a:ext cx="2781126" cy="276999"/>
          </a:xfrm>
          <a:prstGeom prst="rect">
            <a:avLst/>
          </a:prstGeom>
          <a:noFill/>
        </p:spPr>
        <p:txBody>
          <a:bodyPr wrap="square" rtlCol="0">
            <a:spAutoFit/>
          </a:bodyPr>
          <a:lstStyle/>
          <a:p>
            <a:pPr algn="ctr"/>
            <a:r>
              <a:rPr lang="en-US" sz="1200" b="1" dirty="0">
                <a:solidFill>
                  <a:srgbClr val="00263A"/>
                </a:solidFill>
              </a:rPr>
              <a:t>EC - Email Footer Concept Bv2 - SB</a:t>
            </a:r>
          </a:p>
        </p:txBody>
      </p:sp>
      <p:pic>
        <p:nvPicPr>
          <p:cNvPr id="4" name="Picture 3">
            <a:extLst>
              <a:ext uri="{FF2B5EF4-FFF2-40B4-BE49-F238E27FC236}">
                <a16:creationId xmlns:a16="http://schemas.microsoft.com/office/drawing/2014/main" id="{9701449B-2403-066F-DBF9-D3F708454805}"/>
              </a:ext>
            </a:extLst>
          </p:cNvPr>
          <p:cNvPicPr>
            <a:picLocks noChangeAspect="1"/>
          </p:cNvPicPr>
          <p:nvPr/>
        </p:nvPicPr>
        <p:blipFill>
          <a:blip r:embed="rId4"/>
          <a:stretch>
            <a:fillRect/>
          </a:stretch>
        </p:blipFill>
        <p:spPr>
          <a:xfrm>
            <a:off x="6979390" y="2046391"/>
            <a:ext cx="4352676" cy="45431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CE1D927-FF0F-2CFC-9B9F-B2DBC35E6D9B}"/>
              </a:ext>
            </a:extLst>
          </p:cNvPr>
          <p:cNvPicPr>
            <a:picLocks noChangeAspect="1"/>
          </p:cNvPicPr>
          <p:nvPr/>
        </p:nvPicPr>
        <p:blipFill>
          <a:blip r:embed="rId5"/>
          <a:stretch>
            <a:fillRect/>
          </a:stretch>
        </p:blipFill>
        <p:spPr>
          <a:xfrm>
            <a:off x="859934" y="2046391"/>
            <a:ext cx="4893761" cy="4062902"/>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916251" y="1632247"/>
            <a:ext cx="2781126" cy="276999"/>
          </a:xfrm>
          <a:prstGeom prst="rect">
            <a:avLst/>
          </a:prstGeom>
          <a:noFill/>
        </p:spPr>
        <p:txBody>
          <a:bodyPr wrap="square" rtlCol="0">
            <a:spAutoFit/>
          </a:bodyPr>
          <a:lstStyle/>
          <a:p>
            <a:pPr algn="ctr"/>
            <a:r>
              <a:rPr lang="en-US" sz="1200" b="1" dirty="0">
                <a:solidFill>
                  <a:srgbClr val="00263A"/>
                </a:solidFill>
              </a:rPr>
              <a:t>EC - Email Footer Concept B - SB</a:t>
            </a:r>
          </a:p>
        </p:txBody>
      </p:sp>
    </p:spTree>
    <p:extLst>
      <p:ext uri="{BB962C8B-B14F-4D97-AF65-F5344CB8AC3E}">
        <p14:creationId xmlns:p14="http://schemas.microsoft.com/office/powerpoint/2010/main" val="15819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401051" y="1527399"/>
            <a:ext cx="2781126" cy="276999"/>
          </a:xfrm>
          <a:prstGeom prst="rect">
            <a:avLst/>
          </a:prstGeom>
          <a:noFill/>
        </p:spPr>
        <p:txBody>
          <a:bodyPr wrap="square" rtlCol="0">
            <a:spAutoFit/>
          </a:bodyPr>
          <a:lstStyle/>
          <a:p>
            <a:pPr algn="ctr"/>
            <a:r>
              <a:rPr lang="en-US" sz="1200" b="1" dirty="0">
                <a:solidFill>
                  <a:srgbClr val="00263A"/>
                </a:solidFill>
              </a:rPr>
              <a:t>EC - Email Footer Concept D - SB</a:t>
            </a:r>
          </a:p>
        </p:txBody>
      </p:sp>
      <p:pic>
        <p:nvPicPr>
          <p:cNvPr id="6" name="Picture 5">
            <a:extLst>
              <a:ext uri="{FF2B5EF4-FFF2-40B4-BE49-F238E27FC236}">
                <a16:creationId xmlns:a16="http://schemas.microsoft.com/office/drawing/2014/main" id="{8E59C24B-A184-ADAF-6792-7F5B86B3E023}"/>
              </a:ext>
            </a:extLst>
          </p:cNvPr>
          <p:cNvPicPr>
            <a:picLocks noChangeAspect="1"/>
          </p:cNvPicPr>
          <p:nvPr/>
        </p:nvPicPr>
        <p:blipFill>
          <a:blip r:embed="rId4"/>
          <a:stretch>
            <a:fillRect/>
          </a:stretch>
        </p:blipFill>
        <p:spPr>
          <a:xfrm>
            <a:off x="6363326" y="1925124"/>
            <a:ext cx="4856576" cy="368783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843161" y="1527399"/>
            <a:ext cx="2781126" cy="276999"/>
          </a:xfrm>
          <a:prstGeom prst="rect">
            <a:avLst/>
          </a:prstGeom>
          <a:noFill/>
        </p:spPr>
        <p:txBody>
          <a:bodyPr wrap="square" rtlCol="0">
            <a:spAutoFit/>
          </a:bodyPr>
          <a:lstStyle/>
          <a:p>
            <a:pPr algn="ctr"/>
            <a:r>
              <a:rPr lang="en-US" sz="1200" b="1" dirty="0">
                <a:solidFill>
                  <a:srgbClr val="00263A"/>
                </a:solidFill>
              </a:rPr>
              <a:t>EC - Email Footer Concept C - SB</a:t>
            </a:r>
          </a:p>
        </p:txBody>
      </p:sp>
      <p:pic>
        <p:nvPicPr>
          <p:cNvPr id="15" name="Picture 14">
            <a:extLst>
              <a:ext uri="{FF2B5EF4-FFF2-40B4-BE49-F238E27FC236}">
                <a16:creationId xmlns:a16="http://schemas.microsoft.com/office/drawing/2014/main" id="{9AC50EC4-6920-EED1-4E83-FA45D215CD62}"/>
              </a:ext>
            </a:extLst>
          </p:cNvPr>
          <p:cNvPicPr>
            <a:picLocks noChangeAspect="1"/>
          </p:cNvPicPr>
          <p:nvPr/>
        </p:nvPicPr>
        <p:blipFill>
          <a:blip r:embed="rId5"/>
          <a:stretch>
            <a:fillRect/>
          </a:stretch>
        </p:blipFill>
        <p:spPr>
          <a:xfrm>
            <a:off x="984162" y="1925124"/>
            <a:ext cx="4499125" cy="4393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201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552680" y="1411278"/>
            <a:ext cx="2781126" cy="276999"/>
          </a:xfrm>
          <a:prstGeom prst="rect">
            <a:avLst/>
          </a:prstGeom>
          <a:noFill/>
        </p:spPr>
        <p:txBody>
          <a:bodyPr wrap="square" rtlCol="0">
            <a:spAutoFit/>
          </a:bodyPr>
          <a:lstStyle/>
          <a:p>
            <a:pPr algn="ctr"/>
            <a:r>
              <a:rPr lang="en-US" sz="1200" b="1" dirty="0">
                <a:solidFill>
                  <a:srgbClr val="00263A"/>
                </a:solidFill>
              </a:rPr>
              <a:t>EC - Email Footer Concept F - SB</a:t>
            </a:r>
          </a:p>
        </p:txBody>
      </p:sp>
      <p:pic>
        <p:nvPicPr>
          <p:cNvPr id="4" name="Picture 3">
            <a:extLst>
              <a:ext uri="{FF2B5EF4-FFF2-40B4-BE49-F238E27FC236}">
                <a16:creationId xmlns:a16="http://schemas.microsoft.com/office/drawing/2014/main" id="{08C95591-4C3B-94F4-8B8D-B74AF43C6F6A}"/>
              </a:ext>
            </a:extLst>
          </p:cNvPr>
          <p:cNvPicPr>
            <a:picLocks noChangeAspect="1"/>
          </p:cNvPicPr>
          <p:nvPr/>
        </p:nvPicPr>
        <p:blipFill>
          <a:blip r:embed="rId4"/>
          <a:stretch>
            <a:fillRect/>
          </a:stretch>
        </p:blipFill>
        <p:spPr>
          <a:xfrm>
            <a:off x="6545165" y="1777645"/>
            <a:ext cx="4796157" cy="43337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4B3D450-70EC-79B1-34E1-B722050C2C49}"/>
              </a:ext>
            </a:extLst>
          </p:cNvPr>
          <p:cNvSpPr txBox="1"/>
          <p:nvPr/>
        </p:nvSpPr>
        <p:spPr>
          <a:xfrm>
            <a:off x="1921387" y="1411279"/>
            <a:ext cx="2781126" cy="276999"/>
          </a:xfrm>
          <a:prstGeom prst="rect">
            <a:avLst/>
          </a:prstGeom>
          <a:noFill/>
        </p:spPr>
        <p:txBody>
          <a:bodyPr wrap="square" rtlCol="0">
            <a:spAutoFit/>
          </a:bodyPr>
          <a:lstStyle/>
          <a:p>
            <a:pPr algn="ctr"/>
            <a:r>
              <a:rPr lang="en-US" sz="1200" b="1" dirty="0">
                <a:solidFill>
                  <a:srgbClr val="00263A"/>
                </a:solidFill>
              </a:rPr>
              <a:t>EC - Email Footer Concept E - SB</a:t>
            </a:r>
          </a:p>
        </p:txBody>
      </p:sp>
      <p:pic>
        <p:nvPicPr>
          <p:cNvPr id="10" name="Picture 9">
            <a:extLst>
              <a:ext uri="{FF2B5EF4-FFF2-40B4-BE49-F238E27FC236}">
                <a16:creationId xmlns:a16="http://schemas.microsoft.com/office/drawing/2014/main" id="{17EC27DB-990E-5460-70AD-8D9B1760BE56}"/>
              </a:ext>
            </a:extLst>
          </p:cNvPr>
          <p:cNvPicPr>
            <a:picLocks noChangeAspect="1"/>
          </p:cNvPicPr>
          <p:nvPr/>
        </p:nvPicPr>
        <p:blipFill>
          <a:blip r:embed="rId5"/>
          <a:stretch>
            <a:fillRect/>
          </a:stretch>
        </p:blipFill>
        <p:spPr>
          <a:xfrm>
            <a:off x="830800" y="1777645"/>
            <a:ext cx="4962300" cy="2830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79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76799" y="1700466"/>
            <a:ext cx="2781126" cy="276999"/>
          </a:xfrm>
          <a:prstGeom prst="rect">
            <a:avLst/>
          </a:prstGeom>
          <a:noFill/>
        </p:spPr>
        <p:txBody>
          <a:bodyPr wrap="square" rtlCol="0">
            <a:spAutoFit/>
          </a:bodyPr>
          <a:lstStyle/>
          <a:p>
            <a:pPr algn="ctr"/>
            <a:r>
              <a:rPr lang="en-US" sz="1200" b="1" dirty="0">
                <a:solidFill>
                  <a:srgbClr val="00263A"/>
                </a:solidFill>
              </a:rPr>
              <a:t>EC - Email Footer Concept A - CB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1267767" y="2071469"/>
            <a:ext cx="3999190" cy="4122877"/>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1700466"/>
            <a:ext cx="5415805" cy="402577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Signatures A-C have corresponding single branded email signatures.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Unlike print contact blocks, email signatures are not editable prior to sending. Information that is not filled out in either the user or </a:t>
            </a:r>
            <a:r>
              <a:rPr lang="en-US" sz="1600" kern="100" dirty="0" err="1">
                <a:solidFill>
                  <a:srgbClr val="002060"/>
                </a:solidFill>
                <a:cs typeface="Times New Roman" panose="02020603050405020304" pitchFamily="18" charset="0"/>
              </a:rPr>
              <a:t>comarketer’s</a:t>
            </a:r>
            <a:r>
              <a:rPr lang="en-US" sz="1600" kern="100" dirty="0">
                <a:solidFill>
                  <a:srgbClr val="002060"/>
                </a:solidFill>
                <a:cs typeface="Times New Roman" panose="02020603050405020304" pitchFamily="18" charset="0"/>
              </a:rPr>
              <a:t> profile will collapse and shift to eliminate blank spaces. </a:t>
            </a:r>
            <a:endParaRPr lang="en-US" sz="1600" dirty="0">
              <a:solidFill>
                <a:srgbClr val="002060"/>
              </a:solidFill>
            </a:endParaRPr>
          </a:p>
        </p:txBody>
      </p:sp>
    </p:spTree>
    <p:extLst>
      <p:ext uri="{BB962C8B-B14F-4D97-AF65-F5344CB8AC3E}">
        <p14:creationId xmlns:p14="http://schemas.microsoft.com/office/powerpoint/2010/main" val="26062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401051" y="1350124"/>
            <a:ext cx="2781126" cy="276999"/>
          </a:xfrm>
          <a:prstGeom prst="rect">
            <a:avLst/>
          </a:prstGeom>
          <a:noFill/>
        </p:spPr>
        <p:txBody>
          <a:bodyPr wrap="square" rtlCol="0">
            <a:spAutoFit/>
          </a:bodyPr>
          <a:lstStyle/>
          <a:p>
            <a:pPr algn="ctr"/>
            <a:r>
              <a:rPr lang="en-US" sz="1200" b="1" dirty="0">
                <a:solidFill>
                  <a:srgbClr val="00263A"/>
                </a:solidFill>
              </a:rPr>
              <a:t>EC - Email Footer Concept Bv2 - SB</a:t>
            </a:r>
          </a:p>
        </p:txBody>
      </p:sp>
      <p:pic>
        <p:nvPicPr>
          <p:cNvPr id="4" name="Picture 3">
            <a:extLst>
              <a:ext uri="{FF2B5EF4-FFF2-40B4-BE49-F238E27FC236}">
                <a16:creationId xmlns:a16="http://schemas.microsoft.com/office/drawing/2014/main" id="{9701449B-2403-066F-DBF9-D3F708454805}"/>
              </a:ext>
            </a:extLst>
          </p:cNvPr>
          <p:cNvPicPr>
            <a:picLocks noChangeAspect="1"/>
          </p:cNvPicPr>
          <p:nvPr/>
        </p:nvPicPr>
        <p:blipFill>
          <a:blip r:embed="rId4"/>
          <a:srcRect/>
          <a:stretch/>
        </p:blipFill>
        <p:spPr>
          <a:xfrm>
            <a:off x="7438091" y="1824240"/>
            <a:ext cx="2707045" cy="480832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CE1D927-FF0F-2CFC-9B9F-B2DBC35E6D9B}"/>
              </a:ext>
            </a:extLst>
          </p:cNvPr>
          <p:cNvPicPr>
            <a:picLocks noChangeAspect="1"/>
          </p:cNvPicPr>
          <p:nvPr/>
        </p:nvPicPr>
        <p:blipFill>
          <a:blip r:embed="rId5"/>
          <a:srcRect/>
          <a:stretch/>
        </p:blipFill>
        <p:spPr>
          <a:xfrm>
            <a:off x="1751647" y="1824240"/>
            <a:ext cx="3124701" cy="451268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926740" y="1350125"/>
            <a:ext cx="2781126" cy="276999"/>
          </a:xfrm>
          <a:prstGeom prst="rect">
            <a:avLst/>
          </a:prstGeom>
          <a:noFill/>
        </p:spPr>
        <p:txBody>
          <a:bodyPr wrap="square" rtlCol="0">
            <a:spAutoFit/>
          </a:bodyPr>
          <a:lstStyle/>
          <a:p>
            <a:pPr algn="ctr"/>
            <a:r>
              <a:rPr lang="en-US" sz="1200" b="1" dirty="0">
                <a:solidFill>
                  <a:srgbClr val="00263A"/>
                </a:solidFill>
              </a:rPr>
              <a:t>EC - Email Footer Concept B - SB</a:t>
            </a:r>
          </a:p>
        </p:txBody>
      </p:sp>
    </p:spTree>
    <p:extLst>
      <p:ext uri="{BB962C8B-B14F-4D97-AF65-F5344CB8AC3E}">
        <p14:creationId xmlns:p14="http://schemas.microsoft.com/office/powerpoint/2010/main" val="4211518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
        <AccountId xsi:nil="true"/>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54e9e6b-ff12-49f1-8c43-73c8976e54ee"/>
    <ds:schemaRef ds:uri="91805258-178e-4cbc-bf17-90bc7eb439d2"/>
    <ds:schemaRef ds:uri="http://schemas.microsoft.com/office/2006/metadata/properties"/>
    <ds:schemaRef ds:uri="http://purl.org/dc/dcmitype/"/>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59905656-F1F3-4692-922C-9D94C6D9A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57471</TotalTime>
  <Words>2111</Words>
  <Application>Microsoft Office PowerPoint</Application>
  <PresentationFormat>Widescreen</PresentationFormat>
  <Paragraphs>660</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Objektiv Mk2</vt:lpstr>
      <vt:lpstr>Calibri</vt:lpstr>
      <vt:lpstr>Times New Roman</vt:lpstr>
      <vt:lpstr>Barlow</vt:lpstr>
      <vt:lpstr>Objektiv Mk2 SemiBold</vt:lpstr>
      <vt:lpstr>Arial</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55</cp:revision>
  <dcterms:created xsi:type="dcterms:W3CDTF">2021-06-10T15:34:01Z</dcterms:created>
  <dcterms:modified xsi:type="dcterms:W3CDTF">2025-09-03T15:50:05Z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{"FileActivityType":"9","FileActivityTimeStamp":"2024-12-03T21:01:42.533Z","FileActivityUsersOnPage":[{"DisplayName":"Aubrey Olsen","Id":"aubrey.olsen@totalexpert.com"},{"DisplayName":"Aubrey Olsen","Id":"aubrey.olsen@totalexpert.com"},{"DisplayName":"Michael Carey","Id":"michael.carey@totalexpert.com"}],"FileActivityNavigationId":null}</vt:lpwstr>
  </property>
  <property fmtid="{D5CDD505-2E9C-101B-9397-08002B2CF9AE}" pid="8" name="TriggerFlowInfo">
    <vt:lpwstr/>
  </property>
</Properties>
</file>