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7"/>
  </p:notesMasterIdLst>
  <p:sldIdLst>
    <p:sldId id="2076137455" r:id="rId5"/>
    <p:sldId id="2076137458" r:id="rId6"/>
    <p:sldId id="2076137461" r:id="rId7"/>
    <p:sldId id="2076137462" r:id="rId8"/>
    <p:sldId id="2076137466" r:id="rId9"/>
    <p:sldId id="2076137463" r:id="rId10"/>
    <p:sldId id="2076137464" r:id="rId11"/>
    <p:sldId id="2076137465" r:id="rId12"/>
    <p:sldId id="2076137467" r:id="rId13"/>
    <p:sldId id="2076137468" r:id="rId14"/>
    <p:sldId id="2076137469" r:id="rId15"/>
    <p:sldId id="2076137470" r:id="rId16"/>
  </p:sldIdLst>
  <p:sldSz cx="12192000" cy="6858000"/>
  <p:notesSz cx="6858000" cy="9144000"/>
  <p:embeddedFontLst>
    <p:embeddedFont>
      <p:font typeface="Barlow" pitchFamily="2" charset="77"/>
      <p:regular r:id="rId18"/>
      <p:bold r:id="rId19"/>
      <p:italic r:id="rId20"/>
      <p:boldItalic r:id="rId21"/>
    </p:embeddedFont>
    <p:embeddedFont>
      <p:font typeface="Barlow Medium" panose="020F05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bjektiv Mk2" panose="020B0702020204020203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77"/>
    <a:srgbClr val="00A677"/>
    <a:srgbClr val="0072CE"/>
    <a:srgbClr val="85CBF9"/>
    <a:srgbClr val="00263A"/>
    <a:srgbClr val="753BBD"/>
    <a:srgbClr val="48D597"/>
    <a:srgbClr val="DDE5ED"/>
    <a:srgbClr val="96A4AE"/>
    <a:srgbClr val="26A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E875C7-865D-F843-AEE9-32A6C73DEAA9}" v="2" dt="2023-05-23T18:19:14.702"/>
    <p1510:client id="{5C9ECDA2-049D-4293-AD3C-5BAF1F16CBFE}" v="344" dt="2023-05-23T18:48:48.8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93"/>
    <p:restoredTop sz="86667"/>
  </p:normalViewPr>
  <p:slideViewPr>
    <p:cSldViewPr snapToGrid="0">
      <p:cViewPr varScale="1">
        <p:scale>
          <a:sx n="110" d="100"/>
          <a:sy n="110" d="100"/>
        </p:scale>
        <p:origin x="1792" y="176"/>
      </p:cViewPr>
      <p:guideLst>
        <p:guide orient="horz" pos="384"/>
        <p:guide pos="3864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F61A-0D40-D44A-9C00-6554E21CBC7D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FAC6-DEA9-E94A-A956-F0E3CBB9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Social Media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94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Social Media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6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3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6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31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69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Social Media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92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Social Media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8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C2822-349C-BD91-EC26-A957077CB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6793" y="5206594"/>
            <a:ext cx="4241076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476B-5ACD-A345-A0A0-13B853B5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469" y="2018111"/>
            <a:ext cx="7952232" cy="1410889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54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11393A-1FF3-1B42-8E63-EB04EC248A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7469" y="3637721"/>
            <a:ext cx="7952232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4335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B2F0A6-608F-9848-866C-E71FD8372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D54D96D-0ABE-5346-94BC-9473C8350B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C89DED-C9D5-6B4B-94C4-64A605FB86B9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C102C-C41F-0DC2-8884-D7E4EF1AB3FB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5026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A9694-8C08-1C4D-AB43-2E20C900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93C0D-47D2-992F-EAD4-A48B84E16715}"/>
              </a:ext>
            </a:extLst>
          </p:cNvPr>
          <p:cNvSpPr/>
          <p:nvPr userDrawn="1"/>
        </p:nvSpPr>
        <p:spPr>
          <a:xfrm>
            <a:off x="5719529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180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6BD11-5883-8041-9D86-152A52BB75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4768196-3B2A-474B-8166-BC7B1151C2A5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58664-0724-11B7-8907-6B3060417D7F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7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D5E6D8-68E6-F84E-AD5B-B636A4DB93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EF2B1-7256-B346-A7DE-C99D30410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AD604A-1899-C447-ACB4-6A671F649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34A1C4-5494-824B-AC23-0CE74162D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2A765E1-13F3-5046-A592-205E96EA8262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7A23-CEBF-1476-2AE3-9A61D5D8CE3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74930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 DAR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93AAA6-2441-6641-8FED-64113CC5AC28}"/>
              </a:ext>
            </a:extLst>
          </p:cNvPr>
          <p:cNvSpPr/>
          <p:nvPr userDrawn="1"/>
        </p:nvSpPr>
        <p:spPr>
          <a:xfrm>
            <a:off x="1" y="0"/>
            <a:ext cx="5715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BC6FE5-04CD-8441-B1AA-27B889CB2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CC121-8627-D49A-7E84-50C9C68B0E95}"/>
              </a:ext>
            </a:extLst>
          </p:cNvPr>
          <p:cNvSpPr/>
          <p:nvPr userDrawn="1"/>
        </p:nvSpPr>
        <p:spPr>
          <a:xfrm>
            <a:off x="571500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058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14CF-B21D-F546-AA16-B23E70970A54}"/>
              </a:ext>
            </a:extLst>
          </p:cNvPr>
          <p:cNvSpPr/>
          <p:nvPr userDrawn="1"/>
        </p:nvSpPr>
        <p:spPr>
          <a:xfrm>
            <a:off x="0" y="0"/>
            <a:ext cx="6172247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E2651D-049E-1644-A8A1-84C9763BB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731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AB00C6-DC55-424E-AA2B-DA0FF5C86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731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34543FF-1550-1A49-BB94-CF1E89EA3CB1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3A9BC-2E5C-974F-87AB-7266F15B289D}"/>
              </a:ext>
            </a:extLst>
          </p:cNvPr>
          <p:cNvSpPr/>
          <p:nvPr userDrawn="1"/>
        </p:nvSpPr>
        <p:spPr>
          <a:xfrm>
            <a:off x="6172247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640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4BDEDC-491F-1846-9FEF-44453BCB2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478" y="617002"/>
            <a:ext cx="11943521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332EC9-FF9B-7548-9B8F-61BEE0A01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010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893FBA-6CAE-4F4C-8662-9E88A0C955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283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F8BDD1-05B9-9F4D-B7F5-588764030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42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6A54-8B26-562B-F4CE-EFA38C3D2F5C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9149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45CFA6-0AE7-A846-92E4-06559FF51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1007252"/>
            <a:ext cx="449261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E8EC7F-4DF0-2045-B52C-C6AFC003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2060800"/>
            <a:ext cx="4492615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45692D-602B-A94D-A86D-507CB1044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753140"/>
            <a:ext cx="449261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1410B-E5E3-7B46-9FDC-A759A51303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752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A94A5-2BD2-E7AC-5FFC-4F40E5A77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9703" y="220155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477291" y="3095871"/>
            <a:ext cx="723999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2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3FBE2-7FD5-7FC9-0F2B-FAD2293F8EC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42A4-289C-75ED-83B2-29664EFC3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0295" y="6243268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242921" y="3895165"/>
            <a:ext cx="405030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Q</a:t>
            </a:r>
            <a:r>
              <a:rPr lang="en-US" sz="6600" b="1" i="0" spc="20" dirty="0">
                <a:solidFill>
                  <a:srgbClr val="85CBF9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&amp;</a:t>
            </a: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063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8BD70-B2A2-864F-9E71-B9C0B176AE3C}"/>
              </a:ext>
            </a:extLst>
          </p:cNvPr>
          <p:cNvSpPr/>
          <p:nvPr userDrawn="1"/>
        </p:nvSpPr>
        <p:spPr>
          <a:xfrm>
            <a:off x="5118652" y="0"/>
            <a:ext cx="7093225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B0A98-AA7F-E144-B2E7-6DDA04D8511C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5941547-2B5E-164F-ABF4-CC9EC2940809}"/>
              </a:ext>
            </a:extLst>
          </p:cNvPr>
          <p:cNvSpPr txBox="1">
            <a:spLocks/>
          </p:cNvSpPr>
          <p:nvPr userDrawn="1"/>
        </p:nvSpPr>
        <p:spPr>
          <a:xfrm>
            <a:off x="1009198" y="2943281"/>
            <a:ext cx="2533124" cy="97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CEAC8-E0C6-6B47-A612-08694090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5" y="935038"/>
            <a:ext cx="6536635" cy="5197475"/>
          </a:xfrm>
          <a:prstGeom prst="rect">
            <a:avLst/>
          </a:prstGeom>
        </p:spPr>
        <p:txBody>
          <a:bodyPr anchor="ctr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0FF4422-86A9-3346-82A9-EE5A6CCD8236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4621B-958E-68F0-46E8-F78CAAFF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655" y="-1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71338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7F0963-32F7-7644-8381-63718DAD9C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76CF0-DA6D-E692-B1A8-0BEAC8400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2FBD51-6EAB-D249-B4EA-6B88C502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818" y="3340100"/>
            <a:ext cx="36080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 SemiBold" panose="020B0602020204020203" pitchFamily="34" charset="0"/>
                <a:cs typeface="Objektiv Mk2 SemiBold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70889-B1C5-2B4F-A297-B6633156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819" y="4393648"/>
            <a:ext cx="36080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1FD39F-2181-9041-AF80-15C7C6867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09" y="756203"/>
            <a:ext cx="5257787" cy="47798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D8B1E5-499E-E549-911E-192E2FDA90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7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65F718-717A-5440-A6C0-1DC3A3CE9E1D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6" r:id="rId2"/>
    <p:sldLayoutId id="2147483785" r:id="rId3"/>
    <p:sldLayoutId id="2147483784" r:id="rId4"/>
    <p:sldLayoutId id="2147483684" r:id="rId5"/>
    <p:sldLayoutId id="2147483782" r:id="rId6"/>
    <p:sldLayoutId id="2147483783" r:id="rId7"/>
    <p:sldLayoutId id="2147483768" r:id="rId8"/>
    <p:sldLayoutId id="2147483769" r:id="rId9"/>
    <p:sldLayoutId id="2147483770" r:id="rId10"/>
    <p:sldLayoutId id="2147483771" r:id="rId11"/>
    <p:sldLayoutId id="2147483773" r:id="rId12"/>
    <p:sldLayoutId id="2147483774" r:id="rId13"/>
    <p:sldLayoutId id="2147483775" r:id="rId14"/>
    <p:sldLayoutId id="2147483778" r:id="rId15"/>
    <p:sldLayoutId id="2147483777" r:id="rId16"/>
    <p:sldLayoutId id="21474837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7469" y="1778271"/>
            <a:ext cx="7952232" cy="1410889"/>
          </a:xfrm>
        </p:spPr>
        <p:txBody>
          <a:bodyPr/>
          <a:lstStyle/>
          <a:p>
            <a:r>
              <a:rPr lang="en-US" dirty="0"/>
              <a:t>Expert Content</a:t>
            </a:r>
          </a:p>
          <a:p>
            <a:r>
              <a:rPr lang="en-US" dirty="0"/>
              <a:t>Strategy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7468" y="3397881"/>
            <a:ext cx="8631307" cy="914400"/>
          </a:xfrm>
        </p:spPr>
        <p:txBody>
          <a:bodyPr/>
          <a:lstStyle/>
          <a:p>
            <a:r>
              <a:rPr lang="en-US" sz="3200" b="0" i="1" dirty="0"/>
              <a:t>First Time Homebuyers &amp; Mortgage Education</a:t>
            </a:r>
          </a:p>
        </p:txBody>
      </p:sp>
    </p:spTree>
    <p:extLst>
      <p:ext uri="{BB962C8B-B14F-4D97-AF65-F5344CB8AC3E}">
        <p14:creationId xmlns:p14="http://schemas.microsoft.com/office/powerpoint/2010/main" val="2502691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B85BD-CD6B-203E-D6CD-A231B47F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2683" y="1434648"/>
            <a:ext cx="4497180" cy="235781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6CB5C7-420D-0A9B-20F9-5C618CC352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9821" y="3976752"/>
            <a:ext cx="4482904" cy="2350333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4A872-30CE-1523-D117-DE6972D328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48881" y="1436619"/>
            <a:ext cx="4497181" cy="2353875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ECC4B-EF44-9397-525A-B5D8B697F0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52288" y="3973010"/>
            <a:ext cx="4490366" cy="235781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154993"/>
            <a:ext cx="9959137" cy="914400"/>
          </a:xfrm>
        </p:spPr>
        <p:txBody>
          <a:bodyPr/>
          <a:lstStyle/>
          <a:p>
            <a:r>
              <a:rPr lang="en-US" dirty="0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301382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B85BD-CD6B-203E-D6CD-A231B47F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2683" y="1436619"/>
            <a:ext cx="4497181" cy="2353875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6CB5C7-420D-0A9B-20F9-5C618CC352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9821" y="3976752"/>
            <a:ext cx="4482904" cy="2350333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4A872-30CE-1523-D117-DE6972D328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48881" y="1434648"/>
            <a:ext cx="4497181" cy="235781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ECC4B-EF44-9397-525A-B5D8B697F0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48881" y="3973010"/>
            <a:ext cx="4497180" cy="235781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154993"/>
            <a:ext cx="9959137" cy="914400"/>
          </a:xfrm>
        </p:spPr>
        <p:txBody>
          <a:bodyPr/>
          <a:lstStyle/>
          <a:p>
            <a:r>
              <a:rPr lang="en-US" dirty="0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792979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B85BD-CD6B-203E-D6CD-A231B47F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2683" y="1434648"/>
            <a:ext cx="4497180" cy="235781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4A872-30CE-1523-D117-DE6972D328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48881" y="1434648"/>
            <a:ext cx="4497181" cy="235781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154993"/>
            <a:ext cx="9959137" cy="914400"/>
          </a:xfrm>
        </p:spPr>
        <p:txBody>
          <a:bodyPr/>
          <a:lstStyle/>
          <a:p>
            <a:r>
              <a:rPr lang="en-US" dirty="0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312791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279565-609B-C0D1-37D1-47FAC2828C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2200" y="908089"/>
            <a:ext cx="9959137" cy="914400"/>
          </a:xfrm>
        </p:spPr>
        <p:txBody>
          <a:bodyPr/>
          <a:lstStyle/>
          <a:p>
            <a:r>
              <a:rPr lang="en-US" dirty="0"/>
              <a:t>First Time Homebuyers &amp;</a:t>
            </a:r>
          </a:p>
          <a:p>
            <a:r>
              <a:rPr lang="en-US" dirty="0"/>
              <a:t>Mortgage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5EAB8-259F-9486-7E88-3E5064554E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2201" y="2168723"/>
            <a:ext cx="9959137" cy="443861"/>
          </a:xfrm>
        </p:spPr>
        <p:txBody>
          <a:bodyPr/>
          <a:lstStyle/>
          <a:p>
            <a:r>
              <a:rPr lang="en-US" dirty="0"/>
              <a:t>Journey emails, Social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2D384-CBE4-5336-E128-D8E3A28CB4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3224" y="2612584"/>
            <a:ext cx="9959138" cy="3697356"/>
          </a:xfrm>
        </p:spPr>
        <p:txBody>
          <a:bodyPr/>
          <a:lstStyle/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Series of 14 emails formatted into a journey that are created to help inform customers about the types of loans available, common misconceptions about the mortgage process and general talking points surrounding obtaining a mortgage.</a:t>
            </a:r>
          </a:p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The journey outline can be tailored to help target your designated prospect audience and supplemented with any additional content in your library.</a:t>
            </a:r>
          </a:p>
          <a:p>
            <a:pPr defTabSz="868680">
              <a:lnSpc>
                <a:spcPct val="100000"/>
              </a:lnSpc>
              <a:spcBef>
                <a:spcPts val="0"/>
              </a:spcBef>
            </a:pPr>
            <a:endParaRPr lang="en-US" sz="2400" kern="1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*All communications should be reviewed prior to initiating the journey.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A blue letter 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8F9CC00-3CDD-0425-B91F-131867EC7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208" y="189192"/>
            <a:ext cx="2641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1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89F52F-639A-CB19-B7D4-5AD2D9121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" t="6751" r="24" b="-289"/>
          <a:stretch/>
        </p:blipFill>
        <p:spPr>
          <a:xfrm>
            <a:off x="1441174" y="576469"/>
            <a:ext cx="9038291" cy="519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blue letter 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035A17F-9BF6-84E6-EACC-71A638515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208" y="189192"/>
            <a:ext cx="2641600" cy="2159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6156B-B6DD-A5CC-4F45-5DD79DFF7E85}"/>
              </a:ext>
            </a:extLst>
          </p:cNvPr>
          <p:cNvSpPr txBox="1">
            <a:spLocks/>
          </p:cNvSpPr>
          <p:nvPr/>
        </p:nvSpPr>
        <p:spPr>
          <a:xfrm>
            <a:off x="643466" y="5774634"/>
            <a:ext cx="11044951" cy="8941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spcBef>
                <a:spcPts val="0"/>
              </a:spcBef>
            </a:pPr>
            <a:r>
              <a:rPr lang="en-US" sz="2280" i="0" kern="10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Journey Wireframe</a:t>
            </a:r>
            <a:endParaRPr lang="en-US" sz="2280" i="0" kern="100" dirty="0">
              <a:solidFill>
                <a:srgbClr val="002060"/>
              </a:solidFill>
              <a:effectLst/>
              <a:cs typeface="Times New Roman" panose="02020603050405020304" pitchFamily="18" charset="0"/>
            </a:endParaRPr>
          </a:p>
          <a:p>
            <a:pPr defTabSz="868680">
              <a:spcBef>
                <a:spcPts val="0"/>
              </a:spcBef>
            </a:pPr>
            <a:endParaRPr lang="en-US" sz="2280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64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8BFB8C-4798-5BA8-8ECF-3049525111F5}"/>
              </a:ext>
            </a:extLst>
          </p:cNvPr>
          <p:cNvSpPr txBox="1">
            <a:spLocks/>
          </p:cNvSpPr>
          <p:nvPr/>
        </p:nvSpPr>
        <p:spPr>
          <a:xfrm>
            <a:off x="643466" y="5330870"/>
            <a:ext cx="11044951" cy="8951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spcBef>
                <a:spcPts val="0"/>
              </a:spcBef>
            </a:pPr>
            <a:r>
              <a:rPr lang="en-US" sz="2280" b="0" i="0" kern="10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Journey </a:t>
            </a:r>
            <a:r>
              <a:rPr lang="en-US" sz="228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Wireframe Notes: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Keep emails that work for your organization, swap with custom, or add these emails to your existing campaigns. </a:t>
            </a:r>
            <a:endParaRPr lang="en-US" b="0" i="0" kern="10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Adjust onramps </a:t>
            </a:r>
            <a:r>
              <a:rPr lang="en-US" b="0" i="0" kern="10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with organization </a:t>
            </a: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specific groups and</a:t>
            </a:r>
            <a:r>
              <a:rPr lang="en-US" b="0" i="0" kern="10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Focused View</a:t>
            </a: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outcomes. </a:t>
            </a:r>
          </a:p>
          <a:p>
            <a:pPr defTabSz="868680">
              <a:spcBef>
                <a:spcPts val="0"/>
              </a:spcBef>
            </a:pPr>
            <a:endParaRPr lang="en-US" sz="2280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blue letter 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B03737B-0539-F231-409A-C22B537D9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208" y="189192"/>
            <a:ext cx="2641600" cy="21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05AD20-8973-E73F-AD7A-39E6AB9EB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66" y="438804"/>
            <a:ext cx="4039211" cy="489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F6843AF-8EB0-6CE3-9515-48629AFA3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351" y="1459704"/>
            <a:ext cx="7202966" cy="376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68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8BFB8C-4798-5BA8-8ECF-3049525111F5}"/>
              </a:ext>
            </a:extLst>
          </p:cNvPr>
          <p:cNvSpPr txBox="1">
            <a:spLocks/>
          </p:cNvSpPr>
          <p:nvPr/>
        </p:nvSpPr>
        <p:spPr>
          <a:xfrm>
            <a:off x="643466" y="4802404"/>
            <a:ext cx="10705851" cy="1423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spcBef>
                <a:spcPts val="0"/>
              </a:spcBef>
            </a:pPr>
            <a:r>
              <a:rPr lang="en-US" sz="228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Subject: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Get seriously comfortable in a home of your own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When you own a home, you build personal wealth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Home ownership = make your own rules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421A8-CC0B-3167-ADDF-00EC5DAF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5901" y="632012"/>
            <a:ext cx="2609018" cy="2759761"/>
          </a:xfrm>
          <a:prstGeom prst="rect">
            <a:avLst/>
          </a:prstGeom>
          <a:effectLst>
            <a:outerShdw blurRad="50800" dist="38100" dir="30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7AA4E-5E67-6BB2-37A8-A680905DAC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45289" y="632012"/>
            <a:ext cx="2609018" cy="3704232"/>
          </a:xfrm>
          <a:prstGeom prst="rect">
            <a:avLst/>
          </a:prstGeom>
          <a:effectLst>
            <a:outerShdw blurRad="50800" dist="38100" dir="30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56F2E-28FA-3FF1-EAC2-89C989D54C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43624" y="632012"/>
            <a:ext cx="2311123" cy="3913094"/>
          </a:xfrm>
          <a:prstGeom prst="rect">
            <a:avLst/>
          </a:prstGeom>
          <a:effectLst>
            <a:outerShdw blurRad="50800" dist="38100" dir="30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9F52F-639A-CB19-B7D4-5AD2D91215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44065" y="632012"/>
            <a:ext cx="2609018" cy="3072843"/>
          </a:xfrm>
          <a:prstGeom prst="rect">
            <a:avLst/>
          </a:prstGeom>
          <a:effectLst>
            <a:outerShdw blurRad="50800" dist="38100" dir="30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blue letter 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B03737B-0539-F231-409A-C22B537D9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0208" y="189192"/>
            <a:ext cx="2641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01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8BFB8C-4798-5BA8-8ECF-3049525111F5}"/>
              </a:ext>
            </a:extLst>
          </p:cNvPr>
          <p:cNvSpPr txBox="1">
            <a:spLocks/>
          </p:cNvSpPr>
          <p:nvPr/>
        </p:nvSpPr>
        <p:spPr>
          <a:xfrm>
            <a:off x="643466" y="4802404"/>
            <a:ext cx="10705851" cy="1423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spcBef>
                <a:spcPts val="0"/>
              </a:spcBef>
            </a:pPr>
            <a:r>
              <a:rPr lang="en-US" sz="228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Subject: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Is now the right time to buy a home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The truth about down payments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A homebuyer’s guide to seller concessions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A house-shopper’s guide to mortgage pre-qualification</a:t>
            </a:r>
            <a:endParaRPr lang="en-US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  <a:p>
            <a:pPr defTabSz="868680">
              <a:spcBef>
                <a:spcPts val="0"/>
              </a:spcBef>
            </a:pPr>
            <a:endParaRPr lang="en-US" sz="2280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421A8-CC0B-3167-ADDF-00EC5DAF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5901" y="632012"/>
            <a:ext cx="2609018" cy="3562538"/>
          </a:xfrm>
          <a:prstGeom prst="rect">
            <a:avLst/>
          </a:prstGeom>
          <a:effectLst>
            <a:outerShdw blurRad="50800" dist="38100" dir="3000000" algn="ctr" rotWithShape="0">
              <a:srgbClr val="000000">
                <a:alpha val="40023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7AA4E-5E67-6BB2-37A8-A680905DAC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45289" y="632012"/>
            <a:ext cx="2609018" cy="3204364"/>
          </a:xfrm>
          <a:prstGeom prst="rect">
            <a:avLst/>
          </a:prstGeom>
          <a:effectLst>
            <a:outerShdw blurRad="50800" dist="38100" dir="3000000" algn="ctr" rotWithShape="0">
              <a:srgbClr val="000000">
                <a:alpha val="40023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56F2E-28FA-3FF1-EAC2-89C989D54C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94677" y="632012"/>
            <a:ext cx="2609018" cy="3735506"/>
          </a:xfrm>
          <a:prstGeom prst="rect">
            <a:avLst/>
          </a:prstGeom>
          <a:effectLst>
            <a:outerShdw blurRad="50800" dist="38100" dir="3000000" algn="ctr" rotWithShape="0">
              <a:srgbClr val="000000">
                <a:alpha val="40023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9F52F-639A-CB19-B7D4-5AD2D91215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604867" y="632012"/>
            <a:ext cx="2287414" cy="3913094"/>
          </a:xfrm>
          <a:prstGeom prst="rect">
            <a:avLst/>
          </a:prstGeom>
          <a:effectLst>
            <a:outerShdw blurRad="50800" dist="38100" dir="3000000" algn="ctr" rotWithShape="0">
              <a:srgbClr val="000000">
                <a:alpha val="40023"/>
              </a:srgbClr>
            </a:outerShdw>
          </a:effectLst>
        </p:spPr>
      </p:pic>
      <p:pic>
        <p:nvPicPr>
          <p:cNvPr id="2" name="Picture 1" descr="A blue letter 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76B45F2-063E-BBF6-28AA-F7DB2FF8B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0208" y="189192"/>
            <a:ext cx="2641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8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421A8-CC0B-3167-ADDF-00EC5DAF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5901" y="632012"/>
            <a:ext cx="2609018" cy="3505687"/>
          </a:xfrm>
          <a:prstGeom prst="rect">
            <a:avLst/>
          </a:prstGeom>
          <a:effectLst>
            <a:outerShdw blurRad="50800" dist="381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7AA4E-5E67-6BB2-37A8-A680905DAC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26618" y="632012"/>
            <a:ext cx="2446360" cy="3913094"/>
          </a:xfrm>
          <a:prstGeom prst="rect">
            <a:avLst/>
          </a:prstGeom>
          <a:effectLst>
            <a:outerShdw blurRad="50800" dist="381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56F2E-28FA-3FF1-EAC2-89C989D54C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11857" y="632012"/>
            <a:ext cx="2374658" cy="3913094"/>
          </a:xfrm>
          <a:prstGeom prst="rect">
            <a:avLst/>
          </a:prstGeom>
          <a:effectLst>
            <a:outerShdw blurRad="50800" dist="381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9F52F-639A-CB19-B7D4-5AD2D91215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44065" y="632012"/>
            <a:ext cx="2609018" cy="3849751"/>
          </a:xfrm>
          <a:prstGeom prst="rect">
            <a:avLst/>
          </a:prstGeom>
          <a:effectLst>
            <a:outerShdw blurRad="50800" dist="381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 descr="A blue letter 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C59053C-F22A-C996-FA01-F6296BE16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0208" y="189192"/>
            <a:ext cx="2641600" cy="2159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A2395D-2720-CCDB-E8B3-F80D0D5214FA}"/>
              </a:ext>
            </a:extLst>
          </p:cNvPr>
          <p:cNvSpPr txBox="1">
            <a:spLocks/>
          </p:cNvSpPr>
          <p:nvPr/>
        </p:nvSpPr>
        <p:spPr>
          <a:xfrm>
            <a:off x="643466" y="4802404"/>
            <a:ext cx="10705851" cy="1423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spcBef>
                <a:spcPts val="0"/>
              </a:spcBef>
            </a:pPr>
            <a:r>
              <a:rPr lang="en-US" sz="228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Subject: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Get the home you want with a renovation loan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Be a homeowner sooner with down payment assistance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Buy a home sooner with mortgage insurance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Your guide to reverse mortgages</a:t>
            </a:r>
            <a:endParaRPr lang="en-US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  <a:p>
            <a:pPr defTabSz="868680">
              <a:spcBef>
                <a:spcPts val="0"/>
              </a:spcBef>
            </a:pPr>
            <a:endParaRPr lang="en-US" sz="2280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43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421A8-CC0B-3167-ADDF-00EC5DAF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5901" y="719627"/>
            <a:ext cx="2609018" cy="3737864"/>
          </a:xfrm>
          <a:prstGeom prst="rect">
            <a:avLst/>
          </a:prstGeom>
          <a:effectLst>
            <a:outerShdw blurRad="50800" dist="381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7AA4E-5E67-6BB2-37A8-A680905DAC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45289" y="719627"/>
            <a:ext cx="2609018" cy="3336025"/>
          </a:xfrm>
          <a:prstGeom prst="rect">
            <a:avLst/>
          </a:prstGeom>
          <a:effectLst>
            <a:outerShdw blurRad="50800" dist="381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56F2E-28FA-3FF1-EAC2-89C989D54C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94677" y="719627"/>
            <a:ext cx="2609018" cy="3452937"/>
          </a:xfrm>
          <a:prstGeom prst="rect">
            <a:avLst/>
          </a:prstGeom>
          <a:effectLst>
            <a:outerShdw blurRad="50800" dist="381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 descr="A blue letter 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EFF5655-9323-C90B-D3B4-9256BE391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208" y="189192"/>
            <a:ext cx="2641600" cy="2159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0B860-CC99-4060-FEB1-07453297671B}"/>
              </a:ext>
            </a:extLst>
          </p:cNvPr>
          <p:cNvSpPr txBox="1">
            <a:spLocks/>
          </p:cNvSpPr>
          <p:nvPr/>
        </p:nvSpPr>
        <p:spPr>
          <a:xfrm>
            <a:off x="643466" y="4802404"/>
            <a:ext cx="10705851" cy="1423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spcBef>
                <a:spcPts val="0"/>
              </a:spcBef>
            </a:pPr>
            <a:r>
              <a:rPr lang="en-US" sz="228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Subject: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Your guide to VA loans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Learn all about FHA loans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How to buy a home with a conforming loan</a:t>
            </a:r>
          </a:p>
          <a:p>
            <a:pPr defTabSz="868680">
              <a:spcBef>
                <a:spcPts val="0"/>
              </a:spcBef>
            </a:pPr>
            <a:endParaRPr lang="en-US" sz="2280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40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B85BD-CD6B-203E-D6CD-A231B47F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2683" y="1434648"/>
            <a:ext cx="4497181" cy="235781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6CB5C7-420D-0A9B-20F9-5C618CC352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9821" y="3971221"/>
            <a:ext cx="4482904" cy="2361396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6" name="Picture 5" descr="A child holding a teddy bear&#10;&#10;Description automatically generated">
            <a:extLst>
              <a:ext uri="{FF2B5EF4-FFF2-40B4-BE49-F238E27FC236}">
                <a16:creationId xmlns:a16="http://schemas.microsoft.com/office/drawing/2014/main" id="{CDB4A872-30CE-1523-D117-DE6972D32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881" y="1432859"/>
            <a:ext cx="4497181" cy="2361396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ECC4B-EF44-9397-525A-B5D8B697F0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48881" y="3973010"/>
            <a:ext cx="4497181" cy="235781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78CDE3-7A6C-C977-1E02-4051F7C90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466" y="154993"/>
            <a:ext cx="9959137" cy="914400"/>
          </a:xfrm>
        </p:spPr>
        <p:txBody>
          <a:bodyPr/>
          <a:lstStyle/>
          <a:p>
            <a:r>
              <a:rPr lang="en-US" dirty="0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1161951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bjektiv Mk2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8C9FD656B9144A0607BAC64017614" ma:contentTypeVersion="10" ma:contentTypeDescription="Create a new document." ma:contentTypeScope="" ma:versionID="f15df97ec16eefa22cd41aae69dc30b0">
  <xsd:schema xmlns:xsd="http://www.w3.org/2001/XMLSchema" xmlns:xs="http://www.w3.org/2001/XMLSchema" xmlns:p="http://schemas.microsoft.com/office/2006/metadata/properties" xmlns:ns2="6ff04132-d76e-4838-a243-81579268c2b1" xmlns:ns3="46207963-4797-4a7a-8025-35798118c8bb" targetNamespace="http://schemas.microsoft.com/office/2006/metadata/properties" ma:root="true" ma:fieldsID="d11e4cc1051f1f935c01a15b718f85e8" ns2:_="" ns3:_="">
    <xsd:import namespace="6ff04132-d76e-4838-a243-81579268c2b1"/>
    <xsd:import namespace="46207963-4797-4a7a-8025-35798118c8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f04132-d76e-4838-a243-81579268c2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07963-4797-4a7a-8025-35798118c8b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6207963-4797-4a7a-8025-35798118c8bb">
      <UserInfo>
        <DisplayName>Laura Theodore</DisplayName>
        <AccountId>131</AccountId>
        <AccountType/>
      </UserInfo>
      <UserInfo>
        <DisplayName>Payton Gabriel</DisplayName>
        <AccountId>70</AccountId>
        <AccountType/>
      </UserInfo>
      <UserInfo>
        <DisplayName>Kortney Lane-Schafers</DisplayName>
        <AccountId>205</AccountId>
        <AccountType/>
      </UserInfo>
      <UserInfo>
        <DisplayName>Monica Ralston</DisplayName>
        <AccountId>276</AccountId>
        <AccountType/>
      </UserInfo>
      <UserInfo>
        <DisplayName>Chad Gaydos</DisplayName>
        <AccountId>280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DF1F3CE-3298-4692-8D67-FA16F456C0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80CD24-BCB8-407F-A4BA-27436175868D}">
  <ds:schemaRefs>
    <ds:schemaRef ds:uri="46207963-4797-4a7a-8025-35798118c8bb"/>
    <ds:schemaRef ds:uri="6ff04132-d76e-4838-a243-81579268c2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9800FD4-94BC-49A2-82A0-99D176C54A60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6207963-4797-4a7a-8025-35798118c8bb"/>
    <ds:schemaRef ds:uri="6ff04132-d76e-4838-a243-81579268c2b1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39554</TotalTime>
  <Words>314</Words>
  <Application>Microsoft Macintosh PowerPoint</Application>
  <PresentationFormat>Widescreen</PresentationFormat>
  <Paragraphs>51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Wingdings</vt:lpstr>
      <vt:lpstr>Objektiv Mk2 SemiBold</vt:lpstr>
      <vt:lpstr>Barlow Medium</vt:lpstr>
      <vt:lpstr>Barlow</vt:lpstr>
      <vt:lpstr>Arial</vt:lpstr>
      <vt:lpstr>Objektiv Mk2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Payton Gabriel</dc:creator>
  <cp:lastModifiedBy>Chad Spencer</cp:lastModifiedBy>
  <cp:revision>50</cp:revision>
  <dcterms:created xsi:type="dcterms:W3CDTF">2021-06-10T15:34:01Z</dcterms:created>
  <dcterms:modified xsi:type="dcterms:W3CDTF">2023-07-25T17:54:36Z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0x0101005AD8C9FD656B9144A0607BAC64017614</vt:lpwstr>
  </property>
  <property fmtid="{D5CDD505-2E9C-101B-9397-08002B2CF9AE}" pid="3" name="_dlc_DocIdItemGuid">
    <vt:lpwstr>df1906c8-c0c3-42de-b8f4-37c7d36cd389</vt:lpwstr>
  </property>
</Properties>
</file>