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8"/>
  </p:notesMasterIdLst>
  <p:sldIdLst>
    <p:sldId id="2076137486" r:id="rId5"/>
    <p:sldId id="2076137485" r:id="rId6"/>
    <p:sldId id="2076137476" r:id="rId7"/>
    <p:sldId id="2076137491" r:id="rId8"/>
    <p:sldId id="2076137492" r:id="rId9"/>
    <p:sldId id="2076137490" r:id="rId10"/>
    <p:sldId id="2076137487" r:id="rId11"/>
    <p:sldId id="2076137464" r:id="rId12"/>
    <p:sldId id="2076137478" r:id="rId13"/>
    <p:sldId id="2076137475" r:id="rId14"/>
    <p:sldId id="2076137489" r:id="rId15"/>
    <p:sldId id="2076137480" r:id="rId16"/>
    <p:sldId id="2076137479" r:id="rId17"/>
  </p:sldIdLst>
  <p:sldSz cx="12192000" cy="6858000"/>
  <p:notesSz cx="6858000" cy="9144000"/>
  <p:embeddedFontLst>
    <p:embeddedFont>
      <p:font typeface="Barlow" panose="00000500000000000000" pitchFamily="2" charset="0"/>
      <p:regular r:id="rId19"/>
      <p:bold r:id="rId20"/>
      <p:italic r:id="rId21"/>
      <p:boldItalic r:id="rId22"/>
    </p:embeddedFont>
    <p:embeddedFont>
      <p:font typeface="Barlow Medium" panose="00000600000000000000" pitchFamily="2" charset="0"/>
      <p:regular r:id="rId23"/>
      <p:italic r:id="rId24"/>
    </p:embeddedFont>
    <p:embeddedFont>
      <p:font typeface="Objektiv Mk2" panose="020B0702020204020203" pitchFamily="34" charset="0"/>
      <p:regular r:id="rId25"/>
      <p:bold r:id="rId26"/>
      <p:italic r:id="rId27"/>
      <p:boldItalic r:id="rId28"/>
    </p:embeddedFont>
    <p:embeddedFont>
      <p:font typeface="Objektiv Mk2 SemiBold" panose="020B0602020204020203" pitchFamily="34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4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77"/>
    <a:srgbClr val="00A677"/>
    <a:srgbClr val="0072CE"/>
    <a:srgbClr val="85CBF9"/>
    <a:srgbClr val="00263A"/>
    <a:srgbClr val="753BBD"/>
    <a:srgbClr val="48D597"/>
    <a:srgbClr val="DDE5ED"/>
    <a:srgbClr val="96A4AE"/>
    <a:srgbClr val="26A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4F88E1-B461-4259-B557-FE4550E1EECA}" v="11" dt="2026-08-06T20:07:36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31"/>
    <p:restoredTop sz="86583"/>
  </p:normalViewPr>
  <p:slideViewPr>
    <p:cSldViewPr snapToGrid="0">
      <p:cViewPr varScale="1">
        <p:scale>
          <a:sx n="96" d="100"/>
          <a:sy n="96" d="100"/>
        </p:scale>
        <p:origin x="1674" y="78"/>
      </p:cViewPr>
      <p:guideLst>
        <p:guide orient="horz" pos="384"/>
        <p:guide pos="3864"/>
        <p:guide pos="4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F61A-0D40-D44A-9C00-6554E21CBC7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AFAC6-DEA9-E94A-A956-F0E3CBB96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6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F16F-CBF7-73D8-3839-C270C9BC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10535-9601-2F96-B225-43D081E79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EBF79-E3BB-266A-D5D7-FC9210AA0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6F9AA-08A2-BCF0-A582-970F28745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7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C68D9-03B8-25F4-B4E0-CB0F08D75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B55ECE-5CFA-5D58-5B16-14D4A8CDF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1714CE-3733-AE38-4A70-B9FC802BF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6BE91-609F-3F1C-2636-A55FEEDD5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46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69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5C47-1058-5F91-145F-7FE6B8C85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7CA439-22F2-1A98-2318-11EF6E218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ED8E7-33F4-65DD-F1B4-C28DED8BA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08765-3610-CD87-F949-00D26E035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51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F482C-A5D3-6FDA-1832-14D28726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5BF2D-D5FA-E86D-E243-B9AE8B797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5A8E4-36F2-6D51-795B-032B8DC8E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08A29-A847-DD3D-665F-6B44D11B7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99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BD69F-635F-5EFB-8DF4-4A5692E7E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F01B5F-CD51-178E-4FD7-C3C77E3D6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A67EBD-DB18-F393-06DA-5540AE96A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2967E-66E9-7954-7095-026C20C30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3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5C2822-349C-BD91-EC26-A957077C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36793" y="5206594"/>
            <a:ext cx="4241076" cy="9144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476B-5ACD-A345-A0A0-13B853B5B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7469" y="2018111"/>
            <a:ext cx="7952232" cy="1410889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54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11393A-1FF3-1B42-8E63-EB04EC248A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77469" y="3637721"/>
            <a:ext cx="7952232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424335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B2F0A6-608F-9848-866C-E71FD837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D54D96D-0ABE-5346-94BC-9473C8350B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7C89DED-C9D5-6B4B-94C4-64A605FB86B9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1C102C-C41F-0DC2-8884-D7E4EF1AB3FB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450261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2A9694-8C08-1C4D-AB43-2E20C900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493C0D-47D2-992F-EAD4-A48B84E16715}"/>
              </a:ext>
            </a:extLst>
          </p:cNvPr>
          <p:cNvSpPr/>
          <p:nvPr userDrawn="1"/>
        </p:nvSpPr>
        <p:spPr>
          <a:xfrm>
            <a:off x="5719529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2180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496BD11-5883-8041-9D86-152A52BB75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44768196-3B2A-474B-8166-BC7B1151C2A5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58664-0724-11B7-8907-6B3060417D7F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76767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D5E6D8-68E6-F84E-AD5B-B636A4DB93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9EF2B1-7256-B346-A7DE-C99D304109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0AD604A-1899-C447-ACB4-6A671F649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7334A1C4-5494-824B-AC23-0CE74162D0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F2A765E1-13F3-5046-A592-205E96EA8262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7A7A23-CEBF-1476-2AE3-9A61D5D8CE3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749300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 DARK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593AAA6-2441-6641-8FED-64113CC5AC28}"/>
              </a:ext>
            </a:extLst>
          </p:cNvPr>
          <p:cNvSpPr/>
          <p:nvPr userDrawn="1"/>
        </p:nvSpPr>
        <p:spPr>
          <a:xfrm>
            <a:off x="1" y="0"/>
            <a:ext cx="5715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CBC6FE5-04CD-8441-B1AA-27B889CB2D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ECC121-8627-D49A-7E84-50C9C68B0E95}"/>
              </a:ext>
            </a:extLst>
          </p:cNvPr>
          <p:cNvSpPr/>
          <p:nvPr userDrawn="1"/>
        </p:nvSpPr>
        <p:spPr>
          <a:xfrm>
            <a:off x="571500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120587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DA14CF-B21D-F546-AA16-B23E70970A54}"/>
              </a:ext>
            </a:extLst>
          </p:cNvPr>
          <p:cNvSpPr/>
          <p:nvPr userDrawn="1"/>
        </p:nvSpPr>
        <p:spPr>
          <a:xfrm>
            <a:off x="0" y="0"/>
            <a:ext cx="6172247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E2651D-049E-1644-A8A1-84C9763BBA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731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AB00C6-DC55-424E-AA2B-DA0FF5C868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731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334543FF-1550-1A49-BB94-CF1E89EA3CB1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C3A9BC-2E5C-974F-87AB-7266F15B289D}"/>
              </a:ext>
            </a:extLst>
          </p:cNvPr>
          <p:cNvSpPr/>
          <p:nvPr userDrawn="1"/>
        </p:nvSpPr>
        <p:spPr>
          <a:xfrm>
            <a:off x="6172247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964061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B4BDEDC-491F-1846-9FEF-44453BCB20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478" y="617002"/>
            <a:ext cx="11943521" cy="914400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A332EC9-FF9B-7548-9B8F-61BEE0A01E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4010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9893FBA-6CAE-4F4C-8662-9E88A0C955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2283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5F8BDD1-05B9-9F4D-B7F5-5887640309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42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E16A54-8B26-562B-F4CE-EFA38C3D2F5C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291492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745CFA6-0AE7-A846-92E4-06559FF51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1007252"/>
            <a:ext cx="449261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E8EC7F-4DF0-2045-B52C-C6AFC00301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2060800"/>
            <a:ext cx="4492615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45692D-602B-A94D-A86D-507CB10445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753140"/>
            <a:ext cx="449261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A1410B-E5E3-7B46-9FDC-A759A51303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675263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1A94A5-2BD2-E7AC-5FFC-4F40E5A77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9703" y="220155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477291" y="3095871"/>
            <a:ext cx="723999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54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00255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83FBE2-7FD5-7FC9-0F2B-FAD2293F8EC8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3142A4-289C-75ED-83B2-29664EFC3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10295" y="6243268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242921" y="3895165"/>
            <a:ext cx="405030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Q</a:t>
            </a:r>
            <a:r>
              <a:rPr lang="en-US" sz="6600" b="1" i="0" spc="20" dirty="0">
                <a:solidFill>
                  <a:srgbClr val="85CBF9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&amp;</a:t>
            </a: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460632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18BD70-B2A2-864F-9E71-B9C0B176AE3C}"/>
              </a:ext>
            </a:extLst>
          </p:cNvPr>
          <p:cNvSpPr/>
          <p:nvPr userDrawn="1"/>
        </p:nvSpPr>
        <p:spPr>
          <a:xfrm>
            <a:off x="5118652" y="0"/>
            <a:ext cx="7093225" cy="6858000"/>
          </a:xfrm>
          <a:prstGeom prst="rect">
            <a:avLst/>
          </a:prstGeom>
          <a:solidFill>
            <a:srgbClr val="DDE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6B0A98-AA7F-E144-B2E7-6DDA04D8511C}"/>
              </a:ext>
            </a:extLst>
          </p:cNvPr>
          <p:cNvSpPr/>
          <p:nvPr userDrawn="1"/>
        </p:nvSpPr>
        <p:spPr>
          <a:xfrm>
            <a:off x="0" y="1"/>
            <a:ext cx="5118652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5941547-2B5E-164F-ABF4-CC9EC2940809}"/>
              </a:ext>
            </a:extLst>
          </p:cNvPr>
          <p:cNvSpPr txBox="1">
            <a:spLocks/>
          </p:cNvSpPr>
          <p:nvPr userDrawn="1"/>
        </p:nvSpPr>
        <p:spPr>
          <a:xfrm>
            <a:off x="1009198" y="2943281"/>
            <a:ext cx="2533124" cy="971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0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4CEAC8-E0C6-6B47-A612-086940906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5365" y="935038"/>
            <a:ext cx="6536635" cy="5197475"/>
          </a:xfrm>
          <a:prstGeom prst="rect">
            <a:avLst/>
          </a:prstGeom>
        </p:spPr>
        <p:txBody>
          <a:bodyPr anchor="ctr"/>
          <a:lstStyle>
            <a:lvl1pPr marL="457200" indent="-457200">
              <a:lnSpc>
                <a:spcPct val="150000"/>
              </a:lnSpc>
              <a:buFont typeface="+mj-lt"/>
              <a:buAutoNum type="arabicPeriod"/>
              <a:defRPr sz="2400" b="0" i="0">
                <a:latin typeface="+mn-lt"/>
              </a:defRPr>
            </a:lvl1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0FF4422-86A9-3346-82A9-EE5A6CCD8236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4621B-958E-68F0-46E8-F78CAAFF1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5655" y="-1"/>
            <a:ext cx="152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1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9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71338"/>
          </a:xfrm>
          <a:prstGeom prst="rect">
            <a:avLst/>
          </a:pr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2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07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3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2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7F0963-32F7-7644-8381-63718DAD9C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76CF0-DA6D-E692-B1A8-0BEAC8400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2FBD51-6EAB-D249-B4EA-6B88C502E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11818" y="3340100"/>
            <a:ext cx="36080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 SemiBold" panose="020B0602020204020203" pitchFamily="34" charset="0"/>
                <a:cs typeface="Objektiv Mk2 SemiBold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4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2770889-B1C5-2B4F-A297-B6633156A6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1819" y="4393648"/>
            <a:ext cx="36080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1FD39F-2181-9041-AF80-15C7C68671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6909" y="756203"/>
            <a:ext cx="5257787" cy="47798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13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5E49E-A279-7D4F-BFBD-C8680CF57D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D8B1E5-499E-E549-911E-192E2FDA90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798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765F718-717A-5440-A6C0-1DC3A3CE9E1D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37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76" r:id="rId2"/>
    <p:sldLayoutId id="2147483785" r:id="rId3"/>
    <p:sldLayoutId id="2147483784" r:id="rId4"/>
    <p:sldLayoutId id="2147483684" r:id="rId5"/>
    <p:sldLayoutId id="2147483782" r:id="rId6"/>
    <p:sldLayoutId id="2147483783" r:id="rId7"/>
    <p:sldLayoutId id="2147483768" r:id="rId8"/>
    <p:sldLayoutId id="2147483769" r:id="rId9"/>
    <p:sldLayoutId id="2147483770" r:id="rId10"/>
    <p:sldLayoutId id="2147483771" r:id="rId11"/>
    <p:sldLayoutId id="2147483773" r:id="rId12"/>
    <p:sldLayoutId id="2147483774" r:id="rId13"/>
    <p:sldLayoutId id="2147483775" r:id="rId14"/>
    <p:sldLayoutId id="2147483778" r:id="rId15"/>
    <p:sldLayoutId id="2147483777" r:id="rId16"/>
    <p:sldLayoutId id="21474837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FF947-25F1-41D3-8790-76AD157C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164236-262B-5D13-E926-2486807B1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7469" y="1778271"/>
            <a:ext cx="7952232" cy="1410889"/>
          </a:xfrm>
        </p:spPr>
        <p:txBody>
          <a:bodyPr/>
          <a:lstStyle/>
          <a:p>
            <a:r>
              <a:rPr lang="en-US" dirty="0"/>
              <a:t>Expert Content</a:t>
            </a:r>
          </a:p>
          <a:p>
            <a:r>
              <a:rPr lang="en-US" dirty="0"/>
              <a:t>Strategy Guide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C7BE5-9BFA-D09E-06C0-60CAF4D06A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7469" y="3397881"/>
            <a:ext cx="7952232" cy="914400"/>
          </a:xfrm>
        </p:spPr>
        <p:txBody>
          <a:bodyPr/>
          <a:lstStyle/>
          <a:p>
            <a:r>
              <a:rPr lang="en-US" sz="3200" b="0" i="1" dirty="0"/>
              <a:t>General Postcards – Seasonal Recipes, Home Maintenance and Home DIY Tips</a:t>
            </a:r>
          </a:p>
          <a:p>
            <a:r>
              <a:rPr lang="en-US" sz="3200" b="0" i="1" dirty="0"/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124640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6D053D-D19F-0A23-FF77-93BAB1E52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Home DIY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E0A2C-BC43-FC2B-FF03-F87A9A9F54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40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6B672-8C54-1A33-4483-DFA9AD3C1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CC3F1-ABBA-E221-B5B8-24286916A1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Quick, shareable home-improvement projects for homeowners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B663A-649A-8D05-9FA0-4DCE2C0B3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9959138" cy="3697356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Four ready-to-send postcards that give homeowners (and renters) easy DIY project ideas they can tackle in a weekend: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Door Facelift (1323)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simple updates to refresh a front door and boost curb appeal.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Paint a Room (1324)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step-by-step tips for prepping and painting an interior room.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Spare Room (1325)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ideas to convert an unused spare room into functional space.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Update Hardware (1326)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easy ways to refresh kitchen and cabinet hardware for a modern look.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as-is, duplicate to create variations for other DIY tips and tricks, or rework the template entirely to build a postcard for something different — installing ceiling fans, open house prep, refreshing outdoor spaces.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sz="1600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CC5DFA3-DF00-DB8D-AD00-1776BE899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89310A8-90E7-A4DB-84F4-49236A9CDD0B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Home DIY Tips and Tricks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76731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ECFA4-DBDD-D19A-6FDC-102220914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A81F84-B698-CE5E-D401-9DF86F56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3600" y="1548255"/>
            <a:ext cx="3392177" cy="4626917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95C59B-C64B-C3DE-6233-C90DEF9F59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8603" y="1548255"/>
            <a:ext cx="3392177" cy="463846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A4BE3EC4-17B7-3F27-CE8A-B0391C381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8E0C336-D005-D1F1-9333-04D77D3CA22F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DIY Tips Postcards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1E1BC9B-0C02-5F32-CE3F-7AD5408A3551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Door Facelift (1323) and Paint a Room (1324)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B9CB3FA-C6AD-7260-A635-63D52A777AF1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DIY home tips to homeowners directly to their home with these postcards. Suggest tips to give front doors a facelift and for painting rooms.</a:t>
            </a:r>
          </a:p>
        </p:txBody>
      </p:sp>
    </p:spTree>
    <p:extLst>
      <p:ext uri="{BB962C8B-B14F-4D97-AF65-F5344CB8AC3E}">
        <p14:creationId xmlns:p14="http://schemas.microsoft.com/office/powerpoint/2010/main" val="798497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DF9AD-95F2-DD76-D47B-A7407592C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DEC77D-1FAD-695B-A7DC-C06FDCE68B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04980" y="1537528"/>
            <a:ext cx="3412762" cy="462990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A20C21-0E35-E9D1-2C90-C7894E5DB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59145" y="1537528"/>
            <a:ext cx="3254429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9274EDF5-5324-6A14-7D86-18DF9FD4B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1339831-C9EA-C9FE-EF50-C37D7FC80F0E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DIY Tips Postcards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031C26A-DA83-E85B-95CD-BDD225ABAB20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Spare Room (1325) and Update Hardware (1326)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B5DE84-5471-80A8-DCCA-CC1E1539BF39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DIY home tips to homeowners directly to their home with these postcards. Suggest tips to convert spare rooms and update kitchen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0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46F90-6448-C5A4-A4CF-9EE6CDA6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6B623-161A-6B9E-69AE-A1EF16562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10532229" cy="443861"/>
          </a:xfrm>
        </p:spPr>
        <p:txBody>
          <a:bodyPr/>
          <a:lstStyle/>
          <a:p>
            <a:r>
              <a:rPr lang="en-US" dirty="0"/>
              <a:t>Ready-to-deploy postcards that keep you in front of customers and prospects.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9DAF4-4F00-B224-14EB-A4F397F9D9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9959138" cy="3697356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turnkey content library.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Launch with a curated set of seasonal </a:t>
            </a:r>
            <a:r>
              <a:rPr lang="en-US" sz="2000" kern="10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 maintenance and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 </a:t>
            </a:r>
            <a:r>
              <a:rPr lang="en-US" sz="2000" kern="10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DIY tips postcards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designed to drive ongoing engagement.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Flexible by default.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Every asset ships in all ordering methods (Direct Mail, Non-Direct Mail, EDDM) and both single and cobranded formats — so any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team member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in any market, can use them.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Make it your own.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Easily duplicate any asset to create variations across ordering methods and branding types, or rework the template entirely to build a postcard for something different — back-to-school prep, hurricane season, year-end financial tasks.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What’s in this guide.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page covers a postcard topic and its supported ordering and branding options.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5BB3F8E3-CCC3-5CA9-F5E6-D756E7733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8402384-F524-A73F-25EB-CB7D2D4BB854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General Postcard Library</a:t>
            </a:r>
          </a:p>
        </p:txBody>
      </p:sp>
    </p:spTree>
    <p:extLst>
      <p:ext uri="{BB962C8B-B14F-4D97-AF65-F5344CB8AC3E}">
        <p14:creationId xmlns:p14="http://schemas.microsoft.com/office/powerpoint/2010/main" val="1505105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6FD10-90FE-F15F-B32A-551177D5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BFF2FA-1B0A-9656-532D-6004A6B012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4713" y="2388790"/>
            <a:ext cx="5675373" cy="914400"/>
          </a:xfrm>
        </p:spPr>
        <p:txBody>
          <a:bodyPr/>
          <a:lstStyle/>
          <a:p>
            <a:r>
              <a:rPr lang="en-US" dirty="0"/>
              <a:t>Seasonal Recipes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D462B-0C08-B6E0-EBC0-07A5B83F72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Recipe postcards for low-effort, high-relevance touchpoints</a:t>
            </a:r>
          </a:p>
        </p:txBody>
      </p:sp>
    </p:spTree>
    <p:extLst>
      <p:ext uri="{BB962C8B-B14F-4D97-AF65-F5344CB8AC3E}">
        <p14:creationId xmlns:p14="http://schemas.microsoft.com/office/powerpoint/2010/main" val="321566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EC48-37E5-5B1C-AC98-F4D88FA3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A82CD-7E8E-AD77-1ADA-AD1C365D59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Curated recipes for each season in configurable postcard templates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2378F-E836-CE85-52FE-EF5D78D5DE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10273812" cy="3697356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Ready-to-send postcards — two per season — that keep loan officers and organizations top-of-mind while providing a fun, seasonally-relevant recipe for borrowers, prospects, and partners alike.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Fall</a:t>
            </a:r>
            <a:r>
              <a:rPr lang="en-US" sz="20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Grilled Cheese Apple Bacon (1327)  and Pumpkin Espresso Bundt Cake (1328)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Winter: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releasing ahead of the season</a:t>
            </a:r>
            <a:endParaRPr lang="en-US" sz="2000" i="1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Spring: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releasing ahead of the season</a:t>
            </a:r>
            <a:endParaRPr lang="en-US" sz="2000" i="1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Summer: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releasing ahead of the season</a:t>
            </a:r>
            <a:endParaRPr lang="en-US" sz="2000" kern="1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as-is, duplicate and adjust for recipe variations, or rework the template entirely to build a postcard for something else – checklists, step-by-step guides, or educational content.</a:t>
            </a:r>
            <a:endParaRPr lang="en-US" sz="2000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70C52FEF-4F6E-C6C3-E934-0EED8DABE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88072EB-9CF0-801D-73E4-C4ECAB6E05F3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Recipes</a:t>
            </a:r>
          </a:p>
        </p:txBody>
      </p:sp>
    </p:spTree>
    <p:extLst>
      <p:ext uri="{BB962C8B-B14F-4D97-AF65-F5344CB8AC3E}">
        <p14:creationId xmlns:p14="http://schemas.microsoft.com/office/powerpoint/2010/main" val="2281090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317E-F0C6-7341-0E72-D51E807D7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C82C7F-CF90-195E-36FE-C21286F68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9918" y="1534984"/>
            <a:ext cx="3339541" cy="465346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89923C-5DD0-E46A-AA70-22060848E8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317" y="1537528"/>
            <a:ext cx="3315756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4F664FFE-95AD-ABD9-51C1-B19030835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A531A75-C07E-4295-9896-BDB17E3E7396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7E2325C-7B06-E4B7-AC03-AE084B088586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en-US" dirty="0"/>
              <a:t>Grilled Cheese Apple Bacon (1327)  and Pumpkin Espresso Bundt Cake (1328)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8B7237C-D33B-3592-54A0-DD632DEB1732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Fall seasonal recipes with contacts of all types – borrowers, prospects, or partners.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47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B83A9-8CB6-9B8E-D6AE-6E163B8BA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A21A2C-C763-AC06-2485-386BD1E9A3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Seasonal Home Maintenance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7D2A4-D792-CFC8-1AA4-D991863E6C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Quarterly home maintenance checklist for each season</a:t>
            </a:r>
          </a:p>
        </p:txBody>
      </p:sp>
    </p:spTree>
    <p:extLst>
      <p:ext uri="{BB962C8B-B14F-4D97-AF65-F5344CB8AC3E}">
        <p14:creationId xmlns:p14="http://schemas.microsoft.com/office/powerpoint/2010/main" val="351707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7E8F7-FD1E-CF50-1AB3-A489489D1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E342F-5B83-CFAD-CABC-635844B960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Home maintenance recommendations for each season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5255B-4BDC-8941-5094-67344069DA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10273812" cy="3697356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Four ready-to-send postcards — one per season — that give homeowners (and renters) a quick checklist to keep their space in shape: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Spring (1319)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roof inspection, gutter cleaning, AC tune-up, exterior caulking, pruning, and fence/walkway checks.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Summer (1320)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deck and patio prep, foundation grading, fence and vent inspection, pool chemistry, and pest-screen repair.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Fall (1321)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gutters and downspouts, heating system service, hose draining, fireplace damper check, and weatherstripping.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Winter (1322)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pipe protection, smoke and CO detector tests, reversing ceiling fans, ice-dam roof checks, and dryer-vent cleaning.</a:t>
            </a:r>
          </a:p>
          <a:p>
            <a:pPr marL="0" marR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 as-is, duplicate to create regional variations, or rework the template entirely to build a checklist for something different — back-to-school prep, hurricane season, year-end financial tasks.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sz="1600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5882CE49-2484-09EA-50E0-251B114DC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F5487F4-CD30-D18F-BBEF-B2C7E261A19F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</p:spTree>
    <p:extLst>
      <p:ext uri="{BB962C8B-B14F-4D97-AF65-F5344CB8AC3E}">
        <p14:creationId xmlns:p14="http://schemas.microsoft.com/office/powerpoint/2010/main" val="76668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8B30DAF-5835-BFAB-D942-03A17AAC18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308" y="1534984"/>
            <a:ext cx="3412762" cy="465346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232C65-D8DA-7551-AB43-D7DE263E99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7634" y="1537528"/>
            <a:ext cx="3409122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346256C-0138-6068-E668-7A4B52AE2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962493D-881E-62FD-9FCE-608EF8B16E04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6710866-14CF-4B3A-ACF7-340D80126C73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Spring Home Maintenance (1319) and Summer Home Maintenance (1320)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651C653-B7D4-E793-695F-2E096A09747E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spring and summer seasonal home maintenance recommendations with homeowners.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84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3435A-4B0D-D420-C5E3-0FE35EB32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24777C6-4E49-0E15-89D2-D813B96CD8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308" y="1548255"/>
            <a:ext cx="3412762" cy="4626917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F7DD18-8651-BD92-D905-1B6364986E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91722" y="1537528"/>
            <a:ext cx="3280945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A44CBDF-8386-A7DA-C972-234CBE3A1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C499D0F-0970-D8A1-4B2A-43B50BCF5679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58BB785-9321-0D50-CFC1-82A99E18F71C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Fall Home Maintenance (1321) and Winter Home Maintenance (1322)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B897E73-C264-44FF-B575-81D45AA239EC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fall and winter seasonal home maintenance recommendations with homeowners.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14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Objektiv Mk2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3856E87-EA32-4CC8-B9C8-51CAF1B26212}">
  <we:reference id="wa200010725" version="1.0.0.1" store="en-US" storeType="OMEX"/>
  <we:alternateReferences>
    <we:reference id="wa200010725" version="1.0.0.1" store="wa200010725" storeType="OMEX"/>
  </we:alternateReferences>
  <we:properties>
    <we:property name="claude.fileId" value="&quot;75c09694-44bd-4e7a-9214-336c592ecd28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d6ea532-a128-4102-90d6-037480f28622">
      <UserInfo>
        <DisplayName>Aubrey Olsen</DisplayName>
        <AccountId>120</AccountId>
        <AccountType/>
      </UserInfo>
      <UserInfo>
        <DisplayName>Michael Young II</DisplayName>
        <AccountId>1006</AccountId>
        <AccountType/>
      </UserInfo>
      <UserInfo>
        <DisplayName>Jessa Kajencki</DisplayName>
        <AccountId>121</AccountId>
        <AccountType/>
      </UserInfo>
      <UserInfo>
        <DisplayName>Bobbi Jo Dallas Card</DisplayName>
        <AccountId>537</AccountId>
        <AccountType/>
      </UserInfo>
    </SharedWithUsers>
    <lcf76f155ced4ddcb4097134ff3c332f xmlns="a0d940e6-08f7-4f55-ab22-1c60154efa17">
      <Terms xmlns="http://schemas.microsoft.com/office/infopath/2007/PartnerControls"/>
    </lcf76f155ced4ddcb4097134ff3c332f>
    <TaxCatchAll xmlns="9d6ea532-a128-4102-90d6-037480f2862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E37A5DFA2714CB7017CAE456168A6" ma:contentTypeVersion="18" ma:contentTypeDescription="Create a new document." ma:contentTypeScope="" ma:versionID="f627139a45c00de73b807ee419fe55c3">
  <xsd:schema xmlns:xsd="http://www.w3.org/2001/XMLSchema" xmlns:xs="http://www.w3.org/2001/XMLSchema" xmlns:p="http://schemas.microsoft.com/office/2006/metadata/properties" xmlns:ns2="a0d940e6-08f7-4f55-ab22-1c60154efa17" xmlns:ns3="9d6ea532-a128-4102-90d6-037480f28622" targetNamespace="http://schemas.microsoft.com/office/2006/metadata/properties" ma:root="true" ma:fieldsID="f36a3e27314cab4147366f5647d00add" ns2:_="" ns3:_="">
    <xsd:import namespace="a0d940e6-08f7-4f55-ab22-1c60154efa17"/>
    <xsd:import namespace="9d6ea532-a128-4102-90d6-037480f286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940e6-08f7-4f55-ab22-1c60154efa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3460b82-58eb-499a-9bd2-5a0713bdb8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6ea532-a128-4102-90d6-037480f286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366c684-94b8-40a8-ae72-62a0fe207216}" ma:internalName="TaxCatchAll" ma:showField="CatchAllData" ma:web="9d6ea532-a128-4102-90d6-037480f286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800FD4-94BC-49A2-82A0-99D176C54A60}">
  <ds:schemaRefs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a0d940e6-08f7-4f55-ab22-1c60154efa17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9d6ea532-a128-4102-90d6-037480f28622"/>
  </ds:schemaRefs>
</ds:datastoreItem>
</file>

<file path=customXml/itemProps2.xml><?xml version="1.0" encoding="utf-8"?>
<ds:datastoreItem xmlns:ds="http://schemas.openxmlformats.org/officeDocument/2006/customXml" ds:itemID="{F9380290-88B7-488D-ABF4-30A087B9B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d940e6-08f7-4f55-ab22-1c60154efa17"/>
    <ds:schemaRef ds:uri="9d6ea532-a128-4102-90d6-037480f286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F1F3CE-3298-4692-8D67-FA16F456C0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41199</TotalTime>
  <Words>951</Words>
  <Application>Microsoft Office PowerPoint</Application>
  <PresentationFormat>Widescreen</PresentationFormat>
  <Paragraphs>92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Times New Roman</vt:lpstr>
      <vt:lpstr>Objektiv Mk2 SemiBold</vt:lpstr>
      <vt:lpstr>Calibri</vt:lpstr>
      <vt:lpstr>Barlow</vt:lpstr>
      <vt:lpstr>Objektiv Mk2</vt:lpstr>
      <vt:lpstr>Barlow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Payton Gabriel</dc:creator>
  <cp:lastModifiedBy>Aubrey Olsen</cp:lastModifiedBy>
  <cp:revision>56</cp:revision>
  <dcterms:created xsi:type="dcterms:W3CDTF">2021-06-10T15:34:01Z</dcterms:created>
  <dcterms:modified xsi:type="dcterms:W3CDTF">2026-08-07T13:20:42Z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0x010100B00E37A5DFA2714CB7017CAE456168A6</vt:lpwstr>
  </property>
  <property fmtid="{D5CDD505-2E9C-101B-9397-08002B2CF9AE}" pid="3" name="_dlc_DocIdItemGuid">
    <vt:lpwstr>df1906c8-c0c3-42de-b8f4-37c7d36cd389</vt:lpwstr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{"FileActivityType":"9","FileActivityTimeStamp":"2025-02-14T17:42:56.640Z","FileActivityUsersOnPage":[{"DisplayName":"Chad Spencer","Id":"chad.spencer@totalexpert.com"},{"DisplayName":"Michael Young II","Id":"michael.young@totalexpert.com"}],"FileActivityNavigationId":null}</vt:lpwstr>
  </property>
  <property fmtid="{D5CDD505-2E9C-101B-9397-08002B2CF9AE}" pid="8" name="TriggerFlowInfo">
    <vt:lpwstr/>
  </property>
</Properties>
</file>