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5"/>
  </p:notesMasterIdLst>
  <p:sldIdLst>
    <p:sldId id="2076137455" r:id="rId5"/>
    <p:sldId id="2076137458" r:id="rId6"/>
    <p:sldId id="2076137465" r:id="rId7"/>
    <p:sldId id="2076137466" r:id="rId8"/>
    <p:sldId id="2076137470" r:id="rId9"/>
    <p:sldId id="2076137469" r:id="rId10"/>
    <p:sldId id="2076137472" r:id="rId11"/>
    <p:sldId id="2076137473" r:id="rId12"/>
    <p:sldId id="2076137474" r:id="rId13"/>
    <p:sldId id="2076137471" r:id="rId14"/>
  </p:sldIdLst>
  <p:sldSz cx="12192000" cy="6858000"/>
  <p:notesSz cx="6858000" cy="9144000"/>
  <p:embeddedFontLst>
    <p:embeddedFont>
      <p:font typeface="Barlow" panose="00000500000000000000" pitchFamily="2" charset="0"/>
      <p:regular r:id="rId16"/>
      <p:bold r:id="rId17"/>
      <p:italic r:id="rId18"/>
      <p:boldItalic r:id="rId19"/>
    </p:embeddedFont>
    <p:embeddedFont>
      <p:font typeface="Barlow Condensed" panose="00000506000000000000" pitchFamily="2" charset="0"/>
      <p:regular r:id="rId20"/>
      <p:bold r:id="rId21"/>
      <p:italic r:id="rId22"/>
      <p:boldItalic r:id="rId23"/>
    </p:embeddedFont>
    <p:embeddedFont>
      <p:font typeface="Barlow Medium" panose="00000600000000000000" pitchFamily="2" charset="0"/>
      <p:regular r:id="rId24"/>
      <p:italic r:id="rId25"/>
    </p:embeddedFont>
    <p:embeddedFont>
      <p:font typeface="Objektiv Mk2" panose="020B0702020204020203" pitchFamily="34" charset="0"/>
      <p:regular r:id="rId26"/>
      <p:bold r:id="rId27"/>
      <p:italic r:id="rId28"/>
      <p:boldItalic r:id="rId29"/>
    </p:embeddedFont>
    <p:embeddedFont>
      <p:font typeface="Objektiv Mk2 SemiBold" panose="020B0602020204020203"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009B77"/>
    <a:srgbClr val="00A677"/>
    <a:srgbClr val="0072CE"/>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FE354-5FB9-4B80-BA5E-3D04A938137D}" v="49" dt="2025-02-13T20:39:49.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50418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199819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B2989-4987-F640-B950-3D223EB4A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8CB9-24F9-8732-9AB6-A1EF03111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AEF58-7D2A-A69E-3282-9EB113FB30C5}"/>
              </a:ext>
            </a:extLst>
          </p:cNvPr>
          <p:cNvSpPr>
            <a:spLocks noGrp="1"/>
          </p:cNvSpPr>
          <p:nvPr>
            <p:ph type="body" idx="1"/>
          </p:nvPr>
        </p:nvSpPr>
        <p:spPr/>
        <p:txBody>
          <a:bodyPr/>
          <a:lstStyle/>
          <a:p>
            <a:r>
              <a:rPr lang="en-US" dirty="0"/>
              <a:t>This page should be used for Social Media (duplicate as needed)</a:t>
            </a:r>
          </a:p>
        </p:txBody>
      </p:sp>
      <p:sp>
        <p:nvSpPr>
          <p:cNvPr id="4" name="Slide Number Placeholder 3">
            <a:extLst>
              <a:ext uri="{FF2B5EF4-FFF2-40B4-BE49-F238E27FC236}">
                <a16:creationId xmlns:a16="http://schemas.microsoft.com/office/drawing/2014/main" id="{676EF372-9511-80F4-E600-651E1BF260D7}"/>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160866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38F1E-7CFB-34C7-31F1-8E040BC84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8CCCF-EC4B-5DAA-05C8-32E48E94D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ECB0F-37E9-B3F1-61BC-34DE97B1CCC7}"/>
              </a:ext>
            </a:extLst>
          </p:cNvPr>
          <p:cNvSpPr>
            <a:spLocks noGrp="1"/>
          </p:cNvSpPr>
          <p:nvPr>
            <p:ph type="body" idx="1"/>
          </p:nvPr>
        </p:nvSpPr>
        <p:spPr/>
        <p:txBody>
          <a:bodyPr/>
          <a:lstStyle/>
          <a:p>
            <a:r>
              <a:rPr lang="en-US" dirty="0"/>
              <a:t>This page should be used for Social Media (duplicate as needed)</a:t>
            </a:r>
          </a:p>
        </p:txBody>
      </p:sp>
      <p:sp>
        <p:nvSpPr>
          <p:cNvPr id="4" name="Slide Number Placeholder 3">
            <a:extLst>
              <a:ext uri="{FF2B5EF4-FFF2-40B4-BE49-F238E27FC236}">
                <a16:creationId xmlns:a16="http://schemas.microsoft.com/office/drawing/2014/main" id="{90EAAE09-4866-C795-28F2-47391DEB6D4C}"/>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8359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FE55-3F9E-41C9-67BA-A671B46F8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1A58B-AC19-C281-2221-C03D5D4D1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ED4A4-8703-7E9E-BE13-12C65F529D4E}"/>
              </a:ext>
            </a:extLst>
          </p:cNvPr>
          <p:cNvSpPr>
            <a:spLocks noGrp="1"/>
          </p:cNvSpPr>
          <p:nvPr>
            <p:ph type="body" idx="1"/>
          </p:nvPr>
        </p:nvSpPr>
        <p:spPr/>
        <p:txBody>
          <a:bodyPr/>
          <a:lstStyle/>
          <a:p>
            <a:r>
              <a:rPr lang="en-US" dirty="0"/>
              <a:t>This page should be used for Social Media (duplicate as needed)</a:t>
            </a:r>
          </a:p>
        </p:txBody>
      </p:sp>
      <p:sp>
        <p:nvSpPr>
          <p:cNvPr id="4" name="Slide Number Placeholder 3">
            <a:extLst>
              <a:ext uri="{FF2B5EF4-FFF2-40B4-BE49-F238E27FC236}">
                <a16:creationId xmlns:a16="http://schemas.microsoft.com/office/drawing/2014/main" id="{682EA9A5-76A3-B849-56AF-0A24CF20B555}"/>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1949426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Insurance Social Media Graphics</a:t>
            </a:r>
          </a:p>
          <a:p>
            <a:r>
              <a:rPr lang="en-US" sz="3200" b="0" i="1" dirty="0"/>
              <a:t>February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11309-E1F5-1E2C-A659-2112808C93DD}"/>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66A92A6-8115-25A1-FC01-EC8940E4F91A}"/>
              </a:ext>
            </a:extLst>
          </p:cNvPr>
          <p:cNvGraphicFramePr>
            <a:graphicFrameLocks noGrp="1"/>
          </p:cNvGraphicFramePr>
          <p:nvPr>
            <p:extLst>
              <p:ext uri="{D42A27DB-BD31-4B8C-83A1-F6EECF244321}">
                <p14:modId xmlns:p14="http://schemas.microsoft.com/office/powerpoint/2010/main" val="609606506"/>
              </p:ext>
            </p:extLst>
          </p:nvPr>
        </p:nvGraphicFramePr>
        <p:xfrm>
          <a:off x="0" y="0"/>
          <a:ext cx="12192000" cy="6858004"/>
        </p:xfrm>
        <a:graphic>
          <a:graphicData uri="http://schemas.openxmlformats.org/drawingml/2006/table">
            <a:tbl>
              <a:tblPr firstRow="1" bandRow="1">
                <a:tableStyleId>{5C22544A-7EE6-4342-B048-85BDC9FD1C3A}</a:tableStyleId>
              </a:tblPr>
              <a:tblGrid>
                <a:gridCol w="3928278">
                  <a:extLst>
                    <a:ext uri="{9D8B030D-6E8A-4147-A177-3AD203B41FA5}">
                      <a16:colId xmlns:a16="http://schemas.microsoft.com/office/drawing/2014/main" val="1181620977"/>
                    </a:ext>
                  </a:extLst>
                </a:gridCol>
                <a:gridCol w="8263722">
                  <a:extLst>
                    <a:ext uri="{9D8B030D-6E8A-4147-A177-3AD203B41FA5}">
                      <a16:colId xmlns:a16="http://schemas.microsoft.com/office/drawing/2014/main" val="4075250293"/>
                    </a:ext>
                  </a:extLst>
                </a:gridCol>
              </a:tblGrid>
              <a:tr h="474233">
                <a:tc>
                  <a:txBody>
                    <a:bodyPr/>
                    <a:lstStyle/>
                    <a:p>
                      <a:r>
                        <a:rPr lang="en-US" sz="1400" dirty="0">
                          <a:latin typeface="Barlow Condensed" panose="020F0502020204030204" pitchFamily="2" charset="0"/>
                        </a:rPr>
                        <a:t>Media Name</a:t>
                      </a:r>
                    </a:p>
                  </a:txBody>
                  <a:tcPr anchor="ctr"/>
                </a:tc>
                <a:tc>
                  <a:txBody>
                    <a:bodyPr/>
                    <a:lstStyle/>
                    <a:p>
                      <a:r>
                        <a:rPr lang="en-US" sz="1400" dirty="0">
                          <a:latin typeface="Barlow Condensed" panose="020F0502020204030204" pitchFamily="2" charset="0"/>
                        </a:rPr>
                        <a:t>Suggested Post Copy</a:t>
                      </a:r>
                    </a:p>
                  </a:txBody>
                  <a:tcPr anchor="ctr"/>
                </a:tc>
                <a:extLst>
                  <a:ext uri="{0D108BD9-81ED-4DB2-BD59-A6C34878D82A}">
                    <a16:rowId xmlns:a16="http://schemas.microsoft.com/office/drawing/2014/main" val="504032314"/>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Flood Coverage - 1177</a:t>
                      </a:r>
                    </a:p>
                  </a:txBody>
                  <a:tcPr marL="0" marR="0" marT="0" marB="0" anchor="ctr"/>
                </a:tc>
                <a:tc>
                  <a:txBody>
                    <a:bodyPr/>
                    <a:lstStyle/>
                    <a:p>
                      <a:r>
                        <a:rPr lang="en-US" sz="1400" dirty="0">
                          <a:latin typeface="Barlow Condensed" panose="020F0502020204030204" pitchFamily="2" charset="0"/>
                        </a:rPr>
                        <a:t>If you don't have flood insurance, you're not covered. Protect your home with the right coverage.</a:t>
                      </a:r>
                    </a:p>
                  </a:txBody>
                  <a:tcPr anchor="ctr"/>
                </a:tc>
                <a:extLst>
                  <a:ext uri="{0D108BD9-81ED-4DB2-BD59-A6C34878D82A}">
                    <a16:rowId xmlns:a16="http://schemas.microsoft.com/office/drawing/2014/main" val="2534357188"/>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Free Policy Review - 1178</a:t>
                      </a:r>
                    </a:p>
                  </a:txBody>
                  <a:tcPr marL="0" marR="0" marT="0" marB="0" anchor="ctr"/>
                </a:tc>
                <a:tc>
                  <a:txBody>
                    <a:bodyPr/>
                    <a:lstStyle/>
                    <a:p>
                      <a:r>
                        <a:rPr lang="en-US" sz="1400" dirty="0">
                          <a:latin typeface="Barlow Condensed" panose="020F0502020204030204" pitchFamily="2" charset="0"/>
                        </a:rPr>
                        <a:t>The world of insurance is evolving, and so are your options. Let's review your coverage together and locate possible savings. Use the link to schedule time with me.</a:t>
                      </a:r>
                    </a:p>
                  </a:txBody>
                  <a:tcPr anchor="ctr"/>
                </a:tc>
                <a:extLst>
                  <a:ext uri="{0D108BD9-81ED-4DB2-BD59-A6C34878D82A}">
                    <a16:rowId xmlns:a16="http://schemas.microsoft.com/office/drawing/2014/main" val="500630731"/>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Life Family Coverage - 1179</a:t>
                      </a:r>
                    </a:p>
                  </a:txBody>
                  <a:tcPr marL="0" marR="0" marT="0" marB="0" anchor="ctr"/>
                </a:tc>
                <a:tc>
                  <a:txBody>
                    <a:bodyPr/>
                    <a:lstStyle/>
                    <a:p>
                      <a:r>
                        <a:rPr lang="en-US" sz="1400" dirty="0">
                          <a:latin typeface="Barlow Condensed" panose="020F0502020204030204" pitchFamily="2" charset="0"/>
                        </a:rPr>
                        <a:t>A new baby. A new marriage. A growing family means new responsibilities. Life insurance can provide your loved ones with a secure future.</a:t>
                      </a:r>
                    </a:p>
                  </a:txBody>
                  <a:tcPr anchor="ctr"/>
                </a:tc>
                <a:extLst>
                  <a:ext uri="{0D108BD9-81ED-4DB2-BD59-A6C34878D82A}">
                    <a16:rowId xmlns:a16="http://schemas.microsoft.com/office/drawing/2014/main" val="2924621839"/>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Mortgage Check - 1180</a:t>
                      </a:r>
                    </a:p>
                  </a:txBody>
                  <a:tcPr marL="0" marR="0" marT="0" marB="0" anchor="ctr"/>
                </a:tc>
                <a:tc>
                  <a:txBody>
                    <a:bodyPr/>
                    <a:lstStyle/>
                    <a:p>
                      <a:r>
                        <a:rPr lang="en-US" sz="1400" dirty="0">
                          <a:latin typeface="Barlow Condensed" panose="020F0502020204030204" pitchFamily="2" charset="0"/>
                        </a:rPr>
                        <a:t>How long has it been since you reviewed your coverage? Let's review your insurance to ensure you're getting the coverage you need at the price you deserve. Schedule time with me using the link below.</a:t>
                      </a:r>
                    </a:p>
                  </a:txBody>
                  <a:tcPr anchor="ctr"/>
                </a:tc>
                <a:extLst>
                  <a:ext uri="{0D108BD9-81ED-4DB2-BD59-A6C34878D82A}">
                    <a16:rowId xmlns:a16="http://schemas.microsoft.com/office/drawing/2014/main" val="2787121726"/>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Motorcycle Coverage - 1181</a:t>
                      </a:r>
                    </a:p>
                  </a:txBody>
                  <a:tcPr marL="0" marR="0" marT="0" marB="0" anchor="ctr"/>
                </a:tc>
                <a:tc>
                  <a:txBody>
                    <a:bodyPr/>
                    <a:lstStyle/>
                    <a:p>
                      <a:r>
                        <a:rPr lang="en-US" sz="1400" dirty="0">
                          <a:latin typeface="Barlow Condensed" panose="020F0502020204030204" pitchFamily="2" charset="0"/>
                        </a:rPr>
                        <a:t>Whether you're cruising or racing, you'll want to ensure your motorcycle's protected from damage and loss.</a:t>
                      </a:r>
                    </a:p>
                  </a:txBody>
                  <a:tcPr anchor="ctr"/>
                </a:tc>
                <a:extLst>
                  <a:ext uri="{0D108BD9-81ED-4DB2-BD59-A6C34878D82A}">
                    <a16:rowId xmlns:a16="http://schemas.microsoft.com/office/drawing/2014/main" val="2087452971"/>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Renters Coverage - 1182</a:t>
                      </a:r>
                    </a:p>
                  </a:txBody>
                  <a:tcPr marL="0" marR="0" marT="0" marB="0" anchor="ctr"/>
                </a:tc>
                <a:tc>
                  <a:txBody>
                    <a:bodyPr/>
                    <a:lstStyle/>
                    <a:p>
                      <a:r>
                        <a:rPr lang="en-US" sz="1400" dirty="0">
                          <a:latin typeface="Barlow Condensed" panose="020F0502020204030204" pitchFamily="2" charset="0"/>
                        </a:rPr>
                        <a:t>No matter where you call home, your stuff deserves protection. Explore your rental insurance options to ensure your peace of mind.</a:t>
                      </a:r>
                    </a:p>
                  </a:txBody>
                  <a:tcPr anchor="ctr"/>
                </a:tc>
                <a:extLst>
                  <a:ext uri="{0D108BD9-81ED-4DB2-BD59-A6C34878D82A}">
                    <a16:rowId xmlns:a16="http://schemas.microsoft.com/office/drawing/2014/main" val="1553252779"/>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Savings Strategies - 1183</a:t>
                      </a:r>
                    </a:p>
                  </a:txBody>
                  <a:tcPr marL="0" marR="0" marT="0" marB="0" anchor="ctr"/>
                </a:tc>
                <a:tc>
                  <a:txBody>
                    <a:bodyPr/>
                    <a:lstStyle/>
                    <a:p>
                      <a:r>
                        <a:rPr lang="en-US" sz="1400" dirty="0">
                          <a:latin typeface="Barlow Condensed" panose="020F0502020204030204" pitchFamily="2" charset="0"/>
                        </a:rPr>
                        <a:t>Does your insurance provide the right mix of coverage and costs? Together, we can discover the art of saving without sacrificing peace of mind.</a:t>
                      </a:r>
                    </a:p>
                  </a:txBody>
                  <a:tcPr anchor="ctr"/>
                </a:tc>
                <a:extLst>
                  <a:ext uri="{0D108BD9-81ED-4DB2-BD59-A6C34878D82A}">
                    <a16:rowId xmlns:a16="http://schemas.microsoft.com/office/drawing/2014/main" val="2789227172"/>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Small Business Coverage - 1184</a:t>
                      </a:r>
                    </a:p>
                  </a:txBody>
                  <a:tcPr marL="0" marR="0" marT="0" marB="0" anchor="ctr"/>
                </a:tc>
                <a:tc>
                  <a:txBody>
                    <a:bodyPr/>
                    <a:lstStyle/>
                    <a:p>
                      <a:r>
                        <a:rPr lang="en-US" sz="1400" dirty="0">
                          <a:latin typeface="Barlow Condensed" panose="020F0502020204030204" pitchFamily="2" charset="0"/>
                        </a:rPr>
                        <a:t>Your business is more than an enterprise; it's your passion. Let's review your coverage and ensure you're protected from damage, cyber-attacks and other risks.</a:t>
                      </a:r>
                    </a:p>
                  </a:txBody>
                  <a:tcPr anchor="ctr"/>
                </a:tc>
                <a:extLst>
                  <a:ext uri="{0D108BD9-81ED-4DB2-BD59-A6C34878D82A}">
                    <a16:rowId xmlns:a16="http://schemas.microsoft.com/office/drawing/2014/main" val="1827438888"/>
                  </a:ext>
                </a:extLst>
              </a:tr>
              <a:tr h="391643">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Umbrella Coverage - 1185</a:t>
                      </a:r>
                    </a:p>
                  </a:txBody>
                  <a:tcPr marL="0" marR="0" marT="0" marB="0" anchor="ctr"/>
                </a:tc>
                <a:tc>
                  <a:txBody>
                    <a:bodyPr/>
                    <a:lstStyle/>
                    <a:p>
                      <a:r>
                        <a:rPr lang="en-US" sz="1400" dirty="0">
                          <a:latin typeface="Barlow Condensed" panose="020F0502020204030204" pitchFamily="2" charset="0"/>
                        </a:rPr>
                        <a:t>Make sure you're protected from the unexpected 24/7. Let's create umbrella coverage customized for your family, career and lifestyle.</a:t>
                      </a:r>
                    </a:p>
                  </a:txBody>
                  <a:tcPr anchor="ctr"/>
                </a:tc>
                <a:extLst>
                  <a:ext uri="{0D108BD9-81ED-4DB2-BD59-A6C34878D82A}">
                    <a16:rowId xmlns:a16="http://schemas.microsoft.com/office/drawing/2014/main" val="2789128923"/>
                  </a:ext>
                </a:extLst>
              </a:tr>
              <a:tr h="665792">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Unexpected Emergencies – 1186</a:t>
                      </a:r>
                    </a:p>
                  </a:txBody>
                  <a:tcPr marL="0" marR="0" marT="0" marB="0" anchor="ctr"/>
                </a:tc>
                <a:tc>
                  <a:txBody>
                    <a:bodyPr/>
                    <a:lstStyle/>
                    <a:p>
                      <a:r>
                        <a:rPr lang="en-US" sz="1400" dirty="0">
                          <a:latin typeface="Barlow Condensed" panose="020F0502020204030204" pitchFamily="2" charset="0"/>
                        </a:rPr>
                        <a:t>Protect your home and family all year long with the right insurance coverage.</a:t>
                      </a:r>
                    </a:p>
                  </a:txBody>
                  <a:tcPr anchor="ctr"/>
                </a:tc>
                <a:extLst>
                  <a:ext uri="{0D108BD9-81ED-4DB2-BD59-A6C34878D82A}">
                    <a16:rowId xmlns:a16="http://schemas.microsoft.com/office/drawing/2014/main" val="3492378635"/>
                  </a:ext>
                </a:extLst>
              </a:tr>
            </a:tbl>
          </a:graphicData>
        </a:graphic>
      </p:graphicFrame>
    </p:spTree>
    <p:extLst>
      <p:ext uri="{BB962C8B-B14F-4D97-AF65-F5344CB8AC3E}">
        <p14:creationId xmlns:p14="http://schemas.microsoft.com/office/powerpoint/2010/main" val="182081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Insurance Social Media Graphics</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Social Media Graphics and suggested post copy</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400" kern="100" dirty="0">
                <a:solidFill>
                  <a:srgbClr val="002060"/>
                </a:solidFill>
                <a:effectLst/>
                <a:ea typeface="Calibri" panose="020F0502020204030204" pitchFamily="34" charset="0"/>
                <a:cs typeface="Times New Roman" panose="02020603050405020304" pitchFamily="18" charset="0"/>
              </a:rPr>
              <a:t>These graphics and post messages cover benefits of various property and casualty insurance policies. There are posts discussing insurance coverage or changes for common lifestyle or family events such as marriage and divorce, new baby/grandchild, and home renovations or moving. Leverage the social media content to engage followers and help them feel protected during pivotal moments in their life. These posts encourage </a:t>
            </a:r>
            <a:r>
              <a:rPr lang="en-US" sz="2400" kern="100" dirty="0">
                <a:solidFill>
                  <a:srgbClr val="002060"/>
                </a:solidFill>
                <a:ea typeface="Calibri" panose="020F0502020204030204" pitchFamily="34" charset="0"/>
                <a:cs typeface="Times New Roman" panose="02020603050405020304" pitchFamily="18" charset="0"/>
              </a:rPr>
              <a:t>the viewer</a:t>
            </a:r>
            <a:r>
              <a:rPr lang="en-US" sz="2400" kern="100" dirty="0">
                <a:solidFill>
                  <a:srgbClr val="002060"/>
                </a:solidFill>
                <a:effectLst/>
                <a:ea typeface="Calibri" panose="020F0502020204030204" pitchFamily="34" charset="0"/>
                <a:cs typeface="Times New Roman" panose="02020603050405020304" pitchFamily="18" charset="0"/>
              </a:rPr>
              <a:t> to reach out to discuss insurance policies with a trusted agent.</a:t>
            </a:r>
            <a:endParaRPr lang="en-US" sz="24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*All communications should be reviewed prior to publishing to users.</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8"/>
            <a:ext cx="4497181" cy="2361020"/>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2683" y="3800030"/>
            <a:ext cx="4497181" cy="2361020"/>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261668"/>
            <a:ext cx="4497181" cy="2361020"/>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48881" y="3800030"/>
            <a:ext cx="4497181" cy="2361020"/>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6195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8"/>
            <a:ext cx="4497180" cy="2361020"/>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2683" y="3800030"/>
            <a:ext cx="4497180" cy="2361020"/>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261668"/>
            <a:ext cx="4497180" cy="2361020"/>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48881" y="3800030"/>
            <a:ext cx="4497180" cy="2361020"/>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97252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8"/>
            <a:ext cx="4497180" cy="2361019"/>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2683" y="3800030"/>
            <a:ext cx="4497180" cy="2361019"/>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261668"/>
            <a:ext cx="4497180" cy="23610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6"/>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52271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2EB9CBC-F3BD-7229-F785-A05BEE190442}"/>
              </a:ext>
            </a:extLst>
          </p:cNvPr>
          <p:cNvGraphicFramePr>
            <a:graphicFrameLocks noGrp="1"/>
          </p:cNvGraphicFramePr>
          <p:nvPr>
            <p:extLst>
              <p:ext uri="{D42A27DB-BD31-4B8C-83A1-F6EECF244321}">
                <p14:modId xmlns:p14="http://schemas.microsoft.com/office/powerpoint/2010/main" val="3209334057"/>
              </p:ext>
            </p:extLst>
          </p:nvPr>
        </p:nvGraphicFramePr>
        <p:xfrm>
          <a:off x="0" y="0"/>
          <a:ext cx="12192000" cy="6927569"/>
        </p:xfrm>
        <a:graphic>
          <a:graphicData uri="http://schemas.openxmlformats.org/drawingml/2006/table">
            <a:tbl>
              <a:tblPr firstRow="1" bandRow="1">
                <a:tableStyleId>{5C22544A-7EE6-4342-B048-85BDC9FD1C3A}</a:tableStyleId>
              </a:tblPr>
              <a:tblGrid>
                <a:gridCol w="3928278">
                  <a:extLst>
                    <a:ext uri="{9D8B030D-6E8A-4147-A177-3AD203B41FA5}">
                      <a16:colId xmlns:a16="http://schemas.microsoft.com/office/drawing/2014/main" val="1181620977"/>
                    </a:ext>
                  </a:extLst>
                </a:gridCol>
                <a:gridCol w="8263722">
                  <a:extLst>
                    <a:ext uri="{9D8B030D-6E8A-4147-A177-3AD203B41FA5}">
                      <a16:colId xmlns:a16="http://schemas.microsoft.com/office/drawing/2014/main" val="4075250293"/>
                    </a:ext>
                  </a:extLst>
                </a:gridCol>
              </a:tblGrid>
              <a:tr h="436652">
                <a:tc>
                  <a:txBody>
                    <a:bodyPr/>
                    <a:lstStyle/>
                    <a:p>
                      <a:r>
                        <a:rPr lang="en-US" sz="1400" dirty="0">
                          <a:latin typeface="Barlow Condensed" panose="020F0502020204030204" pitchFamily="2" charset="0"/>
                        </a:rPr>
                        <a:t>Media Name</a:t>
                      </a:r>
                    </a:p>
                  </a:txBody>
                  <a:tcPr anchor="ctr"/>
                </a:tc>
                <a:tc>
                  <a:txBody>
                    <a:bodyPr/>
                    <a:lstStyle/>
                    <a:p>
                      <a:r>
                        <a:rPr lang="en-US" sz="1400" dirty="0">
                          <a:latin typeface="Barlow Condensed" panose="020F0502020204030204" pitchFamily="2" charset="0"/>
                        </a:rPr>
                        <a:t>Suggested Post Copy</a:t>
                      </a:r>
                    </a:p>
                  </a:txBody>
                  <a:tcPr anchor="ctr"/>
                </a:tc>
                <a:extLst>
                  <a:ext uri="{0D108BD9-81ED-4DB2-BD59-A6C34878D82A}">
                    <a16:rowId xmlns:a16="http://schemas.microsoft.com/office/drawing/2014/main" val="504032314"/>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Reaching Retirement - 0921</a:t>
                      </a:r>
                    </a:p>
                  </a:txBody>
                  <a:tcPr anchor="ctr"/>
                </a:tc>
                <a:tc>
                  <a:txBody>
                    <a:bodyPr/>
                    <a:lstStyle/>
                    <a:p>
                      <a:r>
                        <a:rPr lang="en-US" sz="1400" dirty="0">
                          <a:latin typeface="Barlow Condensed" panose="020F0502020204030204" pitchFamily="2" charset="0"/>
                        </a:rPr>
                        <a:t>No matter what your retirement plans, they'll all be more enjoyable when your insurance coverage and annuities are performing as expected. Call me today for an informal review.</a:t>
                      </a:r>
                    </a:p>
                  </a:txBody>
                  <a:tcPr anchor="ctr"/>
                </a:tc>
                <a:extLst>
                  <a:ext uri="{0D108BD9-81ED-4DB2-BD59-A6C34878D82A}">
                    <a16:rowId xmlns:a16="http://schemas.microsoft.com/office/drawing/2014/main" val="2534357188"/>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Starting a new business - 0920</a:t>
                      </a:r>
                    </a:p>
                  </a:txBody>
                  <a:tcPr anchor="ctr"/>
                </a:tc>
                <a:tc>
                  <a:txBody>
                    <a:bodyPr/>
                    <a:lstStyle/>
                    <a:p>
                      <a:r>
                        <a:rPr lang="en-US" sz="1400" dirty="0">
                          <a:latin typeface="Barlow Condensed" panose="020F0502020204030204" pitchFamily="2" charset="0"/>
                        </a:rPr>
                        <a:t>When you go into business for yourself, you may need coverage for commercial property, liability and more. Let's review your insurance needs together.</a:t>
                      </a:r>
                    </a:p>
                  </a:txBody>
                  <a:tcPr anchor="ctr"/>
                </a:tc>
                <a:extLst>
                  <a:ext uri="{0D108BD9-81ED-4DB2-BD59-A6C34878D82A}">
                    <a16:rowId xmlns:a16="http://schemas.microsoft.com/office/drawing/2014/main" val="500630731"/>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Job changes - 0919</a:t>
                      </a:r>
                    </a:p>
                  </a:txBody>
                  <a:tcPr anchor="ctr"/>
                </a:tc>
                <a:tc>
                  <a:txBody>
                    <a:bodyPr/>
                    <a:lstStyle/>
                    <a:p>
                      <a:r>
                        <a:rPr lang="en-US" sz="1400" dirty="0">
                          <a:latin typeface="Barlow Condensed" panose="020F0502020204030204" pitchFamily="2" charset="0"/>
                        </a:rPr>
                        <a:t>Changing jobs often includes changes in your health and other insurance coverage, especially if they're part of your benefits. Let's review them together.</a:t>
                      </a:r>
                    </a:p>
                  </a:txBody>
                  <a:tcPr anchor="ctr"/>
                </a:tc>
                <a:extLst>
                  <a:ext uri="{0D108BD9-81ED-4DB2-BD59-A6C34878D82A}">
                    <a16:rowId xmlns:a16="http://schemas.microsoft.com/office/drawing/2014/main" val="2924621839"/>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dk1"/>
                        </a:solidFill>
                        <a:effectLst/>
                        <a:latin typeface="Barlow Condensed" panose="020F0502020204030204" pitchFamily="2" charset="0"/>
                        <a:ea typeface="+mn-ea"/>
                        <a:cs typeface="+mn-cs"/>
                      </a:endParaRPr>
                    </a:p>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Home renovation - 0918</a:t>
                      </a:r>
                    </a:p>
                  </a:txBody>
                  <a:tcPr anchor="ctr"/>
                </a:tc>
                <a:tc>
                  <a:txBody>
                    <a:bodyPr/>
                    <a:lstStyle/>
                    <a:p>
                      <a:r>
                        <a:rPr lang="en-US" sz="1400" dirty="0">
                          <a:latin typeface="Barlow Condensed" panose="020F0502020204030204" pitchFamily="2" charset="0"/>
                        </a:rPr>
                        <a:t>Did you know that you may need Dwelling Under Renovation and other temporary insurance? Contact me today to make 100% sure you're covered from start to finish!</a:t>
                      </a:r>
                    </a:p>
                  </a:txBody>
                  <a:tcPr anchor="ctr"/>
                </a:tc>
                <a:extLst>
                  <a:ext uri="{0D108BD9-81ED-4DB2-BD59-A6C34878D82A}">
                    <a16:rowId xmlns:a16="http://schemas.microsoft.com/office/drawing/2014/main" val="2787121726"/>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Graduation - 0917</a:t>
                      </a:r>
                    </a:p>
                  </a:txBody>
                  <a:tcPr anchor="ctr"/>
                </a:tc>
                <a:tc>
                  <a:txBody>
                    <a:bodyPr/>
                    <a:lstStyle/>
                    <a:p>
                      <a:r>
                        <a:rPr lang="en-US" sz="1400" dirty="0">
                          <a:latin typeface="Barlow Condensed" panose="020F0502020204030204" pitchFamily="2" charset="0"/>
                        </a:rPr>
                        <a:t>A family member's graduation can affect several types of insurance coverage, including health and life policies. Let's make sure yours is at the top of the class.</a:t>
                      </a:r>
                    </a:p>
                  </a:txBody>
                  <a:tcPr anchor="ctr"/>
                </a:tc>
                <a:extLst>
                  <a:ext uri="{0D108BD9-81ED-4DB2-BD59-A6C34878D82A}">
                    <a16:rowId xmlns:a16="http://schemas.microsoft.com/office/drawing/2014/main" val="2087452971"/>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400" b="0" i="0" kern="1200" dirty="0">
                          <a:solidFill>
                            <a:schemeClr val="dk1"/>
                          </a:solidFill>
                          <a:effectLst/>
                          <a:latin typeface="Barlow Condensed" panose="020F0502020204030204" pitchFamily="2" charset="0"/>
                          <a:ea typeface="+mn-ea"/>
                          <a:cs typeface="+mn-cs"/>
                        </a:rPr>
                        <a:t>EC - </a:t>
                      </a:r>
                      <a:r>
                        <a:rPr lang="fr-FR" sz="1400" b="0" i="0" kern="1200" dirty="0" err="1">
                          <a:solidFill>
                            <a:schemeClr val="dk1"/>
                          </a:solidFill>
                          <a:effectLst/>
                          <a:latin typeface="Barlow Condensed" panose="020F0502020204030204" pitchFamily="2" charset="0"/>
                          <a:ea typeface="+mn-ea"/>
                          <a:cs typeface="+mn-cs"/>
                        </a:rPr>
                        <a:t>Insurance</a:t>
                      </a:r>
                      <a:r>
                        <a:rPr lang="fr-FR" sz="1400" b="0" i="0" kern="1200" dirty="0">
                          <a:solidFill>
                            <a:schemeClr val="dk1"/>
                          </a:solidFill>
                          <a:effectLst/>
                          <a:latin typeface="Barlow Condensed" panose="020F0502020204030204" pitchFamily="2" charset="0"/>
                          <a:ea typeface="+mn-ea"/>
                          <a:cs typeface="+mn-cs"/>
                        </a:rPr>
                        <a:t> - Financial </a:t>
                      </a:r>
                      <a:r>
                        <a:rPr lang="fr-FR" sz="1400" b="0" i="0" kern="1200" dirty="0" err="1">
                          <a:solidFill>
                            <a:schemeClr val="dk1"/>
                          </a:solidFill>
                          <a:effectLst/>
                          <a:latin typeface="Barlow Condensed" panose="020F0502020204030204" pitchFamily="2" charset="0"/>
                          <a:ea typeface="+mn-ea"/>
                          <a:cs typeface="+mn-cs"/>
                        </a:rPr>
                        <a:t>difficulties</a:t>
                      </a:r>
                      <a:r>
                        <a:rPr lang="fr-FR" sz="1400" b="0" i="0" kern="1200" dirty="0">
                          <a:solidFill>
                            <a:schemeClr val="dk1"/>
                          </a:solidFill>
                          <a:effectLst/>
                          <a:latin typeface="Barlow Condensed" panose="020F0502020204030204" pitchFamily="2" charset="0"/>
                          <a:ea typeface="+mn-ea"/>
                          <a:cs typeface="+mn-cs"/>
                        </a:rPr>
                        <a:t> - 0916</a:t>
                      </a:r>
                      <a:endParaRPr lang="en-US" sz="1400" b="0" i="0" kern="1200" dirty="0">
                        <a:solidFill>
                          <a:schemeClr val="dk1"/>
                        </a:solidFill>
                        <a:effectLst/>
                        <a:latin typeface="Barlow Condensed" panose="020F0502020204030204" pitchFamily="2" charset="0"/>
                        <a:ea typeface="+mn-ea"/>
                        <a:cs typeface="+mn-cs"/>
                      </a:endParaRPr>
                    </a:p>
                  </a:txBody>
                  <a:tcPr anchor="ctr"/>
                </a:tc>
                <a:tc>
                  <a:txBody>
                    <a:bodyPr/>
                    <a:lstStyle/>
                    <a:p>
                      <a:r>
                        <a:rPr lang="en-US" sz="1400" dirty="0">
                          <a:latin typeface="Barlow Condensed" panose="020F0502020204030204" pitchFamily="2" charset="0"/>
                        </a:rPr>
                        <a:t>Hit a financial speed bump? Your life insurance may be able to help. Or, if you have lost your health insurance, tell COBRA to hiss off with an affordable monthly plan.</a:t>
                      </a:r>
                    </a:p>
                  </a:txBody>
                  <a:tcPr anchor="ctr"/>
                </a:tc>
                <a:extLst>
                  <a:ext uri="{0D108BD9-81ED-4DB2-BD59-A6C34878D82A}">
                    <a16:rowId xmlns:a16="http://schemas.microsoft.com/office/drawing/2014/main" val="1553252779"/>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Death of a family member - 0915</a:t>
                      </a:r>
                    </a:p>
                  </a:txBody>
                  <a:tcPr anchor="ctr"/>
                </a:tc>
                <a:tc>
                  <a:txBody>
                    <a:bodyPr/>
                    <a:lstStyle/>
                    <a:p>
                      <a:r>
                        <a:rPr lang="en-US" sz="1400" dirty="0">
                          <a:latin typeface="Barlow Condensed" panose="020F0502020204030204" pitchFamily="2" charset="0"/>
                        </a:rPr>
                        <a:t>If you have recently lost a loved one, reviewing their insurance can be a difficult but necessary task. I can help you with adjusting coverage, beneficiary payments, and more. Contact me when it feels right.</a:t>
                      </a:r>
                    </a:p>
                  </a:txBody>
                  <a:tcPr anchor="ctr"/>
                </a:tc>
                <a:extLst>
                  <a:ext uri="{0D108BD9-81ED-4DB2-BD59-A6C34878D82A}">
                    <a16:rowId xmlns:a16="http://schemas.microsoft.com/office/drawing/2014/main" val="2789227172"/>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Getting Divorced - 0914</a:t>
                      </a:r>
                    </a:p>
                  </a:txBody>
                  <a:tcPr anchor="ctr"/>
                </a:tc>
                <a:tc>
                  <a:txBody>
                    <a:bodyPr/>
                    <a:lstStyle/>
                    <a:p>
                      <a:r>
                        <a:rPr lang="en-US" sz="1400" dirty="0">
                          <a:latin typeface="Barlow Condensed" panose="020F0502020204030204" pitchFamily="2" charset="0"/>
                        </a:rPr>
                        <a:t>A comprehensive insurance review will help both you and a former spouse make a smoother financial transition. Let me assist you during a potentially difficult time.</a:t>
                      </a:r>
                    </a:p>
                  </a:txBody>
                  <a:tcPr anchor="ctr"/>
                </a:tc>
                <a:extLst>
                  <a:ext uri="{0D108BD9-81ED-4DB2-BD59-A6C34878D82A}">
                    <a16:rowId xmlns:a16="http://schemas.microsoft.com/office/drawing/2014/main" val="1827438888"/>
                  </a:ext>
                </a:extLst>
              </a:tr>
              <a:tr h="360607">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Moving to a smaller home - 0913</a:t>
                      </a:r>
                    </a:p>
                  </a:txBody>
                  <a:tcPr anchor="ctr"/>
                </a:tc>
                <a:tc>
                  <a:txBody>
                    <a:bodyPr/>
                    <a:lstStyle/>
                    <a:p>
                      <a:r>
                        <a:rPr lang="en-US" sz="1400" dirty="0">
                          <a:latin typeface="Barlow Condensed" panose="020F0502020204030204" pitchFamily="2" charset="0"/>
                        </a:rPr>
                        <a:t>Downsizing to a smaller home? We should check out your insurance coverage soon...chances are, we will find some savings.</a:t>
                      </a:r>
                    </a:p>
                  </a:txBody>
                  <a:tcPr anchor="ctr"/>
                </a:tc>
                <a:extLst>
                  <a:ext uri="{0D108BD9-81ED-4DB2-BD59-A6C34878D82A}">
                    <a16:rowId xmlns:a16="http://schemas.microsoft.com/office/drawing/2014/main" val="2789128923"/>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Getting married - 0912</a:t>
                      </a:r>
                    </a:p>
                  </a:txBody>
                  <a:tcPr anchor="ctr"/>
                </a:tc>
                <a:tc>
                  <a:txBody>
                    <a:bodyPr/>
                    <a:lstStyle/>
                    <a:p>
                      <a:r>
                        <a:rPr lang="en-US" sz="1400" dirty="0">
                          <a:latin typeface="Barlow Condensed" panose="020F0502020204030204" pitchFamily="2" charset="0"/>
                        </a:rPr>
                        <a:t>Combining your insurance coverage will provide both of you with lasting security and may reduce your shared costs as well. Toss that bouquet and give me a call.</a:t>
                      </a:r>
                    </a:p>
                  </a:txBody>
                  <a:tcPr anchor="ctr"/>
                </a:tc>
                <a:extLst>
                  <a:ext uri="{0D108BD9-81ED-4DB2-BD59-A6C34878D82A}">
                    <a16:rowId xmlns:a16="http://schemas.microsoft.com/office/drawing/2014/main" val="3492378635"/>
                  </a:ext>
                </a:extLst>
              </a:tr>
              <a:tr h="613031">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Barlow Condensed" panose="020F0502020204030204" pitchFamily="2" charset="0"/>
                          <a:ea typeface="+mn-ea"/>
                          <a:cs typeface="+mn-cs"/>
                        </a:rPr>
                        <a:t>EC - Insurance - Having Baby Grandchild - 0911</a:t>
                      </a:r>
                    </a:p>
                  </a:txBody>
                  <a:tcPr anchor="ctr"/>
                </a:tc>
                <a:tc>
                  <a:txBody>
                    <a:bodyPr/>
                    <a:lstStyle/>
                    <a:p>
                      <a:r>
                        <a:rPr lang="en-US" sz="1400" dirty="0">
                          <a:latin typeface="Barlow Condensed" panose="020F0502020204030204" pitchFamily="2" charset="0"/>
                        </a:rPr>
                        <a:t>Life insurance and annuities enable you to set up a secure financial future for your little one. Call or text me soon, and enjoy this new journey!</a:t>
                      </a:r>
                    </a:p>
                  </a:txBody>
                  <a:tcPr anchor="ctr"/>
                </a:tc>
                <a:extLst>
                  <a:ext uri="{0D108BD9-81ED-4DB2-BD59-A6C34878D82A}">
                    <a16:rowId xmlns:a16="http://schemas.microsoft.com/office/drawing/2014/main" val="1458222641"/>
                  </a:ext>
                </a:extLst>
              </a:tr>
            </a:tbl>
          </a:graphicData>
        </a:graphic>
      </p:graphicFrame>
    </p:spTree>
    <p:extLst>
      <p:ext uri="{BB962C8B-B14F-4D97-AF65-F5344CB8AC3E}">
        <p14:creationId xmlns:p14="http://schemas.microsoft.com/office/powerpoint/2010/main" val="190198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5376-3765-203E-7AFF-FFC52A31B7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1D817A-7D61-0877-950D-BD63C2EAD06E}"/>
              </a:ext>
            </a:extLst>
          </p:cNvPr>
          <p:cNvPicPr>
            <a:picLocks noChangeAspect="1"/>
          </p:cNvPicPr>
          <p:nvPr/>
        </p:nvPicPr>
        <p:blipFill>
          <a:blip r:embed="rId3"/>
          <a:srcRect/>
          <a:stretch/>
        </p:blipFill>
        <p:spPr>
          <a:xfrm>
            <a:off x="842683" y="1261668"/>
            <a:ext cx="4497180" cy="2361019"/>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37A7F18F-D175-0A3E-6DF1-0D445581EB82}"/>
              </a:ext>
            </a:extLst>
          </p:cNvPr>
          <p:cNvPicPr>
            <a:picLocks noChangeAspect="1"/>
          </p:cNvPicPr>
          <p:nvPr/>
        </p:nvPicPr>
        <p:blipFill>
          <a:blip r:embed="rId4"/>
          <a:srcRect/>
          <a:stretch/>
        </p:blipFill>
        <p:spPr>
          <a:xfrm>
            <a:off x="842683" y="3800030"/>
            <a:ext cx="4497180" cy="2361019"/>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0D12312D-7FCB-33A0-9E7B-D5AB6C39F944}"/>
              </a:ext>
            </a:extLst>
          </p:cNvPr>
          <p:cNvPicPr>
            <a:picLocks noChangeAspect="1"/>
          </p:cNvPicPr>
          <p:nvPr/>
        </p:nvPicPr>
        <p:blipFill>
          <a:blip r:embed="rId5"/>
          <a:srcRect/>
          <a:stretch/>
        </p:blipFill>
        <p:spPr>
          <a:xfrm>
            <a:off x="6248881" y="1261668"/>
            <a:ext cx="4497180" cy="2361019"/>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CB212538-ADF8-290A-3BC6-68F7611E32C7}"/>
              </a:ext>
            </a:extLst>
          </p:cNvPr>
          <p:cNvPicPr>
            <a:picLocks noChangeAspect="1"/>
          </p:cNvPicPr>
          <p:nvPr/>
        </p:nvPicPr>
        <p:blipFill>
          <a:blip r:embed="rId6"/>
          <a:srcRect/>
          <a:stretch/>
        </p:blipFill>
        <p:spPr>
          <a:xfrm>
            <a:off x="6248881" y="3800030"/>
            <a:ext cx="4497180" cy="23610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BF1F0E74-81F9-A561-36C4-22EB91543761}"/>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6861C859-E506-CAFB-F106-6F8613C7B135}"/>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82634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93FAA-977C-A1BA-8AB2-72F08492A6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D37197-E8B9-08D8-4655-6648AEB9A1AC}"/>
              </a:ext>
            </a:extLst>
          </p:cNvPr>
          <p:cNvPicPr>
            <a:picLocks noChangeAspect="1"/>
          </p:cNvPicPr>
          <p:nvPr/>
        </p:nvPicPr>
        <p:blipFill>
          <a:blip r:embed="rId3"/>
          <a:srcRect/>
          <a:stretch/>
        </p:blipFill>
        <p:spPr>
          <a:xfrm>
            <a:off x="842683" y="1261668"/>
            <a:ext cx="4497180" cy="2361019"/>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705516C3-D9FC-D79B-ED82-E297DDC85924}"/>
              </a:ext>
            </a:extLst>
          </p:cNvPr>
          <p:cNvPicPr>
            <a:picLocks noChangeAspect="1"/>
          </p:cNvPicPr>
          <p:nvPr/>
        </p:nvPicPr>
        <p:blipFill>
          <a:blip r:embed="rId4"/>
          <a:srcRect/>
          <a:stretch/>
        </p:blipFill>
        <p:spPr>
          <a:xfrm>
            <a:off x="842683" y="3800030"/>
            <a:ext cx="4497180" cy="2361019"/>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F12065CC-3023-E0E5-0599-7D0B60404265}"/>
              </a:ext>
            </a:extLst>
          </p:cNvPr>
          <p:cNvPicPr>
            <a:picLocks noChangeAspect="1"/>
          </p:cNvPicPr>
          <p:nvPr/>
        </p:nvPicPr>
        <p:blipFill>
          <a:blip r:embed="rId5"/>
          <a:srcRect/>
          <a:stretch/>
        </p:blipFill>
        <p:spPr>
          <a:xfrm>
            <a:off x="6248881" y="1261668"/>
            <a:ext cx="4497180" cy="2361019"/>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D1914263-78BD-CF09-3C77-39F09A9F81FA}"/>
              </a:ext>
            </a:extLst>
          </p:cNvPr>
          <p:cNvPicPr>
            <a:picLocks noChangeAspect="1"/>
          </p:cNvPicPr>
          <p:nvPr/>
        </p:nvPicPr>
        <p:blipFill>
          <a:blip r:embed="rId6"/>
          <a:srcRect/>
          <a:stretch/>
        </p:blipFill>
        <p:spPr>
          <a:xfrm>
            <a:off x="6248881" y="3800030"/>
            <a:ext cx="4497180" cy="23610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86CBB16F-1805-5EAE-1205-8A4FAB323747}"/>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C2188712-15D3-2A99-BD2B-E4B8600D2F52}"/>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265969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2D0B8-3790-051C-FFEC-74D812C306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1EDEE6-560B-7394-FD53-9750E86F8BD2}"/>
              </a:ext>
            </a:extLst>
          </p:cNvPr>
          <p:cNvPicPr>
            <a:picLocks noChangeAspect="1"/>
          </p:cNvPicPr>
          <p:nvPr/>
        </p:nvPicPr>
        <p:blipFill>
          <a:blip r:embed="rId3"/>
          <a:srcRect/>
          <a:stretch/>
        </p:blipFill>
        <p:spPr>
          <a:xfrm>
            <a:off x="842683" y="1261668"/>
            <a:ext cx="4497180" cy="2361019"/>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9CE193D4-2298-0347-4BE7-7DD3E400966B}"/>
              </a:ext>
            </a:extLst>
          </p:cNvPr>
          <p:cNvPicPr>
            <a:picLocks noChangeAspect="1"/>
          </p:cNvPicPr>
          <p:nvPr/>
        </p:nvPicPr>
        <p:blipFill>
          <a:blip r:embed="rId4"/>
          <a:srcRect/>
          <a:stretch/>
        </p:blipFill>
        <p:spPr>
          <a:xfrm>
            <a:off x="6248881" y="1261668"/>
            <a:ext cx="4497180" cy="23610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81646975-5AFF-3DA1-E3ED-5809A00FD800}"/>
              </a:ext>
            </a:extLst>
          </p:cNvPr>
          <p:cNvSpPr>
            <a:spLocks noGrp="1"/>
          </p:cNvSpPr>
          <p:nvPr>
            <p:ph type="body" sz="quarter" idx="10"/>
          </p:nvPr>
        </p:nvSpPr>
        <p:spPr>
          <a:xfrm>
            <a:off x="562443" y="244077"/>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F3D37047-676A-0E4F-2331-08553D1D1F96}"/>
              </a:ext>
            </a:extLst>
          </p:cNvPr>
          <p:cNvPicPr>
            <a:picLocks noChangeAspect="1"/>
          </p:cNvPicPr>
          <p:nvPr/>
        </p:nvPicPr>
        <p:blipFill>
          <a:blip r:embed="rId5"/>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3738602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55e6910e7f64defead3e113abc3ebd12">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8aecc07c7f2ba0d60ae60fc2710cd68e"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00FD4-94BC-49A2-82A0-99D176C54A60}">
  <ds:schemaRefs>
    <ds:schemaRef ds:uri="http://www.w3.org/XML/1998/namespace"/>
    <ds:schemaRef ds:uri="454e9e6b-ff12-49f1-8c43-73c8976e54e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91805258-178e-4cbc-bf17-90bc7eb439d2"/>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91A4965C-B686-4F70-9B2F-EE96FAC788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41642</TotalTime>
  <Words>984</Words>
  <Application>Microsoft Office PowerPoint</Application>
  <PresentationFormat>Widescreen</PresentationFormat>
  <Paragraphs>76</Paragraphs>
  <Slides>10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Objektiv Mk2</vt:lpstr>
      <vt:lpstr>Calibri</vt:lpstr>
      <vt:lpstr>Barlow Condensed</vt:lpstr>
      <vt:lpstr>Objektiv Mk2 SemiBold</vt:lpstr>
      <vt:lpstr>Barlow Medium</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54</cp:revision>
  <dcterms:created xsi:type="dcterms:W3CDTF">2021-06-10T15:34:01Z</dcterms:created>
  <dcterms:modified xsi:type="dcterms:W3CDTF">2025-02-27T16:26:26Z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