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8"/>
  </p:notesMasterIdLst>
  <p:sldIdLst>
    <p:sldId id="2076137455" r:id="rId5"/>
    <p:sldId id="2076137483" r:id="rId6"/>
    <p:sldId id="2076137461" r:id="rId7"/>
    <p:sldId id="2076137473" r:id="rId8"/>
    <p:sldId id="2076137474" r:id="rId9"/>
    <p:sldId id="2076137475" r:id="rId10"/>
    <p:sldId id="2076137476" r:id="rId11"/>
    <p:sldId id="2076137477" r:id="rId12"/>
    <p:sldId id="2076137478" r:id="rId13"/>
    <p:sldId id="2076137479" r:id="rId14"/>
    <p:sldId id="2076137481" r:id="rId15"/>
    <p:sldId id="2076137480" r:id="rId16"/>
    <p:sldId id="2076137482" r:id="rId17"/>
  </p:sldIdLst>
  <p:sldSz cx="12192000" cy="6858000"/>
  <p:notesSz cx="6858000" cy="9144000"/>
  <p:embeddedFontLst>
    <p:embeddedFont>
      <p:font typeface="Barlow" panose="00000500000000000000" pitchFamily="2" charset="0"/>
      <p:regular r:id="rId19"/>
      <p:bold r:id="rId20"/>
      <p:italic r:id="rId21"/>
      <p:boldItalic r:id="rId22"/>
    </p:embeddedFont>
    <p:embeddedFont>
      <p:font typeface="Barlow Medium" panose="00000600000000000000" pitchFamily="2" charset="0"/>
      <p:regular r:id="rId23"/>
      <p:italic r:id="rId24"/>
    </p:embeddedFont>
    <p:embeddedFont>
      <p:font typeface="Objektiv Mk2" panose="020B0702020204020203" pitchFamily="34" charset="0"/>
      <p:regular r:id="rId25"/>
      <p:bold r:id="rId26"/>
      <p:italic r:id="rId27"/>
      <p:boldItalic r:id="rId28"/>
    </p:embeddedFont>
    <p:embeddedFont>
      <p:font typeface="Objektiv Mk2 SemiBold" panose="020B0602020204020203" pitchFamily="34" charset="0"/>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 userDrawn="1">
          <p15:clr>
            <a:srgbClr val="A4A3A4"/>
          </p15:clr>
        </p15:guide>
        <p15:guide id="2" pos="3864" userDrawn="1">
          <p15:clr>
            <a:srgbClr val="A4A3A4"/>
          </p15:clr>
        </p15:guide>
        <p15:guide id="3" pos="44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B77"/>
    <a:srgbClr val="00A677"/>
    <a:srgbClr val="0072CE"/>
    <a:srgbClr val="85CBF9"/>
    <a:srgbClr val="00263A"/>
    <a:srgbClr val="753BBD"/>
    <a:srgbClr val="48D597"/>
    <a:srgbClr val="DDE5ED"/>
    <a:srgbClr val="96A4AE"/>
    <a:srgbClr val="26A6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0EEAE2-A1D1-41C6-B9D2-747B0A80694F}" v="27" dt="2025-07-31T19:58:27.5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31"/>
    <p:restoredTop sz="86583"/>
  </p:normalViewPr>
  <p:slideViewPr>
    <p:cSldViewPr snapToGrid="0">
      <p:cViewPr varScale="1">
        <p:scale>
          <a:sx n="96" d="100"/>
          <a:sy n="96" d="100"/>
        </p:scale>
        <p:origin x="1674" y="78"/>
      </p:cViewPr>
      <p:guideLst>
        <p:guide orient="horz" pos="384"/>
        <p:guide pos="3864"/>
        <p:guide pos="4416"/>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font" Target="fonts/font3.fntdata"/><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7.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brey Olsen" userId="408c3e31-be18-4626-a9af-ec1f5bfcad06" providerId="ADAL" clId="{1E0EEAE2-A1D1-41C6-B9D2-747B0A80694F}"/>
    <pc:docChg chg="undo custSel addSld delSld modSld">
      <pc:chgData name="Aubrey Olsen" userId="408c3e31-be18-4626-a9af-ec1f5bfcad06" providerId="ADAL" clId="{1E0EEAE2-A1D1-41C6-B9D2-747B0A80694F}" dt="2025-07-31T19:58:52.956" v="2444" actId="404"/>
      <pc:docMkLst>
        <pc:docMk/>
      </pc:docMkLst>
      <pc:sldChg chg="modSp mod">
        <pc:chgData name="Aubrey Olsen" userId="408c3e31-be18-4626-a9af-ec1f5bfcad06" providerId="ADAL" clId="{1E0EEAE2-A1D1-41C6-B9D2-747B0A80694F}" dt="2025-07-31T19:57:54.115" v="2375" actId="20577"/>
        <pc:sldMkLst>
          <pc:docMk/>
          <pc:sldMk cId="2502691790" sldId="2076137455"/>
        </pc:sldMkLst>
        <pc:spChg chg="mod">
          <ac:chgData name="Aubrey Olsen" userId="408c3e31-be18-4626-a9af-ec1f5bfcad06" providerId="ADAL" clId="{1E0EEAE2-A1D1-41C6-B9D2-747B0A80694F}" dt="2025-07-31T19:57:54.115" v="2375" actId="20577"/>
          <ac:spMkLst>
            <pc:docMk/>
            <pc:sldMk cId="2502691790" sldId="2076137455"/>
            <ac:spMk id="3" creationId="{D1D0C212-2C65-3120-0FAF-E4A28B00A75E}"/>
          </ac:spMkLst>
        </pc:spChg>
      </pc:sldChg>
      <pc:sldChg chg="del">
        <pc:chgData name="Aubrey Olsen" userId="408c3e31-be18-4626-a9af-ec1f5bfcad06" providerId="ADAL" clId="{1E0EEAE2-A1D1-41C6-B9D2-747B0A80694F}" dt="2025-07-31T13:50:51.868" v="4" actId="47"/>
        <pc:sldMkLst>
          <pc:docMk/>
          <pc:sldMk cId="2829215149" sldId="2076137458"/>
        </pc:sldMkLst>
      </pc:sldChg>
      <pc:sldChg chg="addSp delSp modSp mod">
        <pc:chgData name="Aubrey Olsen" userId="408c3e31-be18-4626-a9af-ec1f5bfcad06" providerId="ADAL" clId="{1E0EEAE2-A1D1-41C6-B9D2-747B0A80694F}" dt="2025-07-31T19:58:01" v="2385"/>
        <pc:sldMkLst>
          <pc:docMk/>
          <pc:sldMk cId="1144647131" sldId="2076137461"/>
        </pc:sldMkLst>
        <pc:spChg chg="del mod">
          <ac:chgData name="Aubrey Olsen" userId="408c3e31-be18-4626-a9af-ec1f5bfcad06" providerId="ADAL" clId="{1E0EEAE2-A1D1-41C6-B9D2-747B0A80694F}" dt="2025-07-31T15:48:23.798" v="1568" actId="478"/>
          <ac:spMkLst>
            <pc:docMk/>
            <pc:sldMk cId="1144647131" sldId="2076137461"/>
            <ac:spMk id="3" creationId="{C269127D-588E-8B4E-74F4-C23E7066CA71}"/>
          </ac:spMkLst>
        </pc:spChg>
        <pc:spChg chg="mod">
          <ac:chgData name="Aubrey Olsen" userId="408c3e31-be18-4626-a9af-ec1f5bfcad06" providerId="ADAL" clId="{1E0EEAE2-A1D1-41C6-B9D2-747B0A80694F}" dt="2025-07-31T19:58:01" v="2385"/>
          <ac:spMkLst>
            <pc:docMk/>
            <pc:sldMk cId="1144647131" sldId="2076137461"/>
            <ac:spMk id="4" creationId="{45B068DA-8B89-4B72-2A91-CDA33799ADA4}"/>
          </ac:spMkLst>
        </pc:spChg>
        <pc:spChg chg="add mod">
          <ac:chgData name="Aubrey Olsen" userId="408c3e31-be18-4626-a9af-ec1f5bfcad06" providerId="ADAL" clId="{1E0EEAE2-A1D1-41C6-B9D2-747B0A80694F}" dt="2025-07-31T16:01:56.950" v="2340" actId="20577"/>
          <ac:spMkLst>
            <pc:docMk/>
            <pc:sldMk cId="1144647131" sldId="2076137461"/>
            <ac:spMk id="6" creationId="{9AE106F8-E026-0462-A90D-93BAB2C0B272}"/>
          </ac:spMkLst>
        </pc:spChg>
        <pc:picChg chg="mod">
          <ac:chgData name="Aubrey Olsen" userId="408c3e31-be18-4626-a9af-ec1f5bfcad06" providerId="ADAL" clId="{1E0EEAE2-A1D1-41C6-B9D2-747B0A80694F}" dt="2025-07-31T15:47:25.328" v="1557" actId="14100"/>
          <ac:picMkLst>
            <pc:docMk/>
            <pc:sldMk cId="1144647131" sldId="2076137461"/>
            <ac:picMk id="7" creationId="{854A047C-3646-9EE4-E54E-F4B6D6EA50D0}"/>
          </ac:picMkLst>
        </pc:picChg>
      </pc:sldChg>
      <pc:sldChg chg="addSp delSp modSp mod">
        <pc:chgData name="Aubrey Olsen" userId="408c3e31-be18-4626-a9af-ec1f5bfcad06" providerId="ADAL" clId="{1E0EEAE2-A1D1-41C6-B9D2-747B0A80694F}" dt="2025-07-31T19:58:03.930" v="2386"/>
        <pc:sldMkLst>
          <pc:docMk/>
          <pc:sldMk cId="1245714624" sldId="2076137473"/>
        </pc:sldMkLst>
        <pc:spChg chg="mod">
          <ac:chgData name="Aubrey Olsen" userId="408c3e31-be18-4626-a9af-ec1f5bfcad06" providerId="ADAL" clId="{1E0EEAE2-A1D1-41C6-B9D2-747B0A80694F}" dt="2025-07-31T16:02:15.854" v="2363" actId="20577"/>
          <ac:spMkLst>
            <pc:docMk/>
            <pc:sldMk cId="1245714624" sldId="2076137473"/>
            <ac:spMk id="3" creationId="{4DB4E214-D29D-FE19-BDB3-9E8221127890}"/>
          </ac:spMkLst>
        </pc:spChg>
        <pc:spChg chg="mod">
          <ac:chgData name="Aubrey Olsen" userId="408c3e31-be18-4626-a9af-ec1f5bfcad06" providerId="ADAL" clId="{1E0EEAE2-A1D1-41C6-B9D2-747B0A80694F}" dt="2025-07-31T19:58:03.930" v="2386"/>
          <ac:spMkLst>
            <pc:docMk/>
            <pc:sldMk cId="1245714624" sldId="2076137473"/>
            <ac:spMk id="4" creationId="{ECE9E513-8F33-5367-178B-BFD43A9E0699}"/>
          </ac:spMkLst>
        </pc:spChg>
        <pc:spChg chg="add del mod ord">
          <ac:chgData name="Aubrey Olsen" userId="408c3e31-be18-4626-a9af-ec1f5bfcad06" providerId="ADAL" clId="{1E0EEAE2-A1D1-41C6-B9D2-747B0A80694F}" dt="2025-07-31T15:48:14.502" v="1565" actId="21"/>
          <ac:spMkLst>
            <pc:docMk/>
            <pc:sldMk cId="1245714624" sldId="2076137473"/>
            <ac:spMk id="6" creationId="{9AE106F8-E026-0462-A90D-93BAB2C0B272}"/>
          </ac:spMkLst>
        </pc:spChg>
      </pc:sldChg>
      <pc:sldChg chg="modSp mod">
        <pc:chgData name="Aubrey Olsen" userId="408c3e31-be18-4626-a9af-ec1f5bfcad06" providerId="ADAL" clId="{1E0EEAE2-A1D1-41C6-B9D2-747B0A80694F}" dt="2025-07-31T19:58:06.306" v="2387"/>
        <pc:sldMkLst>
          <pc:docMk/>
          <pc:sldMk cId="3975006703" sldId="2076137474"/>
        </pc:sldMkLst>
        <pc:spChg chg="mod">
          <ac:chgData name="Aubrey Olsen" userId="408c3e31-be18-4626-a9af-ec1f5bfcad06" providerId="ADAL" clId="{1E0EEAE2-A1D1-41C6-B9D2-747B0A80694F}" dt="2025-07-31T19:58:06.306" v="2387"/>
          <ac:spMkLst>
            <pc:docMk/>
            <pc:sldMk cId="3975006703" sldId="2076137474"/>
            <ac:spMk id="3" creationId="{19528310-A192-8AA4-6388-4348F2E554C9}"/>
          </ac:spMkLst>
        </pc:spChg>
        <pc:spChg chg="mod">
          <ac:chgData name="Aubrey Olsen" userId="408c3e31-be18-4626-a9af-ec1f5bfcad06" providerId="ADAL" clId="{1E0EEAE2-A1D1-41C6-B9D2-747B0A80694F}" dt="2025-07-31T14:03:53.310" v="363" actId="403"/>
          <ac:spMkLst>
            <pc:docMk/>
            <pc:sldMk cId="3975006703" sldId="2076137474"/>
            <ac:spMk id="6" creationId="{CF13D10E-F858-A0C7-C80E-2F3B079C2314}"/>
          </ac:spMkLst>
        </pc:spChg>
      </pc:sldChg>
      <pc:sldChg chg="modSp mod">
        <pc:chgData name="Aubrey Olsen" userId="408c3e31-be18-4626-a9af-ec1f5bfcad06" providerId="ADAL" clId="{1E0EEAE2-A1D1-41C6-B9D2-747B0A80694F}" dt="2025-07-31T19:58:08.740" v="2388"/>
        <pc:sldMkLst>
          <pc:docMk/>
          <pc:sldMk cId="253904934" sldId="2076137475"/>
        </pc:sldMkLst>
        <pc:spChg chg="mod">
          <ac:chgData name="Aubrey Olsen" userId="408c3e31-be18-4626-a9af-ec1f5bfcad06" providerId="ADAL" clId="{1E0EEAE2-A1D1-41C6-B9D2-747B0A80694F}" dt="2025-07-31T19:58:08.740" v="2388"/>
          <ac:spMkLst>
            <pc:docMk/>
            <pc:sldMk cId="253904934" sldId="2076137475"/>
            <ac:spMk id="3" creationId="{654B5301-2287-8912-89AD-C2F0EB223158}"/>
          </ac:spMkLst>
        </pc:spChg>
        <pc:spChg chg="mod">
          <ac:chgData name="Aubrey Olsen" userId="408c3e31-be18-4626-a9af-ec1f5bfcad06" providerId="ADAL" clId="{1E0EEAE2-A1D1-41C6-B9D2-747B0A80694F}" dt="2025-07-31T14:03:56.892" v="364" actId="403"/>
          <ac:spMkLst>
            <pc:docMk/>
            <pc:sldMk cId="253904934" sldId="2076137475"/>
            <ac:spMk id="10" creationId="{29149C35-FEF2-B8F3-B3C9-CE2A79A28AE7}"/>
          </ac:spMkLst>
        </pc:spChg>
      </pc:sldChg>
      <pc:sldChg chg="modSp mod">
        <pc:chgData name="Aubrey Olsen" userId="408c3e31-be18-4626-a9af-ec1f5bfcad06" providerId="ADAL" clId="{1E0EEAE2-A1D1-41C6-B9D2-747B0A80694F}" dt="2025-07-31T19:58:11.556" v="2389"/>
        <pc:sldMkLst>
          <pc:docMk/>
          <pc:sldMk cId="400119407" sldId="2076137476"/>
        </pc:sldMkLst>
        <pc:spChg chg="mod">
          <ac:chgData name="Aubrey Olsen" userId="408c3e31-be18-4626-a9af-ec1f5bfcad06" providerId="ADAL" clId="{1E0EEAE2-A1D1-41C6-B9D2-747B0A80694F}" dt="2025-07-31T19:58:11.556" v="2389"/>
          <ac:spMkLst>
            <pc:docMk/>
            <pc:sldMk cId="400119407" sldId="2076137476"/>
            <ac:spMk id="3" creationId="{7653C825-CAE5-77AC-A43F-F10C848B94CE}"/>
          </ac:spMkLst>
        </pc:spChg>
        <pc:spChg chg="mod">
          <ac:chgData name="Aubrey Olsen" userId="408c3e31-be18-4626-a9af-ec1f5bfcad06" providerId="ADAL" clId="{1E0EEAE2-A1D1-41C6-B9D2-747B0A80694F}" dt="2025-07-31T14:04:01.886" v="365" actId="403"/>
          <ac:spMkLst>
            <pc:docMk/>
            <pc:sldMk cId="400119407" sldId="2076137476"/>
            <ac:spMk id="6" creationId="{A4DD0A6F-83C0-2A06-877F-A94F6E6434D6}"/>
          </ac:spMkLst>
        </pc:spChg>
      </pc:sldChg>
      <pc:sldChg chg="modSp mod">
        <pc:chgData name="Aubrey Olsen" userId="408c3e31-be18-4626-a9af-ec1f5bfcad06" providerId="ADAL" clId="{1E0EEAE2-A1D1-41C6-B9D2-747B0A80694F}" dt="2025-07-31T19:58:14.267" v="2390"/>
        <pc:sldMkLst>
          <pc:docMk/>
          <pc:sldMk cId="192236059" sldId="2076137477"/>
        </pc:sldMkLst>
        <pc:spChg chg="mod">
          <ac:chgData name="Aubrey Olsen" userId="408c3e31-be18-4626-a9af-ec1f5bfcad06" providerId="ADAL" clId="{1E0EEAE2-A1D1-41C6-B9D2-747B0A80694F}" dt="2025-07-31T19:58:14.267" v="2390"/>
          <ac:spMkLst>
            <pc:docMk/>
            <pc:sldMk cId="192236059" sldId="2076137477"/>
            <ac:spMk id="3" creationId="{93ECB84B-EB17-B052-84FC-616FF072EAC0}"/>
          </ac:spMkLst>
        </pc:spChg>
        <pc:spChg chg="mod">
          <ac:chgData name="Aubrey Olsen" userId="408c3e31-be18-4626-a9af-ec1f5bfcad06" providerId="ADAL" clId="{1E0EEAE2-A1D1-41C6-B9D2-747B0A80694F}" dt="2025-07-31T14:04:07.362" v="366" actId="403"/>
          <ac:spMkLst>
            <pc:docMk/>
            <pc:sldMk cId="192236059" sldId="2076137477"/>
            <ac:spMk id="6" creationId="{A049807B-0035-FB1D-2873-1007C0079EE7}"/>
          </ac:spMkLst>
        </pc:spChg>
      </pc:sldChg>
      <pc:sldChg chg="modSp mod">
        <pc:chgData name="Aubrey Olsen" userId="408c3e31-be18-4626-a9af-ec1f5bfcad06" providerId="ADAL" clId="{1E0EEAE2-A1D1-41C6-B9D2-747B0A80694F}" dt="2025-07-31T19:58:16.822" v="2391"/>
        <pc:sldMkLst>
          <pc:docMk/>
          <pc:sldMk cId="3118554124" sldId="2076137478"/>
        </pc:sldMkLst>
        <pc:spChg chg="mod">
          <ac:chgData name="Aubrey Olsen" userId="408c3e31-be18-4626-a9af-ec1f5bfcad06" providerId="ADAL" clId="{1E0EEAE2-A1D1-41C6-B9D2-747B0A80694F}" dt="2025-07-31T19:58:16.822" v="2391"/>
          <ac:spMkLst>
            <pc:docMk/>
            <pc:sldMk cId="3118554124" sldId="2076137478"/>
            <ac:spMk id="3" creationId="{9F23A050-8D0A-5109-BE2F-3F993032F32E}"/>
          </ac:spMkLst>
        </pc:spChg>
        <pc:spChg chg="mod">
          <ac:chgData name="Aubrey Olsen" userId="408c3e31-be18-4626-a9af-ec1f5bfcad06" providerId="ADAL" clId="{1E0EEAE2-A1D1-41C6-B9D2-747B0A80694F}" dt="2025-07-31T14:04:10.578" v="367" actId="403"/>
          <ac:spMkLst>
            <pc:docMk/>
            <pc:sldMk cId="3118554124" sldId="2076137478"/>
            <ac:spMk id="6" creationId="{BA6C28C7-6E95-CD6F-BFA8-7119CFF45664}"/>
          </ac:spMkLst>
        </pc:spChg>
      </pc:sldChg>
      <pc:sldChg chg="modSp mod">
        <pc:chgData name="Aubrey Olsen" userId="408c3e31-be18-4626-a9af-ec1f5bfcad06" providerId="ADAL" clId="{1E0EEAE2-A1D1-41C6-B9D2-747B0A80694F}" dt="2025-07-31T19:58:19.404" v="2392"/>
        <pc:sldMkLst>
          <pc:docMk/>
          <pc:sldMk cId="1603433686" sldId="2076137479"/>
        </pc:sldMkLst>
        <pc:spChg chg="mod">
          <ac:chgData name="Aubrey Olsen" userId="408c3e31-be18-4626-a9af-ec1f5bfcad06" providerId="ADAL" clId="{1E0EEAE2-A1D1-41C6-B9D2-747B0A80694F}" dt="2025-07-31T19:58:19.404" v="2392"/>
          <ac:spMkLst>
            <pc:docMk/>
            <pc:sldMk cId="1603433686" sldId="2076137479"/>
            <ac:spMk id="3" creationId="{B88092E3-2CCE-3001-D117-5647770601EF}"/>
          </ac:spMkLst>
        </pc:spChg>
        <pc:spChg chg="mod">
          <ac:chgData name="Aubrey Olsen" userId="408c3e31-be18-4626-a9af-ec1f5bfcad06" providerId="ADAL" clId="{1E0EEAE2-A1D1-41C6-B9D2-747B0A80694F}" dt="2025-07-31T14:04:14.467" v="368" actId="403"/>
          <ac:spMkLst>
            <pc:docMk/>
            <pc:sldMk cId="1603433686" sldId="2076137479"/>
            <ac:spMk id="10" creationId="{70AA3B03-35C5-0FED-8464-620F3E538297}"/>
          </ac:spMkLst>
        </pc:spChg>
      </pc:sldChg>
      <pc:sldChg chg="modSp mod">
        <pc:chgData name="Aubrey Olsen" userId="408c3e31-be18-4626-a9af-ec1f5bfcad06" providerId="ADAL" clId="{1E0EEAE2-A1D1-41C6-B9D2-747B0A80694F}" dt="2025-07-31T19:58:24.962" v="2394"/>
        <pc:sldMkLst>
          <pc:docMk/>
          <pc:sldMk cId="1809974125" sldId="2076137480"/>
        </pc:sldMkLst>
        <pc:spChg chg="mod">
          <ac:chgData name="Aubrey Olsen" userId="408c3e31-be18-4626-a9af-ec1f5bfcad06" providerId="ADAL" clId="{1E0EEAE2-A1D1-41C6-B9D2-747B0A80694F}" dt="2025-07-31T19:58:24.962" v="2394"/>
          <ac:spMkLst>
            <pc:docMk/>
            <pc:sldMk cId="1809974125" sldId="2076137480"/>
            <ac:spMk id="3" creationId="{CF3130BA-C503-A1A7-BCC6-4D9167345DB7}"/>
          </ac:spMkLst>
        </pc:spChg>
        <pc:spChg chg="mod">
          <ac:chgData name="Aubrey Olsen" userId="408c3e31-be18-4626-a9af-ec1f5bfcad06" providerId="ADAL" clId="{1E0EEAE2-A1D1-41C6-B9D2-747B0A80694F}" dt="2025-07-31T14:04:22.324" v="370" actId="403"/>
          <ac:spMkLst>
            <pc:docMk/>
            <pc:sldMk cId="1809974125" sldId="2076137480"/>
            <ac:spMk id="6" creationId="{25E5B0DD-1E02-6D79-A993-C320AC851E5C}"/>
          </ac:spMkLst>
        </pc:spChg>
      </pc:sldChg>
      <pc:sldChg chg="modSp mod">
        <pc:chgData name="Aubrey Olsen" userId="408c3e31-be18-4626-a9af-ec1f5bfcad06" providerId="ADAL" clId="{1E0EEAE2-A1D1-41C6-B9D2-747B0A80694F}" dt="2025-07-31T19:58:21.868" v="2393"/>
        <pc:sldMkLst>
          <pc:docMk/>
          <pc:sldMk cId="1256531393" sldId="2076137481"/>
        </pc:sldMkLst>
        <pc:spChg chg="mod">
          <ac:chgData name="Aubrey Olsen" userId="408c3e31-be18-4626-a9af-ec1f5bfcad06" providerId="ADAL" clId="{1E0EEAE2-A1D1-41C6-B9D2-747B0A80694F}" dt="2025-07-31T19:58:21.868" v="2393"/>
          <ac:spMkLst>
            <pc:docMk/>
            <pc:sldMk cId="1256531393" sldId="2076137481"/>
            <ac:spMk id="3" creationId="{CF1DB04E-896C-3928-2280-7ADFC3ED00A7}"/>
          </ac:spMkLst>
        </pc:spChg>
        <pc:spChg chg="mod">
          <ac:chgData name="Aubrey Olsen" userId="408c3e31-be18-4626-a9af-ec1f5bfcad06" providerId="ADAL" clId="{1E0EEAE2-A1D1-41C6-B9D2-747B0A80694F}" dt="2025-07-31T14:04:18.599" v="369" actId="403"/>
          <ac:spMkLst>
            <pc:docMk/>
            <pc:sldMk cId="1256531393" sldId="2076137481"/>
            <ac:spMk id="6" creationId="{AD5043B9-7FB1-A50F-40AF-C9765BD9F88C}"/>
          </ac:spMkLst>
        </pc:spChg>
      </pc:sldChg>
      <pc:sldChg chg="modSp mod">
        <pc:chgData name="Aubrey Olsen" userId="408c3e31-be18-4626-a9af-ec1f5bfcad06" providerId="ADAL" clId="{1E0EEAE2-A1D1-41C6-B9D2-747B0A80694F}" dt="2025-07-31T19:58:27.531" v="2395"/>
        <pc:sldMkLst>
          <pc:docMk/>
          <pc:sldMk cId="1092540183" sldId="2076137482"/>
        </pc:sldMkLst>
        <pc:spChg chg="mod">
          <ac:chgData name="Aubrey Olsen" userId="408c3e31-be18-4626-a9af-ec1f5bfcad06" providerId="ADAL" clId="{1E0EEAE2-A1D1-41C6-B9D2-747B0A80694F}" dt="2025-07-31T19:58:27.531" v="2395"/>
          <ac:spMkLst>
            <pc:docMk/>
            <pc:sldMk cId="1092540183" sldId="2076137482"/>
            <ac:spMk id="3" creationId="{C907C6BA-FF12-A54A-8A79-FA7E0FF1E2EC}"/>
          </ac:spMkLst>
        </pc:spChg>
        <pc:spChg chg="mod">
          <ac:chgData name="Aubrey Olsen" userId="408c3e31-be18-4626-a9af-ec1f5bfcad06" providerId="ADAL" clId="{1E0EEAE2-A1D1-41C6-B9D2-747B0A80694F}" dt="2025-07-31T14:04:25.970" v="371" actId="403"/>
          <ac:spMkLst>
            <pc:docMk/>
            <pc:sldMk cId="1092540183" sldId="2076137482"/>
            <ac:spMk id="6" creationId="{C88EE2AE-E639-807F-F1D8-F1F3119B270C}"/>
          </ac:spMkLst>
        </pc:spChg>
      </pc:sldChg>
      <pc:sldChg chg="modSp add mod">
        <pc:chgData name="Aubrey Olsen" userId="408c3e31-be18-4626-a9af-ec1f5bfcad06" providerId="ADAL" clId="{1E0EEAE2-A1D1-41C6-B9D2-747B0A80694F}" dt="2025-07-31T19:58:52.956" v="2444" actId="404"/>
        <pc:sldMkLst>
          <pc:docMk/>
          <pc:sldMk cId="196896255" sldId="2076137483"/>
        </pc:sldMkLst>
        <pc:spChg chg="mod">
          <ac:chgData name="Aubrey Olsen" userId="408c3e31-be18-4626-a9af-ec1f5bfcad06" providerId="ADAL" clId="{1E0EEAE2-A1D1-41C6-B9D2-747B0A80694F}" dt="2025-07-31T19:58:52.956" v="2444" actId="404"/>
          <ac:spMkLst>
            <pc:docMk/>
            <pc:sldMk cId="196896255" sldId="2076137483"/>
            <ac:spMk id="4" creationId="{79C2D384-CBE4-5336-E128-D8E3A28CB40F}"/>
          </ac:spMkLst>
        </pc:spChg>
        <pc:spChg chg="mod">
          <ac:chgData name="Aubrey Olsen" userId="408c3e31-be18-4626-a9af-ec1f5bfcad06" providerId="ADAL" clId="{1E0EEAE2-A1D1-41C6-B9D2-747B0A80694F}" dt="2025-07-31T19:57:57.834" v="2384" actId="20577"/>
          <ac:spMkLst>
            <pc:docMk/>
            <pc:sldMk cId="196896255" sldId="2076137483"/>
            <ac:spMk id="6" creationId="{CF2578B7-A0D3-C354-E31D-B896EDE0FC27}"/>
          </ac:spMkLst>
        </pc:spChg>
      </pc:sldChg>
    </pc:docChg>
  </pc:docChgLst>
  <pc:docChgLst>
    <pc:chgData name="Michael Young II" userId="405e737b-44fc-422e-9299-d9c38e74f8bd" providerId="ADAL" clId="{86A5D1C5-450E-4B00-B560-34D7AD2E76AF}"/>
    <pc:docChg chg="undo custSel addSld delSld modSld sldOrd">
      <pc:chgData name="Michael Young II" userId="405e737b-44fc-422e-9299-d9c38e74f8bd" providerId="ADAL" clId="{86A5D1C5-450E-4B00-B560-34D7AD2E76AF}" dt="2025-07-24T13:40:33.672" v="547" actId="255"/>
      <pc:docMkLst>
        <pc:docMk/>
      </pc:docMkLst>
      <pc:sldChg chg="modSp mod">
        <pc:chgData name="Michael Young II" userId="405e737b-44fc-422e-9299-d9c38e74f8bd" providerId="ADAL" clId="{86A5D1C5-450E-4B00-B560-34D7AD2E76AF}" dt="2025-07-22T20:16:48.910" v="2" actId="20577"/>
        <pc:sldMkLst>
          <pc:docMk/>
          <pc:sldMk cId="2502691790" sldId="2076137455"/>
        </pc:sldMkLst>
        <pc:spChg chg="mod">
          <ac:chgData name="Michael Young II" userId="405e737b-44fc-422e-9299-d9c38e74f8bd" providerId="ADAL" clId="{86A5D1C5-450E-4B00-B560-34D7AD2E76AF}" dt="2025-07-22T20:16:48.910" v="2" actId="20577"/>
          <ac:spMkLst>
            <pc:docMk/>
            <pc:sldMk cId="2502691790" sldId="2076137455"/>
            <ac:spMk id="3" creationId="{D1D0C212-2C65-3120-0FAF-E4A28B00A75E}"/>
          </ac:spMkLst>
        </pc:spChg>
      </pc:sldChg>
      <pc:sldChg chg="modSp">
        <pc:chgData name="Michael Young II" userId="405e737b-44fc-422e-9299-d9c38e74f8bd" providerId="ADAL" clId="{86A5D1C5-450E-4B00-B560-34D7AD2E76AF}" dt="2025-07-22T20:16:55.468" v="3"/>
        <pc:sldMkLst>
          <pc:docMk/>
          <pc:sldMk cId="2829215149" sldId="2076137458"/>
        </pc:sldMkLst>
      </pc:sldChg>
      <pc:sldChg chg="addSp delSp modSp mod">
        <pc:chgData name="Michael Young II" userId="405e737b-44fc-422e-9299-d9c38e74f8bd" providerId="ADAL" clId="{86A5D1C5-450E-4B00-B560-34D7AD2E76AF}" dt="2025-07-23T22:20:44.876" v="354" actId="478"/>
        <pc:sldMkLst>
          <pc:docMk/>
          <pc:sldMk cId="1144647131" sldId="2076137461"/>
        </pc:sldMkLst>
        <pc:spChg chg="mod">
          <ac:chgData name="Michael Young II" userId="405e737b-44fc-422e-9299-d9c38e74f8bd" providerId="ADAL" clId="{86A5D1C5-450E-4B00-B560-34D7AD2E76AF}" dt="2025-07-22T20:17:00.168" v="4"/>
          <ac:spMkLst>
            <pc:docMk/>
            <pc:sldMk cId="1144647131" sldId="2076137461"/>
            <ac:spMk id="4" creationId="{45B068DA-8B89-4B72-2A91-CDA33799ADA4}"/>
          </ac:spMkLst>
        </pc:spChg>
        <pc:picChg chg="add mod modCrop">
          <ac:chgData name="Michael Young II" userId="405e737b-44fc-422e-9299-d9c38e74f8bd" providerId="ADAL" clId="{86A5D1C5-450E-4B00-B560-34D7AD2E76AF}" dt="2025-07-23T22:20:41.147" v="353" actId="14100"/>
          <ac:picMkLst>
            <pc:docMk/>
            <pc:sldMk cId="1144647131" sldId="2076137461"/>
            <ac:picMk id="7" creationId="{854A047C-3646-9EE4-E54E-F4B6D6EA50D0}"/>
          </ac:picMkLst>
        </pc:picChg>
      </pc:sldChg>
      <pc:sldChg chg="modSp del">
        <pc:chgData name="Michael Young II" userId="405e737b-44fc-422e-9299-d9c38e74f8bd" providerId="ADAL" clId="{86A5D1C5-450E-4B00-B560-34D7AD2E76AF}" dt="2025-07-23T21:49:05.426" v="345" actId="2696"/>
        <pc:sldMkLst>
          <pc:docMk/>
          <pc:sldMk cId="549879129" sldId="2076137469"/>
        </pc:sldMkLst>
      </pc:sldChg>
      <pc:sldChg chg="addSp delSp modSp mod">
        <pc:chgData name="Michael Young II" userId="405e737b-44fc-422e-9299-d9c38e74f8bd" providerId="ADAL" clId="{86A5D1C5-450E-4B00-B560-34D7AD2E76AF}" dt="2025-07-23T22:23:02.876" v="375" actId="478"/>
        <pc:sldMkLst>
          <pc:docMk/>
          <pc:sldMk cId="1245714624" sldId="2076137473"/>
        </pc:sldMkLst>
        <pc:spChg chg="mod">
          <ac:chgData name="Michael Young II" userId="405e737b-44fc-422e-9299-d9c38e74f8bd" providerId="ADAL" clId="{86A5D1C5-450E-4B00-B560-34D7AD2E76AF}" dt="2025-07-22T20:17:04.164" v="5"/>
          <ac:spMkLst>
            <pc:docMk/>
            <pc:sldMk cId="1245714624" sldId="2076137473"/>
            <ac:spMk id="4" creationId="{ECE9E513-8F33-5367-178B-BFD43A9E0699}"/>
          </ac:spMkLst>
        </pc:spChg>
        <pc:picChg chg="add mod modCrop">
          <ac:chgData name="Michael Young II" userId="405e737b-44fc-422e-9299-d9c38e74f8bd" providerId="ADAL" clId="{86A5D1C5-450E-4B00-B560-34D7AD2E76AF}" dt="2025-07-23T22:23:01.080" v="374" actId="14100"/>
          <ac:picMkLst>
            <pc:docMk/>
            <pc:sldMk cId="1245714624" sldId="2076137473"/>
            <ac:picMk id="5" creationId="{4B05A01B-D908-BCE9-B195-3D4C07D4FCA8}"/>
          </ac:picMkLst>
        </pc:picChg>
      </pc:sldChg>
      <pc:sldChg chg="addSp delSp modSp mod">
        <pc:chgData name="Michael Young II" userId="405e737b-44fc-422e-9299-d9c38e74f8bd" providerId="ADAL" clId="{86A5D1C5-450E-4B00-B560-34D7AD2E76AF}" dt="2025-07-24T13:39:31.485" v="540" actId="255"/>
        <pc:sldMkLst>
          <pc:docMk/>
          <pc:sldMk cId="3975006703" sldId="2076137474"/>
        </pc:sldMkLst>
        <pc:spChg chg="mod">
          <ac:chgData name="Michael Young II" userId="405e737b-44fc-422e-9299-d9c38e74f8bd" providerId="ADAL" clId="{86A5D1C5-450E-4B00-B560-34D7AD2E76AF}" dt="2025-07-24T13:31:30.525" v="537" actId="14100"/>
          <ac:spMkLst>
            <pc:docMk/>
            <pc:sldMk cId="3975006703" sldId="2076137474"/>
            <ac:spMk id="2" creationId="{24B94DA2-662A-564E-1984-7A66B2B30249}"/>
          </ac:spMkLst>
        </pc:spChg>
        <pc:spChg chg="mod">
          <ac:chgData name="Michael Young II" userId="405e737b-44fc-422e-9299-d9c38e74f8bd" providerId="ADAL" clId="{86A5D1C5-450E-4B00-B560-34D7AD2E76AF}" dt="2025-07-22T20:17:09.025" v="6"/>
          <ac:spMkLst>
            <pc:docMk/>
            <pc:sldMk cId="3975006703" sldId="2076137474"/>
            <ac:spMk id="3" creationId="{19528310-A192-8AA4-6388-4348F2E554C9}"/>
          </ac:spMkLst>
        </pc:spChg>
        <pc:spChg chg="mod">
          <ac:chgData name="Michael Young II" userId="405e737b-44fc-422e-9299-d9c38e74f8bd" providerId="ADAL" clId="{86A5D1C5-450E-4B00-B560-34D7AD2E76AF}" dt="2025-07-24T13:39:31.485" v="540" actId="255"/>
          <ac:spMkLst>
            <pc:docMk/>
            <pc:sldMk cId="3975006703" sldId="2076137474"/>
            <ac:spMk id="6" creationId="{CF13D10E-F858-A0C7-C80E-2F3B079C2314}"/>
          </ac:spMkLst>
        </pc:spChg>
        <pc:picChg chg="add mod">
          <ac:chgData name="Michael Young II" userId="405e737b-44fc-422e-9299-d9c38e74f8bd" providerId="ADAL" clId="{86A5D1C5-450E-4B00-B560-34D7AD2E76AF}" dt="2025-07-23T21:16:48.794" v="225" actId="14861"/>
          <ac:picMkLst>
            <pc:docMk/>
            <pc:sldMk cId="3975006703" sldId="2076137474"/>
            <ac:picMk id="7" creationId="{069DD1E3-05DE-6595-7569-6459948E2A46}"/>
          </ac:picMkLst>
        </pc:picChg>
      </pc:sldChg>
      <pc:sldChg chg="addSp delSp modSp mod">
        <pc:chgData name="Michael Young II" userId="405e737b-44fc-422e-9299-d9c38e74f8bd" providerId="ADAL" clId="{86A5D1C5-450E-4B00-B560-34D7AD2E76AF}" dt="2025-07-24T13:39:40.520" v="541" actId="255"/>
        <pc:sldMkLst>
          <pc:docMk/>
          <pc:sldMk cId="253904934" sldId="2076137475"/>
        </pc:sldMkLst>
        <pc:spChg chg="mod">
          <ac:chgData name="Michael Young II" userId="405e737b-44fc-422e-9299-d9c38e74f8bd" providerId="ADAL" clId="{86A5D1C5-450E-4B00-B560-34D7AD2E76AF}" dt="2025-07-22T20:17:13.378" v="7"/>
          <ac:spMkLst>
            <pc:docMk/>
            <pc:sldMk cId="253904934" sldId="2076137475"/>
            <ac:spMk id="3" creationId="{654B5301-2287-8912-89AD-C2F0EB223158}"/>
          </ac:spMkLst>
        </pc:spChg>
        <pc:spChg chg="mod">
          <ac:chgData name="Michael Young II" userId="405e737b-44fc-422e-9299-d9c38e74f8bd" providerId="ADAL" clId="{86A5D1C5-450E-4B00-B560-34D7AD2E76AF}" dt="2025-07-24T13:31:09.558" v="532" actId="14100"/>
          <ac:spMkLst>
            <pc:docMk/>
            <pc:sldMk cId="253904934" sldId="2076137475"/>
            <ac:spMk id="6" creationId="{5455ABD9-8459-9C85-480C-5ABF0BC92369}"/>
          </ac:spMkLst>
        </pc:spChg>
        <pc:spChg chg="mod">
          <ac:chgData name="Michael Young II" userId="405e737b-44fc-422e-9299-d9c38e74f8bd" providerId="ADAL" clId="{86A5D1C5-450E-4B00-B560-34D7AD2E76AF}" dt="2025-07-24T13:39:40.520" v="541" actId="255"/>
          <ac:spMkLst>
            <pc:docMk/>
            <pc:sldMk cId="253904934" sldId="2076137475"/>
            <ac:spMk id="10" creationId="{29149C35-FEF2-B8F3-B3C9-CE2A79A28AE7}"/>
          </ac:spMkLst>
        </pc:spChg>
        <pc:picChg chg="add mod">
          <ac:chgData name="Michael Young II" userId="405e737b-44fc-422e-9299-d9c38e74f8bd" providerId="ADAL" clId="{86A5D1C5-450E-4B00-B560-34D7AD2E76AF}" dt="2025-07-23T21:17:49.699" v="260" actId="14861"/>
          <ac:picMkLst>
            <pc:docMk/>
            <pc:sldMk cId="253904934" sldId="2076137475"/>
            <ac:picMk id="4" creationId="{98184E24-933A-3FC7-B58A-08432BE350AB}"/>
          </ac:picMkLst>
        </pc:picChg>
      </pc:sldChg>
      <pc:sldChg chg="addSp delSp modSp mod">
        <pc:chgData name="Michael Young II" userId="405e737b-44fc-422e-9299-d9c38e74f8bd" providerId="ADAL" clId="{86A5D1C5-450E-4B00-B560-34D7AD2E76AF}" dt="2025-07-24T13:39:49.273" v="542" actId="255"/>
        <pc:sldMkLst>
          <pc:docMk/>
          <pc:sldMk cId="400119407" sldId="2076137476"/>
        </pc:sldMkLst>
        <pc:spChg chg="mod">
          <ac:chgData name="Michael Young II" userId="405e737b-44fc-422e-9299-d9c38e74f8bd" providerId="ADAL" clId="{86A5D1C5-450E-4B00-B560-34D7AD2E76AF}" dt="2025-07-24T13:30:46.690" v="528" actId="14100"/>
          <ac:spMkLst>
            <pc:docMk/>
            <pc:sldMk cId="400119407" sldId="2076137476"/>
            <ac:spMk id="2" creationId="{3452DF94-DF03-637D-E914-36D3B4FD87AE}"/>
          </ac:spMkLst>
        </pc:spChg>
        <pc:spChg chg="mod">
          <ac:chgData name="Michael Young II" userId="405e737b-44fc-422e-9299-d9c38e74f8bd" providerId="ADAL" clId="{86A5D1C5-450E-4B00-B560-34D7AD2E76AF}" dt="2025-07-22T20:17:17.470" v="8"/>
          <ac:spMkLst>
            <pc:docMk/>
            <pc:sldMk cId="400119407" sldId="2076137476"/>
            <ac:spMk id="3" creationId="{7653C825-CAE5-77AC-A43F-F10C848B94CE}"/>
          </ac:spMkLst>
        </pc:spChg>
        <pc:spChg chg="mod">
          <ac:chgData name="Michael Young II" userId="405e737b-44fc-422e-9299-d9c38e74f8bd" providerId="ADAL" clId="{86A5D1C5-450E-4B00-B560-34D7AD2E76AF}" dt="2025-07-24T13:39:49.273" v="542" actId="255"/>
          <ac:spMkLst>
            <pc:docMk/>
            <pc:sldMk cId="400119407" sldId="2076137476"/>
            <ac:spMk id="6" creationId="{A4DD0A6F-83C0-2A06-877F-A94F6E6434D6}"/>
          </ac:spMkLst>
        </pc:spChg>
        <pc:picChg chg="add mod">
          <ac:chgData name="Michael Young II" userId="405e737b-44fc-422e-9299-d9c38e74f8bd" providerId="ADAL" clId="{86A5D1C5-450E-4B00-B560-34D7AD2E76AF}" dt="2025-07-23T21:18:47.117" v="275" actId="14861"/>
          <ac:picMkLst>
            <pc:docMk/>
            <pc:sldMk cId="400119407" sldId="2076137476"/>
            <ac:picMk id="5" creationId="{F4027409-3131-1419-84F4-1D163359CB44}"/>
          </ac:picMkLst>
        </pc:picChg>
      </pc:sldChg>
      <pc:sldChg chg="addSp delSp modSp mod">
        <pc:chgData name="Michael Young II" userId="405e737b-44fc-422e-9299-d9c38e74f8bd" providerId="ADAL" clId="{86A5D1C5-450E-4B00-B560-34D7AD2E76AF}" dt="2025-07-24T13:39:56.960" v="543" actId="255"/>
        <pc:sldMkLst>
          <pc:docMk/>
          <pc:sldMk cId="192236059" sldId="2076137477"/>
        </pc:sldMkLst>
        <pc:spChg chg="mod">
          <ac:chgData name="Michael Young II" userId="405e737b-44fc-422e-9299-d9c38e74f8bd" providerId="ADAL" clId="{86A5D1C5-450E-4B00-B560-34D7AD2E76AF}" dt="2025-07-24T13:30:26.216" v="524" actId="14100"/>
          <ac:spMkLst>
            <pc:docMk/>
            <pc:sldMk cId="192236059" sldId="2076137477"/>
            <ac:spMk id="2" creationId="{6E689DB0-B82D-CFA9-F2BF-0A40D96BCFE0}"/>
          </ac:spMkLst>
        </pc:spChg>
        <pc:spChg chg="mod">
          <ac:chgData name="Michael Young II" userId="405e737b-44fc-422e-9299-d9c38e74f8bd" providerId="ADAL" clId="{86A5D1C5-450E-4B00-B560-34D7AD2E76AF}" dt="2025-07-22T20:17:22.170" v="9"/>
          <ac:spMkLst>
            <pc:docMk/>
            <pc:sldMk cId="192236059" sldId="2076137477"/>
            <ac:spMk id="3" creationId="{93ECB84B-EB17-B052-84FC-616FF072EAC0}"/>
          </ac:spMkLst>
        </pc:spChg>
        <pc:spChg chg="mod">
          <ac:chgData name="Michael Young II" userId="405e737b-44fc-422e-9299-d9c38e74f8bd" providerId="ADAL" clId="{86A5D1C5-450E-4B00-B560-34D7AD2E76AF}" dt="2025-07-24T13:39:56.960" v="543" actId="255"/>
          <ac:spMkLst>
            <pc:docMk/>
            <pc:sldMk cId="192236059" sldId="2076137477"/>
            <ac:spMk id="6" creationId="{A049807B-0035-FB1D-2873-1007C0079EE7}"/>
          </ac:spMkLst>
        </pc:spChg>
        <pc:picChg chg="add mod">
          <ac:chgData name="Michael Young II" userId="405e737b-44fc-422e-9299-d9c38e74f8bd" providerId="ADAL" clId="{86A5D1C5-450E-4B00-B560-34D7AD2E76AF}" dt="2025-07-23T21:19:38.080" v="287" actId="14861"/>
          <ac:picMkLst>
            <pc:docMk/>
            <pc:sldMk cId="192236059" sldId="2076137477"/>
            <ac:picMk id="5" creationId="{F3FE24FB-5CFB-88F8-20CB-2C7DD46A4081}"/>
          </ac:picMkLst>
        </pc:picChg>
      </pc:sldChg>
      <pc:sldChg chg="addSp delSp modSp add mod">
        <pc:chgData name="Michael Young II" userId="405e737b-44fc-422e-9299-d9c38e74f8bd" providerId="ADAL" clId="{86A5D1C5-450E-4B00-B560-34D7AD2E76AF}" dt="2025-07-24T13:40:03.293" v="544" actId="255"/>
        <pc:sldMkLst>
          <pc:docMk/>
          <pc:sldMk cId="3118554124" sldId="2076137478"/>
        </pc:sldMkLst>
        <pc:spChg chg="mod">
          <ac:chgData name="Michael Young II" userId="405e737b-44fc-422e-9299-d9c38e74f8bd" providerId="ADAL" clId="{86A5D1C5-450E-4B00-B560-34D7AD2E76AF}" dt="2025-07-24T13:30:06.512" v="521" actId="14100"/>
          <ac:spMkLst>
            <pc:docMk/>
            <pc:sldMk cId="3118554124" sldId="2076137478"/>
            <ac:spMk id="2" creationId="{221E3108-C317-A7B4-A12F-68282554A42C}"/>
          </ac:spMkLst>
        </pc:spChg>
        <pc:spChg chg="mod">
          <ac:chgData name="Michael Young II" userId="405e737b-44fc-422e-9299-d9c38e74f8bd" providerId="ADAL" clId="{86A5D1C5-450E-4B00-B560-34D7AD2E76AF}" dt="2025-07-24T13:40:03.293" v="544" actId="255"/>
          <ac:spMkLst>
            <pc:docMk/>
            <pc:sldMk cId="3118554124" sldId="2076137478"/>
            <ac:spMk id="6" creationId="{BA6C28C7-6E95-CD6F-BFA8-7119CFF45664}"/>
          </ac:spMkLst>
        </pc:spChg>
        <pc:picChg chg="add mod">
          <ac:chgData name="Michael Young II" userId="405e737b-44fc-422e-9299-d9c38e74f8bd" providerId="ADAL" clId="{86A5D1C5-450E-4B00-B560-34D7AD2E76AF}" dt="2025-07-23T21:20:21.853" v="299" actId="14861"/>
          <ac:picMkLst>
            <pc:docMk/>
            <pc:sldMk cId="3118554124" sldId="2076137478"/>
            <ac:picMk id="7" creationId="{8B2B2EB4-1DAC-9AF1-664C-1828B0F19FF2}"/>
          </ac:picMkLst>
        </pc:picChg>
      </pc:sldChg>
      <pc:sldChg chg="addSp delSp modSp add mod replId">
        <pc:chgData name="Michael Young II" userId="405e737b-44fc-422e-9299-d9c38e74f8bd" providerId="ADAL" clId="{86A5D1C5-450E-4B00-B560-34D7AD2E76AF}" dt="2025-07-24T13:39:12.620" v="539" actId="255"/>
        <pc:sldMkLst>
          <pc:docMk/>
          <pc:sldMk cId="1603433686" sldId="2076137479"/>
        </pc:sldMkLst>
        <pc:spChg chg="mod">
          <ac:chgData name="Michael Young II" userId="405e737b-44fc-422e-9299-d9c38e74f8bd" providerId="ADAL" clId="{86A5D1C5-450E-4B00-B560-34D7AD2E76AF}" dt="2025-07-24T13:29:22.517" v="515" actId="14100"/>
          <ac:spMkLst>
            <pc:docMk/>
            <pc:sldMk cId="1603433686" sldId="2076137479"/>
            <ac:spMk id="6" creationId="{F8594114-7BBE-8844-09E1-969B4485CADF}"/>
          </ac:spMkLst>
        </pc:spChg>
        <pc:spChg chg="mod">
          <ac:chgData name="Michael Young II" userId="405e737b-44fc-422e-9299-d9c38e74f8bd" providerId="ADAL" clId="{86A5D1C5-450E-4B00-B560-34D7AD2E76AF}" dt="2025-07-24T13:39:12.620" v="539" actId="255"/>
          <ac:spMkLst>
            <pc:docMk/>
            <pc:sldMk cId="1603433686" sldId="2076137479"/>
            <ac:spMk id="10" creationId="{70AA3B03-35C5-0FED-8464-620F3E538297}"/>
          </ac:spMkLst>
        </pc:spChg>
        <pc:picChg chg="add mod">
          <ac:chgData name="Michael Young II" userId="405e737b-44fc-422e-9299-d9c38e74f8bd" providerId="ADAL" clId="{86A5D1C5-450E-4B00-B560-34D7AD2E76AF}" dt="2025-07-23T21:21:05.484" v="311" actId="14861"/>
          <ac:picMkLst>
            <pc:docMk/>
            <pc:sldMk cId="1603433686" sldId="2076137479"/>
            <ac:picMk id="4" creationId="{75E07743-DB49-3FE7-C875-554E09EC7BFC}"/>
          </ac:picMkLst>
        </pc:picChg>
      </pc:sldChg>
      <pc:sldChg chg="addSp delSp modSp add mod replId">
        <pc:chgData name="Michael Young II" userId="405e737b-44fc-422e-9299-d9c38e74f8bd" providerId="ADAL" clId="{86A5D1C5-450E-4B00-B560-34D7AD2E76AF}" dt="2025-07-24T13:40:27.468" v="546" actId="255"/>
        <pc:sldMkLst>
          <pc:docMk/>
          <pc:sldMk cId="1809974125" sldId="2076137480"/>
        </pc:sldMkLst>
        <pc:spChg chg="mod">
          <ac:chgData name="Michael Young II" userId="405e737b-44fc-422e-9299-d9c38e74f8bd" providerId="ADAL" clId="{86A5D1C5-450E-4B00-B560-34D7AD2E76AF}" dt="2025-07-24T13:28:17.272" v="449" actId="14100"/>
          <ac:spMkLst>
            <pc:docMk/>
            <pc:sldMk cId="1809974125" sldId="2076137480"/>
            <ac:spMk id="2" creationId="{42AB1B75-3B43-810B-FD6D-3D1651FF279E}"/>
          </ac:spMkLst>
        </pc:spChg>
        <pc:spChg chg="mod">
          <ac:chgData name="Michael Young II" userId="405e737b-44fc-422e-9299-d9c38e74f8bd" providerId="ADAL" clId="{86A5D1C5-450E-4B00-B560-34D7AD2E76AF}" dt="2025-07-24T13:40:27.468" v="546" actId="255"/>
          <ac:spMkLst>
            <pc:docMk/>
            <pc:sldMk cId="1809974125" sldId="2076137480"/>
            <ac:spMk id="6" creationId="{25E5B0DD-1E02-6D79-A993-C320AC851E5C}"/>
          </ac:spMkLst>
        </pc:spChg>
        <pc:picChg chg="add mod">
          <ac:chgData name="Michael Young II" userId="405e737b-44fc-422e-9299-d9c38e74f8bd" providerId="ADAL" clId="{86A5D1C5-450E-4B00-B560-34D7AD2E76AF}" dt="2025-07-23T21:22:18.669" v="333" actId="14861"/>
          <ac:picMkLst>
            <pc:docMk/>
            <pc:sldMk cId="1809974125" sldId="2076137480"/>
            <ac:picMk id="5" creationId="{192FFAED-D044-E706-4BC5-59649BE936DC}"/>
          </ac:picMkLst>
        </pc:picChg>
      </pc:sldChg>
      <pc:sldChg chg="addSp delSp modSp add mod ord replId">
        <pc:chgData name="Michael Young II" userId="405e737b-44fc-422e-9299-d9c38e74f8bd" providerId="ADAL" clId="{86A5D1C5-450E-4B00-B560-34D7AD2E76AF}" dt="2025-07-24T13:40:19.556" v="545" actId="255"/>
        <pc:sldMkLst>
          <pc:docMk/>
          <pc:sldMk cId="1256531393" sldId="2076137481"/>
        </pc:sldMkLst>
        <pc:spChg chg="mod">
          <ac:chgData name="Michael Young II" userId="405e737b-44fc-422e-9299-d9c38e74f8bd" providerId="ADAL" clId="{86A5D1C5-450E-4B00-B560-34D7AD2E76AF}" dt="2025-07-24T13:28:50.730" v="512" actId="14100"/>
          <ac:spMkLst>
            <pc:docMk/>
            <pc:sldMk cId="1256531393" sldId="2076137481"/>
            <ac:spMk id="2" creationId="{382D4A44-0B13-9F61-D67C-AF8F2A2DB727}"/>
          </ac:spMkLst>
        </pc:spChg>
        <pc:spChg chg="mod">
          <ac:chgData name="Michael Young II" userId="405e737b-44fc-422e-9299-d9c38e74f8bd" providerId="ADAL" clId="{86A5D1C5-450E-4B00-B560-34D7AD2E76AF}" dt="2025-07-24T13:40:19.556" v="545" actId="255"/>
          <ac:spMkLst>
            <pc:docMk/>
            <pc:sldMk cId="1256531393" sldId="2076137481"/>
            <ac:spMk id="6" creationId="{AD5043B9-7FB1-A50F-40AF-C9765BD9F88C}"/>
          </ac:spMkLst>
        </pc:spChg>
        <pc:picChg chg="add mod">
          <ac:chgData name="Michael Young II" userId="405e737b-44fc-422e-9299-d9c38e74f8bd" providerId="ADAL" clId="{86A5D1C5-450E-4B00-B560-34D7AD2E76AF}" dt="2025-07-23T21:21:40.111" v="322" actId="14861"/>
          <ac:picMkLst>
            <pc:docMk/>
            <pc:sldMk cId="1256531393" sldId="2076137481"/>
            <ac:picMk id="5" creationId="{43C2F849-18DF-DF5C-49F0-7C402C52F0D5}"/>
          </ac:picMkLst>
        </pc:picChg>
      </pc:sldChg>
      <pc:sldChg chg="addSp delSp modSp add mod">
        <pc:chgData name="Michael Young II" userId="405e737b-44fc-422e-9299-d9c38e74f8bd" providerId="ADAL" clId="{86A5D1C5-450E-4B00-B560-34D7AD2E76AF}" dt="2025-07-24T13:40:33.672" v="547" actId="255"/>
        <pc:sldMkLst>
          <pc:docMk/>
          <pc:sldMk cId="1092540183" sldId="2076137482"/>
        </pc:sldMkLst>
        <pc:spChg chg="mod">
          <ac:chgData name="Michael Young II" userId="405e737b-44fc-422e-9299-d9c38e74f8bd" providerId="ADAL" clId="{86A5D1C5-450E-4B00-B560-34D7AD2E76AF}" dt="2025-07-24T13:27:07.876" v="405" actId="14100"/>
          <ac:spMkLst>
            <pc:docMk/>
            <pc:sldMk cId="1092540183" sldId="2076137482"/>
            <ac:spMk id="2" creationId="{C5B93D5B-E3D4-F613-8A0A-458564A7B847}"/>
          </ac:spMkLst>
        </pc:spChg>
        <pc:spChg chg="mod">
          <ac:chgData name="Michael Young II" userId="405e737b-44fc-422e-9299-d9c38e74f8bd" providerId="ADAL" clId="{86A5D1C5-450E-4B00-B560-34D7AD2E76AF}" dt="2025-07-24T13:40:33.672" v="547" actId="255"/>
          <ac:spMkLst>
            <pc:docMk/>
            <pc:sldMk cId="1092540183" sldId="2076137482"/>
            <ac:spMk id="6" creationId="{C88EE2AE-E639-807F-F1D8-F1F3119B270C}"/>
          </ac:spMkLst>
        </pc:spChg>
        <pc:picChg chg="add mod">
          <ac:chgData name="Michael Young II" userId="405e737b-44fc-422e-9299-d9c38e74f8bd" providerId="ADAL" clId="{86A5D1C5-450E-4B00-B560-34D7AD2E76AF}" dt="2025-07-23T21:22:57.216" v="344" actId="14861"/>
          <ac:picMkLst>
            <pc:docMk/>
            <pc:sldMk cId="1092540183" sldId="2076137482"/>
            <ac:picMk id="5" creationId="{507AFC63-16AB-B094-2BF6-2507C3B040C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7AF61A-0D40-D44A-9C00-6554E21CBC7D}" type="datetimeFigureOut">
              <a:rPr lang="en-US" smtClean="0"/>
              <a:t>7/31/2025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4AFAC6-DEA9-E94A-A956-F0E3CBB9625E}" type="slidenum">
              <a:rPr lang="en-US" smtClean="0"/>
              <a:t>‹#›</a:t>
            </a:fld>
            <a:endParaRPr lang="en-US"/>
          </a:p>
        </p:txBody>
      </p:sp>
    </p:spTree>
    <p:extLst>
      <p:ext uri="{BB962C8B-B14F-4D97-AF65-F5344CB8AC3E}">
        <p14:creationId xmlns:p14="http://schemas.microsoft.com/office/powerpoint/2010/main" val="370976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1</a:t>
            </a:fld>
            <a:endParaRPr lang="en-US"/>
          </a:p>
        </p:txBody>
      </p:sp>
    </p:spTree>
    <p:extLst>
      <p:ext uri="{BB962C8B-B14F-4D97-AF65-F5344CB8AC3E}">
        <p14:creationId xmlns:p14="http://schemas.microsoft.com/office/powerpoint/2010/main" val="232773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96A99-A30B-9E23-D994-2184CD4A5D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401ADA-D93B-E6F6-BEC6-2FA50EE55F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48DDAA-0817-C592-D6C8-A8524E0DA56A}"/>
              </a:ext>
            </a:extLst>
          </p:cNvPr>
          <p:cNvSpPr>
            <a:spLocks noGrp="1"/>
          </p:cNvSpPr>
          <p:nvPr>
            <p:ph type="body" idx="1"/>
          </p:nvPr>
        </p:nvSpPr>
        <p:spPr/>
        <p:txBody>
          <a:bodyPr/>
          <a:lstStyle/>
          <a:p>
            <a:r>
              <a:rPr lang="en-US" dirty="0"/>
              <a:t>This page should be used for JOURNEY EMAILS (duplicate as needed)</a:t>
            </a:r>
          </a:p>
        </p:txBody>
      </p:sp>
      <p:sp>
        <p:nvSpPr>
          <p:cNvPr id="4" name="Slide Number Placeholder 3">
            <a:extLst>
              <a:ext uri="{FF2B5EF4-FFF2-40B4-BE49-F238E27FC236}">
                <a16:creationId xmlns:a16="http://schemas.microsoft.com/office/drawing/2014/main" id="{AB318358-4BF7-BA12-E2FA-FCD9E99F57A3}"/>
              </a:ext>
            </a:extLst>
          </p:cNvPr>
          <p:cNvSpPr>
            <a:spLocks noGrp="1"/>
          </p:cNvSpPr>
          <p:nvPr>
            <p:ph type="sldNum" sz="quarter" idx="5"/>
          </p:nvPr>
        </p:nvSpPr>
        <p:spPr/>
        <p:txBody>
          <a:bodyPr/>
          <a:lstStyle/>
          <a:p>
            <a:fld id="{3F4AFAC6-DEA9-E94A-A956-F0E3CBB9625E}" type="slidenum">
              <a:rPr lang="en-US" smtClean="0"/>
              <a:t>11</a:t>
            </a:fld>
            <a:endParaRPr lang="en-US"/>
          </a:p>
        </p:txBody>
      </p:sp>
    </p:spTree>
    <p:extLst>
      <p:ext uri="{BB962C8B-B14F-4D97-AF65-F5344CB8AC3E}">
        <p14:creationId xmlns:p14="http://schemas.microsoft.com/office/powerpoint/2010/main" val="879747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9903E-57F1-E2FB-200D-39C5476ADA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253AA4-57B4-5914-C8F9-B651228D70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C0B31B-4C99-1966-A7A5-8F72B6B7D709}"/>
              </a:ext>
            </a:extLst>
          </p:cNvPr>
          <p:cNvSpPr>
            <a:spLocks noGrp="1"/>
          </p:cNvSpPr>
          <p:nvPr>
            <p:ph type="body" idx="1"/>
          </p:nvPr>
        </p:nvSpPr>
        <p:spPr/>
        <p:txBody>
          <a:bodyPr/>
          <a:lstStyle/>
          <a:p>
            <a:r>
              <a:rPr lang="en-US" dirty="0"/>
              <a:t>This page should be used for JOURNEY EMAILS (duplicate as needed)</a:t>
            </a:r>
          </a:p>
        </p:txBody>
      </p:sp>
      <p:sp>
        <p:nvSpPr>
          <p:cNvPr id="4" name="Slide Number Placeholder 3">
            <a:extLst>
              <a:ext uri="{FF2B5EF4-FFF2-40B4-BE49-F238E27FC236}">
                <a16:creationId xmlns:a16="http://schemas.microsoft.com/office/drawing/2014/main" id="{5C281D00-48F4-F5F4-C7B1-15291A835A43}"/>
              </a:ext>
            </a:extLst>
          </p:cNvPr>
          <p:cNvSpPr>
            <a:spLocks noGrp="1"/>
          </p:cNvSpPr>
          <p:nvPr>
            <p:ph type="sldNum" sz="quarter" idx="5"/>
          </p:nvPr>
        </p:nvSpPr>
        <p:spPr/>
        <p:txBody>
          <a:bodyPr/>
          <a:lstStyle/>
          <a:p>
            <a:fld id="{3F4AFAC6-DEA9-E94A-A956-F0E3CBB9625E}" type="slidenum">
              <a:rPr lang="en-US" smtClean="0"/>
              <a:t>12</a:t>
            </a:fld>
            <a:endParaRPr lang="en-US"/>
          </a:p>
        </p:txBody>
      </p:sp>
    </p:spTree>
    <p:extLst>
      <p:ext uri="{BB962C8B-B14F-4D97-AF65-F5344CB8AC3E}">
        <p14:creationId xmlns:p14="http://schemas.microsoft.com/office/powerpoint/2010/main" val="1640338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78E61-3552-CAD5-8813-EF8493F306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779440-DE4F-E609-7B2A-6611A99B7A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CE60DC-62CD-8AEA-D98D-0F4B5A4FEC6F}"/>
              </a:ext>
            </a:extLst>
          </p:cNvPr>
          <p:cNvSpPr>
            <a:spLocks noGrp="1"/>
          </p:cNvSpPr>
          <p:nvPr>
            <p:ph type="body" idx="1"/>
          </p:nvPr>
        </p:nvSpPr>
        <p:spPr/>
        <p:txBody>
          <a:bodyPr/>
          <a:lstStyle/>
          <a:p>
            <a:r>
              <a:rPr lang="en-US" dirty="0"/>
              <a:t>This page should be used for JOURNEY EMAILS (duplicate as needed)</a:t>
            </a:r>
          </a:p>
        </p:txBody>
      </p:sp>
      <p:sp>
        <p:nvSpPr>
          <p:cNvPr id="4" name="Slide Number Placeholder 3">
            <a:extLst>
              <a:ext uri="{FF2B5EF4-FFF2-40B4-BE49-F238E27FC236}">
                <a16:creationId xmlns:a16="http://schemas.microsoft.com/office/drawing/2014/main" id="{F44D7E68-F5BA-220B-8D20-4A1ED9C3C61B}"/>
              </a:ext>
            </a:extLst>
          </p:cNvPr>
          <p:cNvSpPr>
            <a:spLocks noGrp="1"/>
          </p:cNvSpPr>
          <p:nvPr>
            <p:ph type="sldNum" sz="quarter" idx="5"/>
          </p:nvPr>
        </p:nvSpPr>
        <p:spPr/>
        <p:txBody>
          <a:bodyPr/>
          <a:lstStyle/>
          <a:p>
            <a:fld id="{3F4AFAC6-DEA9-E94A-A956-F0E3CBB9625E}" type="slidenum">
              <a:rPr lang="en-US" smtClean="0"/>
              <a:t>13</a:t>
            </a:fld>
            <a:endParaRPr lang="en-US"/>
          </a:p>
        </p:txBody>
      </p:sp>
    </p:spTree>
    <p:extLst>
      <p:ext uri="{BB962C8B-B14F-4D97-AF65-F5344CB8AC3E}">
        <p14:creationId xmlns:p14="http://schemas.microsoft.com/office/powerpoint/2010/main" val="3192230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3</a:t>
            </a:fld>
            <a:endParaRPr lang="en-US"/>
          </a:p>
        </p:txBody>
      </p:sp>
    </p:spTree>
    <p:extLst>
      <p:ext uri="{BB962C8B-B14F-4D97-AF65-F5344CB8AC3E}">
        <p14:creationId xmlns:p14="http://schemas.microsoft.com/office/powerpoint/2010/main" val="2904430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4A200-5F60-61F8-B9FC-245465486A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AA5970-EB43-9064-9446-ED85B30B07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2D0F51-382A-C930-24BE-838D9283A41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288D0A1-4E64-AF6B-7765-7FBDCC82B56F}"/>
              </a:ext>
            </a:extLst>
          </p:cNvPr>
          <p:cNvSpPr>
            <a:spLocks noGrp="1"/>
          </p:cNvSpPr>
          <p:nvPr>
            <p:ph type="sldNum" sz="quarter" idx="5"/>
          </p:nvPr>
        </p:nvSpPr>
        <p:spPr/>
        <p:txBody>
          <a:bodyPr/>
          <a:lstStyle/>
          <a:p>
            <a:fld id="{3F4AFAC6-DEA9-E94A-A956-F0E3CBB9625E}" type="slidenum">
              <a:rPr lang="en-US" smtClean="0"/>
              <a:t>4</a:t>
            </a:fld>
            <a:endParaRPr lang="en-US"/>
          </a:p>
        </p:txBody>
      </p:sp>
    </p:spTree>
    <p:extLst>
      <p:ext uri="{BB962C8B-B14F-4D97-AF65-F5344CB8AC3E}">
        <p14:creationId xmlns:p14="http://schemas.microsoft.com/office/powerpoint/2010/main" val="2671296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1294C-519B-C08C-C3B8-F09FA31EFE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8293A4-12F8-CDE0-AC2D-0603C15AA8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D615F6-F0AD-AB41-4DC5-27C89A2BDD0F}"/>
              </a:ext>
            </a:extLst>
          </p:cNvPr>
          <p:cNvSpPr>
            <a:spLocks noGrp="1"/>
          </p:cNvSpPr>
          <p:nvPr>
            <p:ph type="body" idx="1"/>
          </p:nvPr>
        </p:nvSpPr>
        <p:spPr/>
        <p:txBody>
          <a:bodyPr/>
          <a:lstStyle/>
          <a:p>
            <a:r>
              <a:rPr lang="en-US" dirty="0"/>
              <a:t>This page should be used for JOURNEY EMAILS (duplicate as needed)</a:t>
            </a:r>
          </a:p>
        </p:txBody>
      </p:sp>
      <p:sp>
        <p:nvSpPr>
          <p:cNvPr id="4" name="Slide Number Placeholder 3">
            <a:extLst>
              <a:ext uri="{FF2B5EF4-FFF2-40B4-BE49-F238E27FC236}">
                <a16:creationId xmlns:a16="http://schemas.microsoft.com/office/drawing/2014/main" id="{A99D7E34-95E8-D5A4-69C6-26CF863B4EB2}"/>
              </a:ext>
            </a:extLst>
          </p:cNvPr>
          <p:cNvSpPr>
            <a:spLocks noGrp="1"/>
          </p:cNvSpPr>
          <p:nvPr>
            <p:ph type="sldNum" sz="quarter" idx="5"/>
          </p:nvPr>
        </p:nvSpPr>
        <p:spPr/>
        <p:txBody>
          <a:bodyPr/>
          <a:lstStyle/>
          <a:p>
            <a:fld id="{3F4AFAC6-DEA9-E94A-A956-F0E3CBB9625E}" type="slidenum">
              <a:rPr lang="en-US" smtClean="0"/>
              <a:t>5</a:t>
            </a:fld>
            <a:endParaRPr lang="en-US"/>
          </a:p>
        </p:txBody>
      </p:sp>
    </p:spTree>
    <p:extLst>
      <p:ext uri="{BB962C8B-B14F-4D97-AF65-F5344CB8AC3E}">
        <p14:creationId xmlns:p14="http://schemas.microsoft.com/office/powerpoint/2010/main" val="2541478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22105-F291-B004-C555-C1C363A87D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ED1C56-9DC9-212D-815F-7E23A48962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329EC2-2F53-63AA-1643-35A44EF4B499}"/>
              </a:ext>
            </a:extLst>
          </p:cNvPr>
          <p:cNvSpPr>
            <a:spLocks noGrp="1"/>
          </p:cNvSpPr>
          <p:nvPr>
            <p:ph type="body" idx="1"/>
          </p:nvPr>
        </p:nvSpPr>
        <p:spPr/>
        <p:txBody>
          <a:bodyPr/>
          <a:lstStyle/>
          <a:p>
            <a:r>
              <a:rPr lang="en-US" dirty="0"/>
              <a:t>This page should be used for JOURNEY EMAILS (duplicate as needed)</a:t>
            </a:r>
          </a:p>
        </p:txBody>
      </p:sp>
      <p:sp>
        <p:nvSpPr>
          <p:cNvPr id="4" name="Slide Number Placeholder 3">
            <a:extLst>
              <a:ext uri="{FF2B5EF4-FFF2-40B4-BE49-F238E27FC236}">
                <a16:creationId xmlns:a16="http://schemas.microsoft.com/office/drawing/2014/main" id="{00498721-CBC4-2528-28DF-8BE86FA2CEDE}"/>
              </a:ext>
            </a:extLst>
          </p:cNvPr>
          <p:cNvSpPr>
            <a:spLocks noGrp="1"/>
          </p:cNvSpPr>
          <p:nvPr>
            <p:ph type="sldNum" sz="quarter" idx="5"/>
          </p:nvPr>
        </p:nvSpPr>
        <p:spPr/>
        <p:txBody>
          <a:bodyPr/>
          <a:lstStyle/>
          <a:p>
            <a:fld id="{3F4AFAC6-DEA9-E94A-A956-F0E3CBB9625E}" type="slidenum">
              <a:rPr lang="en-US" smtClean="0"/>
              <a:t>6</a:t>
            </a:fld>
            <a:endParaRPr lang="en-US"/>
          </a:p>
        </p:txBody>
      </p:sp>
    </p:spTree>
    <p:extLst>
      <p:ext uri="{BB962C8B-B14F-4D97-AF65-F5344CB8AC3E}">
        <p14:creationId xmlns:p14="http://schemas.microsoft.com/office/powerpoint/2010/main" val="4151985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01E6E-B71F-ECF4-03B3-58A9DA80F1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A0C301-A6D4-E6D9-A73C-3487EF4CE9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14C613-B91F-7CF3-DD93-A7471A4A8604}"/>
              </a:ext>
            </a:extLst>
          </p:cNvPr>
          <p:cNvSpPr>
            <a:spLocks noGrp="1"/>
          </p:cNvSpPr>
          <p:nvPr>
            <p:ph type="body" idx="1"/>
          </p:nvPr>
        </p:nvSpPr>
        <p:spPr/>
        <p:txBody>
          <a:bodyPr/>
          <a:lstStyle/>
          <a:p>
            <a:r>
              <a:rPr lang="en-US" dirty="0"/>
              <a:t>This page should be used for JOURNEY EMAILS (duplicate as needed)</a:t>
            </a:r>
          </a:p>
        </p:txBody>
      </p:sp>
      <p:sp>
        <p:nvSpPr>
          <p:cNvPr id="4" name="Slide Number Placeholder 3">
            <a:extLst>
              <a:ext uri="{FF2B5EF4-FFF2-40B4-BE49-F238E27FC236}">
                <a16:creationId xmlns:a16="http://schemas.microsoft.com/office/drawing/2014/main" id="{5E5061FC-4A55-105A-B090-ABE3BA46D8A1}"/>
              </a:ext>
            </a:extLst>
          </p:cNvPr>
          <p:cNvSpPr>
            <a:spLocks noGrp="1"/>
          </p:cNvSpPr>
          <p:nvPr>
            <p:ph type="sldNum" sz="quarter" idx="5"/>
          </p:nvPr>
        </p:nvSpPr>
        <p:spPr/>
        <p:txBody>
          <a:bodyPr/>
          <a:lstStyle/>
          <a:p>
            <a:fld id="{3F4AFAC6-DEA9-E94A-A956-F0E3CBB9625E}" type="slidenum">
              <a:rPr lang="en-US" smtClean="0"/>
              <a:t>7</a:t>
            </a:fld>
            <a:endParaRPr lang="en-US"/>
          </a:p>
        </p:txBody>
      </p:sp>
    </p:spTree>
    <p:extLst>
      <p:ext uri="{BB962C8B-B14F-4D97-AF65-F5344CB8AC3E}">
        <p14:creationId xmlns:p14="http://schemas.microsoft.com/office/powerpoint/2010/main" val="2165875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31D38-D263-577C-8ABE-A038625EE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EDFB87-D966-16FE-008A-91BF9DBE50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0A4C65-8E67-D405-236E-277981FF53A4}"/>
              </a:ext>
            </a:extLst>
          </p:cNvPr>
          <p:cNvSpPr>
            <a:spLocks noGrp="1"/>
          </p:cNvSpPr>
          <p:nvPr>
            <p:ph type="body" idx="1"/>
          </p:nvPr>
        </p:nvSpPr>
        <p:spPr/>
        <p:txBody>
          <a:bodyPr/>
          <a:lstStyle/>
          <a:p>
            <a:r>
              <a:rPr lang="en-US" dirty="0"/>
              <a:t>This page should be used for JOURNEY EMAILS (duplicate as needed)</a:t>
            </a:r>
          </a:p>
        </p:txBody>
      </p:sp>
      <p:sp>
        <p:nvSpPr>
          <p:cNvPr id="4" name="Slide Number Placeholder 3">
            <a:extLst>
              <a:ext uri="{FF2B5EF4-FFF2-40B4-BE49-F238E27FC236}">
                <a16:creationId xmlns:a16="http://schemas.microsoft.com/office/drawing/2014/main" id="{98A9F2CC-031B-3696-A013-5C79154F8675}"/>
              </a:ext>
            </a:extLst>
          </p:cNvPr>
          <p:cNvSpPr>
            <a:spLocks noGrp="1"/>
          </p:cNvSpPr>
          <p:nvPr>
            <p:ph type="sldNum" sz="quarter" idx="5"/>
          </p:nvPr>
        </p:nvSpPr>
        <p:spPr/>
        <p:txBody>
          <a:bodyPr/>
          <a:lstStyle/>
          <a:p>
            <a:fld id="{3F4AFAC6-DEA9-E94A-A956-F0E3CBB9625E}" type="slidenum">
              <a:rPr lang="en-US" smtClean="0"/>
              <a:t>8</a:t>
            </a:fld>
            <a:endParaRPr lang="en-US"/>
          </a:p>
        </p:txBody>
      </p:sp>
    </p:spTree>
    <p:extLst>
      <p:ext uri="{BB962C8B-B14F-4D97-AF65-F5344CB8AC3E}">
        <p14:creationId xmlns:p14="http://schemas.microsoft.com/office/powerpoint/2010/main" val="3166544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39FF7-5736-6016-5C04-EDE1B8E1E8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409C15-5EEF-0CB6-D246-1D1948F5C0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89155C-3A6D-A0AB-AE31-F0FE76775585}"/>
              </a:ext>
            </a:extLst>
          </p:cNvPr>
          <p:cNvSpPr>
            <a:spLocks noGrp="1"/>
          </p:cNvSpPr>
          <p:nvPr>
            <p:ph type="body" idx="1"/>
          </p:nvPr>
        </p:nvSpPr>
        <p:spPr/>
        <p:txBody>
          <a:bodyPr/>
          <a:lstStyle/>
          <a:p>
            <a:r>
              <a:rPr lang="en-US" dirty="0"/>
              <a:t>This page should be used for JOURNEY EMAILS (duplicate as needed)</a:t>
            </a:r>
          </a:p>
        </p:txBody>
      </p:sp>
      <p:sp>
        <p:nvSpPr>
          <p:cNvPr id="4" name="Slide Number Placeholder 3">
            <a:extLst>
              <a:ext uri="{FF2B5EF4-FFF2-40B4-BE49-F238E27FC236}">
                <a16:creationId xmlns:a16="http://schemas.microsoft.com/office/drawing/2014/main" id="{5F883422-AE2F-B9FA-E126-F642FC4B3D50}"/>
              </a:ext>
            </a:extLst>
          </p:cNvPr>
          <p:cNvSpPr>
            <a:spLocks noGrp="1"/>
          </p:cNvSpPr>
          <p:nvPr>
            <p:ph type="sldNum" sz="quarter" idx="5"/>
          </p:nvPr>
        </p:nvSpPr>
        <p:spPr/>
        <p:txBody>
          <a:bodyPr/>
          <a:lstStyle/>
          <a:p>
            <a:fld id="{3F4AFAC6-DEA9-E94A-A956-F0E3CBB9625E}" type="slidenum">
              <a:rPr lang="en-US" smtClean="0"/>
              <a:t>9</a:t>
            </a:fld>
            <a:endParaRPr lang="en-US"/>
          </a:p>
        </p:txBody>
      </p:sp>
    </p:spTree>
    <p:extLst>
      <p:ext uri="{BB962C8B-B14F-4D97-AF65-F5344CB8AC3E}">
        <p14:creationId xmlns:p14="http://schemas.microsoft.com/office/powerpoint/2010/main" val="4206450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94129-3C2A-2CD0-C8FE-34F45E11B0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C4A692-90CE-169C-CFEF-B8239055BB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80CDCA-8383-908B-FFAF-C3E6A0FD7719}"/>
              </a:ext>
            </a:extLst>
          </p:cNvPr>
          <p:cNvSpPr>
            <a:spLocks noGrp="1"/>
          </p:cNvSpPr>
          <p:nvPr>
            <p:ph type="body" idx="1"/>
          </p:nvPr>
        </p:nvSpPr>
        <p:spPr/>
        <p:txBody>
          <a:bodyPr/>
          <a:lstStyle/>
          <a:p>
            <a:r>
              <a:rPr lang="en-US" dirty="0"/>
              <a:t>This page should be used for JOURNEY EMAILS (duplicate as needed)</a:t>
            </a:r>
          </a:p>
        </p:txBody>
      </p:sp>
      <p:sp>
        <p:nvSpPr>
          <p:cNvPr id="4" name="Slide Number Placeholder 3">
            <a:extLst>
              <a:ext uri="{FF2B5EF4-FFF2-40B4-BE49-F238E27FC236}">
                <a16:creationId xmlns:a16="http://schemas.microsoft.com/office/drawing/2014/main" id="{FE88DBC6-9CD5-6B64-CCE4-1DC027C2FBEB}"/>
              </a:ext>
            </a:extLst>
          </p:cNvPr>
          <p:cNvSpPr>
            <a:spLocks noGrp="1"/>
          </p:cNvSpPr>
          <p:nvPr>
            <p:ph type="sldNum" sz="quarter" idx="5"/>
          </p:nvPr>
        </p:nvSpPr>
        <p:spPr/>
        <p:txBody>
          <a:bodyPr/>
          <a:lstStyle/>
          <a:p>
            <a:fld id="{3F4AFAC6-DEA9-E94A-A956-F0E3CBB9625E}" type="slidenum">
              <a:rPr lang="en-US" smtClean="0"/>
              <a:t>10</a:t>
            </a:fld>
            <a:endParaRPr lang="en-US"/>
          </a:p>
        </p:txBody>
      </p:sp>
    </p:spTree>
    <p:extLst>
      <p:ext uri="{BB962C8B-B14F-4D97-AF65-F5344CB8AC3E}">
        <p14:creationId xmlns:p14="http://schemas.microsoft.com/office/powerpoint/2010/main" val="5481552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5C2822-349C-BD91-EC26-A957077CBC0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436793" y="5206594"/>
            <a:ext cx="4241076" cy="914400"/>
          </a:xfrm>
          <a:prstGeom prst="rect">
            <a:avLst/>
          </a:prstGeom>
        </p:spPr>
      </p:pic>
      <p:sp>
        <p:nvSpPr>
          <p:cNvPr id="4" name="Text Placeholder 3">
            <a:extLst>
              <a:ext uri="{FF2B5EF4-FFF2-40B4-BE49-F238E27FC236}">
                <a16:creationId xmlns:a16="http://schemas.microsoft.com/office/drawing/2014/main" id="{9B2E476B-5ACD-A345-A0A0-13B853B5B4F5}"/>
              </a:ext>
            </a:extLst>
          </p:cNvPr>
          <p:cNvSpPr>
            <a:spLocks noGrp="1"/>
          </p:cNvSpPr>
          <p:nvPr>
            <p:ph type="body" sz="quarter" idx="10" hasCustomPrompt="1"/>
          </p:nvPr>
        </p:nvSpPr>
        <p:spPr>
          <a:xfrm>
            <a:off x="1077469" y="2018111"/>
            <a:ext cx="7952232" cy="1410889"/>
          </a:xfrm>
          <a:prstGeom prst="rect">
            <a:avLst/>
          </a:prstGeom>
        </p:spPr>
        <p:txBody>
          <a:bodyPr anchor="b"/>
          <a:lstStyle>
            <a:lvl1pPr marL="0" indent="0" algn="l">
              <a:buFontTx/>
              <a:buNone/>
              <a:defRPr sz="54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9" name="Text Placeholder 3">
            <a:extLst>
              <a:ext uri="{FF2B5EF4-FFF2-40B4-BE49-F238E27FC236}">
                <a16:creationId xmlns:a16="http://schemas.microsoft.com/office/drawing/2014/main" id="{9D11393A-1FF3-1B42-8E63-EB04EC248A72}"/>
              </a:ext>
            </a:extLst>
          </p:cNvPr>
          <p:cNvSpPr>
            <a:spLocks noGrp="1"/>
          </p:cNvSpPr>
          <p:nvPr>
            <p:ph type="body" sz="quarter" idx="11" hasCustomPrompt="1"/>
          </p:nvPr>
        </p:nvSpPr>
        <p:spPr>
          <a:xfrm>
            <a:off x="1077469" y="3637721"/>
            <a:ext cx="7952232" cy="914400"/>
          </a:xfrm>
          <a:prstGeom prst="rect">
            <a:avLst/>
          </a:prstGeom>
        </p:spPr>
        <p:txBody>
          <a:bodyPr/>
          <a:lstStyle>
            <a:lvl1pPr marL="0" indent="0" algn="l">
              <a:buFontTx/>
              <a:buNone/>
              <a:defRPr sz="2400" b="1" i="0">
                <a:solidFill>
                  <a:srgbClr val="85CBF9"/>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Tree>
    <p:extLst>
      <p:ext uri="{BB962C8B-B14F-4D97-AF65-F5344CB8AC3E}">
        <p14:creationId xmlns:p14="http://schemas.microsoft.com/office/powerpoint/2010/main" val="424335915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1" y="510295"/>
            <a:ext cx="5899226"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2" y="1563843"/>
            <a:ext cx="5899226"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8" name="Text Placeholder 3">
            <a:extLst>
              <a:ext uri="{FF2B5EF4-FFF2-40B4-BE49-F238E27FC236}">
                <a16:creationId xmlns:a16="http://schemas.microsoft.com/office/drawing/2014/main" id="{D1B2F0A6-608F-9848-866C-E71FD8372C45}"/>
              </a:ext>
            </a:extLst>
          </p:cNvPr>
          <p:cNvSpPr>
            <a:spLocks noGrp="1"/>
          </p:cNvSpPr>
          <p:nvPr>
            <p:ph type="body" sz="quarter" idx="13" hasCustomPrompt="1"/>
          </p:nvPr>
        </p:nvSpPr>
        <p:spPr>
          <a:xfrm>
            <a:off x="1252200" y="2256183"/>
            <a:ext cx="5899227" cy="3697356"/>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9" name="Picture Placeholder 3">
            <a:extLst>
              <a:ext uri="{FF2B5EF4-FFF2-40B4-BE49-F238E27FC236}">
                <a16:creationId xmlns:a16="http://schemas.microsoft.com/office/drawing/2014/main" id="{1D54D96D-0ABE-5346-94BC-9473C8350B94}"/>
              </a:ext>
            </a:extLst>
          </p:cNvPr>
          <p:cNvSpPr>
            <a:spLocks noGrp="1"/>
          </p:cNvSpPr>
          <p:nvPr>
            <p:ph type="pic" sz="quarter" idx="12"/>
          </p:nvPr>
        </p:nvSpPr>
        <p:spPr>
          <a:xfrm>
            <a:off x="7478973" y="0"/>
            <a:ext cx="4713026" cy="6858000"/>
          </a:xfrm>
          <a:prstGeom prst="rect">
            <a:avLst/>
          </a:prstGeom>
          <a:solidFill>
            <a:schemeClr val="bg1">
              <a:lumMod val="85000"/>
            </a:schemeClr>
          </a:solidFill>
        </p:spPr>
        <p:txBody>
          <a:bodyPr/>
          <a:lstStyle/>
          <a:p>
            <a:endParaRPr lang="en-US"/>
          </a:p>
        </p:txBody>
      </p:sp>
      <p:sp>
        <p:nvSpPr>
          <p:cNvPr id="10" name="Slide Number Placeholder 1">
            <a:extLst>
              <a:ext uri="{FF2B5EF4-FFF2-40B4-BE49-F238E27FC236}">
                <a16:creationId xmlns:a16="http://schemas.microsoft.com/office/drawing/2014/main" id="{D7C89DED-C9D5-6B4B-94C4-64A605FB86B9}"/>
              </a:ext>
            </a:extLst>
          </p:cNvPr>
          <p:cNvSpPr txBox="1">
            <a:spLocks/>
          </p:cNvSpPr>
          <p:nvPr userDrawn="1"/>
        </p:nvSpPr>
        <p:spPr>
          <a:xfrm>
            <a:off x="6582805"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491C102C-C41F-0DC2-8884-D7E4EF1AB3FB}"/>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450261243"/>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Image 2">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11540408" y="6298120"/>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
        <p:nvSpPr>
          <p:cNvPr id="8" name="Text Placeholder 3">
            <a:extLst>
              <a:ext uri="{FF2B5EF4-FFF2-40B4-BE49-F238E27FC236}">
                <a16:creationId xmlns:a16="http://schemas.microsoft.com/office/drawing/2014/main" id="{776A4104-7F96-6840-B042-FEB770E0704C}"/>
              </a:ext>
            </a:extLst>
          </p:cNvPr>
          <p:cNvSpPr>
            <a:spLocks noGrp="1"/>
          </p:cNvSpPr>
          <p:nvPr>
            <p:ph type="body" sz="quarter" idx="10" hasCustomPrompt="1"/>
          </p:nvPr>
        </p:nvSpPr>
        <p:spPr>
          <a:xfrm>
            <a:off x="1252201" y="2093440"/>
            <a:ext cx="3974892"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9" name="Text Placeholder 3">
            <a:extLst>
              <a:ext uri="{FF2B5EF4-FFF2-40B4-BE49-F238E27FC236}">
                <a16:creationId xmlns:a16="http://schemas.microsoft.com/office/drawing/2014/main" id="{4F2A9694-8C08-1C4D-AB43-2E20C9000338}"/>
              </a:ext>
            </a:extLst>
          </p:cNvPr>
          <p:cNvSpPr>
            <a:spLocks noGrp="1"/>
          </p:cNvSpPr>
          <p:nvPr>
            <p:ph type="body" sz="quarter" idx="13" hasCustomPrompt="1"/>
          </p:nvPr>
        </p:nvSpPr>
        <p:spPr>
          <a:xfrm>
            <a:off x="1252200" y="3211529"/>
            <a:ext cx="3974893" cy="2452295"/>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10" name="Picture Placeholder 3">
            <a:extLst>
              <a:ext uri="{FF2B5EF4-FFF2-40B4-BE49-F238E27FC236}">
                <a16:creationId xmlns:a16="http://schemas.microsoft.com/office/drawing/2014/main" id="{86263582-0C93-B444-9E1F-91B5325F7B57}"/>
              </a:ext>
            </a:extLst>
          </p:cNvPr>
          <p:cNvSpPr>
            <a:spLocks noGrp="1"/>
          </p:cNvSpPr>
          <p:nvPr>
            <p:ph type="pic" sz="quarter" idx="12"/>
          </p:nvPr>
        </p:nvSpPr>
        <p:spPr>
          <a:xfrm>
            <a:off x="5963477" y="0"/>
            <a:ext cx="6228522" cy="6858000"/>
          </a:xfrm>
          <a:prstGeom prst="rect">
            <a:avLst/>
          </a:prstGeom>
          <a:solidFill>
            <a:schemeClr val="bg1">
              <a:lumMod val="85000"/>
            </a:schemeClr>
          </a:solidFill>
        </p:spPr>
        <p:txBody>
          <a:bodyPr/>
          <a:lstStyle/>
          <a:p>
            <a:endParaRPr lang="en-US"/>
          </a:p>
        </p:txBody>
      </p:sp>
      <p:sp>
        <p:nvSpPr>
          <p:cNvPr id="11" name="Slide Number Placeholder 1">
            <a:extLst>
              <a:ext uri="{FF2B5EF4-FFF2-40B4-BE49-F238E27FC236}">
                <a16:creationId xmlns:a16="http://schemas.microsoft.com/office/drawing/2014/main" id="{444ADFBF-16DF-BD4C-A55A-274F7FDA45E7}"/>
              </a:ext>
            </a:extLst>
          </p:cNvPr>
          <p:cNvSpPr txBox="1">
            <a:spLocks/>
          </p:cNvSpPr>
          <p:nvPr userDrawn="1"/>
        </p:nvSpPr>
        <p:spPr>
          <a:xfrm>
            <a:off x="4658467"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46493C0D-47D2-992F-EAD4-A48B84E16715}"/>
              </a:ext>
            </a:extLst>
          </p:cNvPr>
          <p:cNvSpPr/>
          <p:nvPr userDrawn="1"/>
        </p:nvSpPr>
        <p:spPr>
          <a:xfrm>
            <a:off x="5719529"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21801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1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6323C8-CDD1-114A-A6CF-7B82EFB0F53D}"/>
              </a:ext>
            </a:extLst>
          </p:cNvPr>
          <p:cNvSpPr/>
          <p:nvPr userDrawn="1"/>
        </p:nvSpPr>
        <p:spPr>
          <a:xfrm>
            <a:off x="248478" y="0"/>
            <a:ext cx="11943521"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0" y="510295"/>
            <a:ext cx="9959137"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1" y="1563843"/>
            <a:ext cx="9959137" cy="443861"/>
          </a:xfrm>
          <a:prstGeom prst="rect">
            <a:avLst/>
          </a:prstGeom>
        </p:spPr>
        <p:txBody>
          <a:bodyPr/>
          <a:lstStyle>
            <a:lvl1pPr marL="0" indent="0" algn="l">
              <a:buFontTx/>
              <a:buNone/>
              <a:defRPr sz="2400" b="0" i="0">
                <a:solidFill>
                  <a:srgbClr val="85CBF9"/>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8" name="Text Placeholder 3">
            <a:extLst>
              <a:ext uri="{FF2B5EF4-FFF2-40B4-BE49-F238E27FC236}">
                <a16:creationId xmlns:a16="http://schemas.microsoft.com/office/drawing/2014/main" id="{F496BD11-5883-8041-9D86-152A52BB7564}"/>
              </a:ext>
            </a:extLst>
          </p:cNvPr>
          <p:cNvSpPr>
            <a:spLocks noGrp="1"/>
          </p:cNvSpPr>
          <p:nvPr>
            <p:ph type="body" sz="quarter" idx="12" hasCustomPrompt="1"/>
          </p:nvPr>
        </p:nvSpPr>
        <p:spPr>
          <a:xfrm>
            <a:off x="1252201" y="2256183"/>
            <a:ext cx="9959138" cy="3697356"/>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9" name="Slide Number Placeholder 1">
            <a:extLst>
              <a:ext uri="{FF2B5EF4-FFF2-40B4-BE49-F238E27FC236}">
                <a16:creationId xmlns:a16="http://schemas.microsoft.com/office/drawing/2014/main" id="{44768196-3B2A-474B-8166-BC7B1151C2A5}"/>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3" name="Rectangle 2">
            <a:extLst>
              <a:ext uri="{FF2B5EF4-FFF2-40B4-BE49-F238E27FC236}">
                <a16:creationId xmlns:a16="http://schemas.microsoft.com/office/drawing/2014/main" id="{7BB58664-0724-11B7-8907-6B3060417D7F}"/>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76767595"/>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Image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6323C8-CDD1-114A-A6CF-7B82EFB0F53D}"/>
              </a:ext>
            </a:extLst>
          </p:cNvPr>
          <p:cNvSpPr/>
          <p:nvPr userDrawn="1"/>
        </p:nvSpPr>
        <p:spPr>
          <a:xfrm>
            <a:off x="248478" y="0"/>
            <a:ext cx="11943521"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
            <a:extLst>
              <a:ext uri="{FF2B5EF4-FFF2-40B4-BE49-F238E27FC236}">
                <a16:creationId xmlns:a16="http://schemas.microsoft.com/office/drawing/2014/main" id="{C1D5E6D8-68E6-F84E-AD5B-B636A4DB935B}"/>
              </a:ext>
            </a:extLst>
          </p:cNvPr>
          <p:cNvSpPr>
            <a:spLocks noGrp="1"/>
          </p:cNvSpPr>
          <p:nvPr>
            <p:ph type="body" sz="quarter" idx="10" hasCustomPrompt="1"/>
          </p:nvPr>
        </p:nvSpPr>
        <p:spPr>
          <a:xfrm>
            <a:off x="1252201" y="510295"/>
            <a:ext cx="5899226"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1" name="Text Placeholder 3">
            <a:extLst>
              <a:ext uri="{FF2B5EF4-FFF2-40B4-BE49-F238E27FC236}">
                <a16:creationId xmlns:a16="http://schemas.microsoft.com/office/drawing/2014/main" id="{C49EF2B1-7256-B346-A7DE-C99D30410986}"/>
              </a:ext>
            </a:extLst>
          </p:cNvPr>
          <p:cNvSpPr>
            <a:spLocks noGrp="1"/>
          </p:cNvSpPr>
          <p:nvPr>
            <p:ph type="body" sz="quarter" idx="11" hasCustomPrompt="1"/>
          </p:nvPr>
        </p:nvSpPr>
        <p:spPr>
          <a:xfrm>
            <a:off x="1252202" y="1563843"/>
            <a:ext cx="5899226" cy="443861"/>
          </a:xfrm>
          <a:prstGeom prst="rect">
            <a:avLst/>
          </a:prstGeom>
        </p:spPr>
        <p:txBody>
          <a:bodyPr/>
          <a:lstStyle>
            <a:lvl1pPr marL="0" indent="0" algn="l">
              <a:buFontTx/>
              <a:buNone/>
              <a:defRPr sz="2400" b="0" i="0">
                <a:solidFill>
                  <a:srgbClr val="85CBF9"/>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12" name="Text Placeholder 3">
            <a:extLst>
              <a:ext uri="{FF2B5EF4-FFF2-40B4-BE49-F238E27FC236}">
                <a16:creationId xmlns:a16="http://schemas.microsoft.com/office/drawing/2014/main" id="{10AD604A-1899-C447-ACB4-6A671F649109}"/>
              </a:ext>
            </a:extLst>
          </p:cNvPr>
          <p:cNvSpPr>
            <a:spLocks noGrp="1"/>
          </p:cNvSpPr>
          <p:nvPr>
            <p:ph type="body" sz="quarter" idx="13" hasCustomPrompt="1"/>
          </p:nvPr>
        </p:nvSpPr>
        <p:spPr>
          <a:xfrm>
            <a:off x="1252200" y="2256183"/>
            <a:ext cx="5899227" cy="3697356"/>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13" name="Picture Placeholder 3">
            <a:extLst>
              <a:ext uri="{FF2B5EF4-FFF2-40B4-BE49-F238E27FC236}">
                <a16:creationId xmlns:a16="http://schemas.microsoft.com/office/drawing/2014/main" id="{7334A1C4-5494-824B-AC23-0CE74162D0D0}"/>
              </a:ext>
            </a:extLst>
          </p:cNvPr>
          <p:cNvSpPr>
            <a:spLocks noGrp="1"/>
          </p:cNvSpPr>
          <p:nvPr>
            <p:ph type="pic" sz="quarter" idx="12"/>
          </p:nvPr>
        </p:nvSpPr>
        <p:spPr>
          <a:xfrm>
            <a:off x="7478973" y="0"/>
            <a:ext cx="4713026" cy="6858000"/>
          </a:xfrm>
          <a:prstGeom prst="rect">
            <a:avLst/>
          </a:prstGeom>
          <a:solidFill>
            <a:schemeClr val="bg1">
              <a:lumMod val="85000"/>
            </a:schemeClr>
          </a:solidFill>
        </p:spPr>
        <p:txBody>
          <a:bodyPr/>
          <a:lstStyle/>
          <a:p>
            <a:endParaRPr lang="en-US"/>
          </a:p>
        </p:txBody>
      </p:sp>
      <p:sp>
        <p:nvSpPr>
          <p:cNvPr id="14" name="Slide Number Placeholder 1">
            <a:extLst>
              <a:ext uri="{FF2B5EF4-FFF2-40B4-BE49-F238E27FC236}">
                <a16:creationId xmlns:a16="http://schemas.microsoft.com/office/drawing/2014/main" id="{F2A765E1-13F3-5046-A592-205E96EA8262}"/>
              </a:ext>
            </a:extLst>
          </p:cNvPr>
          <p:cNvSpPr txBox="1">
            <a:spLocks/>
          </p:cNvSpPr>
          <p:nvPr userDrawn="1"/>
        </p:nvSpPr>
        <p:spPr>
          <a:xfrm>
            <a:off x="6582805"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3" name="Rectangle 2">
            <a:extLst>
              <a:ext uri="{FF2B5EF4-FFF2-40B4-BE49-F238E27FC236}">
                <a16:creationId xmlns:a16="http://schemas.microsoft.com/office/drawing/2014/main" id="{8E7A7A23-CEBF-1476-2AE3-9A61D5D8CE3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749300061"/>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Image 2 DARK (Dar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93AAA6-2441-6641-8FED-64113CC5AC28}"/>
              </a:ext>
            </a:extLst>
          </p:cNvPr>
          <p:cNvSpPr/>
          <p:nvPr userDrawn="1"/>
        </p:nvSpPr>
        <p:spPr>
          <a:xfrm>
            <a:off x="1" y="0"/>
            <a:ext cx="5715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11540408" y="6298120"/>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
        <p:nvSpPr>
          <p:cNvPr id="8" name="Text Placeholder 3">
            <a:extLst>
              <a:ext uri="{FF2B5EF4-FFF2-40B4-BE49-F238E27FC236}">
                <a16:creationId xmlns:a16="http://schemas.microsoft.com/office/drawing/2014/main" id="{776A4104-7F96-6840-B042-FEB770E0704C}"/>
              </a:ext>
            </a:extLst>
          </p:cNvPr>
          <p:cNvSpPr>
            <a:spLocks noGrp="1"/>
          </p:cNvSpPr>
          <p:nvPr>
            <p:ph type="body" sz="quarter" idx="10" hasCustomPrompt="1"/>
          </p:nvPr>
        </p:nvSpPr>
        <p:spPr>
          <a:xfrm>
            <a:off x="1252201" y="2093440"/>
            <a:ext cx="3974892"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0" name="Picture Placeholder 3">
            <a:extLst>
              <a:ext uri="{FF2B5EF4-FFF2-40B4-BE49-F238E27FC236}">
                <a16:creationId xmlns:a16="http://schemas.microsoft.com/office/drawing/2014/main" id="{86263582-0C93-B444-9E1F-91B5325F7B57}"/>
              </a:ext>
            </a:extLst>
          </p:cNvPr>
          <p:cNvSpPr>
            <a:spLocks noGrp="1"/>
          </p:cNvSpPr>
          <p:nvPr>
            <p:ph type="pic" sz="quarter" idx="12"/>
          </p:nvPr>
        </p:nvSpPr>
        <p:spPr>
          <a:xfrm>
            <a:off x="5963477" y="0"/>
            <a:ext cx="6228522" cy="6858000"/>
          </a:xfrm>
          <a:prstGeom prst="rect">
            <a:avLst/>
          </a:prstGeom>
          <a:solidFill>
            <a:schemeClr val="bg1">
              <a:lumMod val="85000"/>
            </a:schemeClr>
          </a:solidFill>
        </p:spPr>
        <p:txBody>
          <a:bodyPr/>
          <a:lstStyle/>
          <a:p>
            <a:endParaRPr lang="en-US"/>
          </a:p>
        </p:txBody>
      </p:sp>
      <p:sp>
        <p:nvSpPr>
          <p:cNvPr id="11" name="Slide Number Placeholder 1">
            <a:extLst>
              <a:ext uri="{FF2B5EF4-FFF2-40B4-BE49-F238E27FC236}">
                <a16:creationId xmlns:a16="http://schemas.microsoft.com/office/drawing/2014/main" id="{444ADFBF-16DF-BD4C-A55A-274F7FDA45E7}"/>
              </a:ext>
            </a:extLst>
          </p:cNvPr>
          <p:cNvSpPr txBox="1">
            <a:spLocks/>
          </p:cNvSpPr>
          <p:nvPr userDrawn="1"/>
        </p:nvSpPr>
        <p:spPr>
          <a:xfrm>
            <a:off x="4658467"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13" name="Text Placeholder 3">
            <a:extLst>
              <a:ext uri="{FF2B5EF4-FFF2-40B4-BE49-F238E27FC236}">
                <a16:creationId xmlns:a16="http://schemas.microsoft.com/office/drawing/2014/main" id="{4CBC6FE5-04CD-8441-B1AA-27B889CB2D95}"/>
              </a:ext>
            </a:extLst>
          </p:cNvPr>
          <p:cNvSpPr>
            <a:spLocks noGrp="1"/>
          </p:cNvSpPr>
          <p:nvPr>
            <p:ph type="body" sz="quarter" idx="13" hasCustomPrompt="1"/>
          </p:nvPr>
        </p:nvSpPr>
        <p:spPr>
          <a:xfrm>
            <a:off x="1252200" y="3211529"/>
            <a:ext cx="3974893" cy="2452295"/>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2" name="Rectangle 1">
            <a:extLst>
              <a:ext uri="{FF2B5EF4-FFF2-40B4-BE49-F238E27FC236}">
                <a16:creationId xmlns:a16="http://schemas.microsoft.com/office/drawing/2014/main" id="{4CECC121-8627-D49A-7E84-50C9C68B0E95}"/>
              </a:ext>
            </a:extLst>
          </p:cNvPr>
          <p:cNvSpPr/>
          <p:nvPr userDrawn="1"/>
        </p:nvSpPr>
        <p:spPr>
          <a:xfrm>
            <a:off x="571500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1205871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t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DA14CF-B21D-F546-AA16-B23E70970A54}"/>
              </a:ext>
            </a:extLst>
          </p:cNvPr>
          <p:cNvSpPr/>
          <p:nvPr userDrawn="1"/>
        </p:nvSpPr>
        <p:spPr>
          <a:xfrm>
            <a:off x="0" y="0"/>
            <a:ext cx="6172247"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7" name="Text Placeholder 3">
            <a:extLst>
              <a:ext uri="{FF2B5EF4-FFF2-40B4-BE49-F238E27FC236}">
                <a16:creationId xmlns:a16="http://schemas.microsoft.com/office/drawing/2014/main" id="{C1E2651D-049E-1644-A8A1-84C9763BBA3F}"/>
              </a:ext>
            </a:extLst>
          </p:cNvPr>
          <p:cNvSpPr>
            <a:spLocks noGrp="1"/>
          </p:cNvSpPr>
          <p:nvPr>
            <p:ph type="body" sz="quarter" idx="10" hasCustomPrompt="1"/>
          </p:nvPr>
        </p:nvSpPr>
        <p:spPr>
          <a:xfrm>
            <a:off x="6947311" y="2093440"/>
            <a:ext cx="3974892"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0" name="Text Placeholder 3">
            <a:extLst>
              <a:ext uri="{FF2B5EF4-FFF2-40B4-BE49-F238E27FC236}">
                <a16:creationId xmlns:a16="http://schemas.microsoft.com/office/drawing/2014/main" id="{90AB00C6-DC55-424E-AA2B-DA0FF5C868CA}"/>
              </a:ext>
            </a:extLst>
          </p:cNvPr>
          <p:cNvSpPr>
            <a:spLocks noGrp="1"/>
          </p:cNvSpPr>
          <p:nvPr>
            <p:ph type="body" sz="quarter" idx="13" hasCustomPrompt="1"/>
          </p:nvPr>
        </p:nvSpPr>
        <p:spPr>
          <a:xfrm>
            <a:off x="6947310" y="3211529"/>
            <a:ext cx="3974893" cy="2452295"/>
          </a:xfrm>
          <a:prstGeom prst="rect">
            <a:avLst/>
          </a:prstGeom>
        </p:spPr>
        <p:txBody>
          <a:bodyPr/>
          <a:lstStyle>
            <a:lvl1pPr marL="0" indent="0" algn="l">
              <a:lnSpc>
                <a:spcPct val="150000"/>
              </a:lnSpc>
              <a:buFontTx/>
              <a:buNone/>
              <a:defRPr lang="en-US" sz="1800" b="0" i="0" smtClean="0">
                <a:solidFill>
                  <a:srgbClr val="00263A"/>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11" name="Slide Number Placeholder 1">
            <a:extLst>
              <a:ext uri="{FF2B5EF4-FFF2-40B4-BE49-F238E27FC236}">
                <a16:creationId xmlns:a16="http://schemas.microsoft.com/office/drawing/2014/main" id="{334543FF-1550-1A49-BB94-CF1E89EA3CB1}"/>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E5C3A9BC-2E5C-974F-87AB-7266F15B289D}"/>
              </a:ext>
            </a:extLst>
          </p:cNvPr>
          <p:cNvSpPr/>
          <p:nvPr userDrawn="1"/>
        </p:nvSpPr>
        <p:spPr>
          <a:xfrm>
            <a:off x="6172247"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964061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Poin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12192000"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11540408" y="6298119"/>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dirty="0">
              <a:solidFill>
                <a:schemeClr val="bg1">
                  <a:lumMod val="50000"/>
                </a:schemeClr>
              </a:solidFill>
              <a:latin typeface="Barlow Medium" pitchFamily="2" charset="77"/>
            </a:endParaRPr>
          </a:p>
        </p:txBody>
      </p:sp>
      <p:sp>
        <p:nvSpPr>
          <p:cNvPr id="12" name="Text Placeholder 3">
            <a:extLst>
              <a:ext uri="{FF2B5EF4-FFF2-40B4-BE49-F238E27FC236}">
                <a16:creationId xmlns:a16="http://schemas.microsoft.com/office/drawing/2014/main" id="{FB4BDEDC-491F-1846-9FEF-44453BCB20D0}"/>
              </a:ext>
            </a:extLst>
          </p:cNvPr>
          <p:cNvSpPr>
            <a:spLocks noGrp="1"/>
          </p:cNvSpPr>
          <p:nvPr>
            <p:ph type="body" sz="quarter" idx="10" hasCustomPrompt="1"/>
          </p:nvPr>
        </p:nvSpPr>
        <p:spPr>
          <a:xfrm>
            <a:off x="248478" y="617002"/>
            <a:ext cx="11943521" cy="914400"/>
          </a:xfrm>
          <a:prstGeom prst="rect">
            <a:avLst/>
          </a:prstGeom>
        </p:spPr>
        <p:txBody>
          <a:bodyPr anchor="b"/>
          <a:lstStyle>
            <a:lvl1pPr marL="0" indent="0" algn="ctr">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3" name="Text Placeholder 3">
            <a:extLst>
              <a:ext uri="{FF2B5EF4-FFF2-40B4-BE49-F238E27FC236}">
                <a16:creationId xmlns:a16="http://schemas.microsoft.com/office/drawing/2014/main" id="{0A332EC9-FF9B-7548-9B8F-61BEE0A01E23}"/>
              </a:ext>
            </a:extLst>
          </p:cNvPr>
          <p:cNvSpPr>
            <a:spLocks noGrp="1"/>
          </p:cNvSpPr>
          <p:nvPr>
            <p:ph type="body" sz="quarter" idx="13" hasCustomPrompt="1"/>
          </p:nvPr>
        </p:nvSpPr>
        <p:spPr>
          <a:xfrm>
            <a:off x="704010"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14" name="Text Placeholder 3">
            <a:extLst>
              <a:ext uri="{FF2B5EF4-FFF2-40B4-BE49-F238E27FC236}">
                <a16:creationId xmlns:a16="http://schemas.microsoft.com/office/drawing/2014/main" id="{89893FBA-6CAE-4F4C-8662-9E88A0C955A8}"/>
              </a:ext>
            </a:extLst>
          </p:cNvPr>
          <p:cNvSpPr>
            <a:spLocks noGrp="1"/>
          </p:cNvSpPr>
          <p:nvPr>
            <p:ph type="body" sz="quarter" idx="14" hasCustomPrompt="1"/>
          </p:nvPr>
        </p:nvSpPr>
        <p:spPr>
          <a:xfrm>
            <a:off x="8322831"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15" name="Text Placeholder 3">
            <a:extLst>
              <a:ext uri="{FF2B5EF4-FFF2-40B4-BE49-F238E27FC236}">
                <a16:creationId xmlns:a16="http://schemas.microsoft.com/office/drawing/2014/main" id="{35F8BDD1-05B9-9F4D-B7F5-5887640309C9}"/>
              </a:ext>
            </a:extLst>
          </p:cNvPr>
          <p:cNvSpPr>
            <a:spLocks noGrp="1"/>
          </p:cNvSpPr>
          <p:nvPr>
            <p:ph type="body" sz="quarter" idx="15" hasCustomPrompt="1"/>
          </p:nvPr>
        </p:nvSpPr>
        <p:spPr>
          <a:xfrm>
            <a:off x="4513421"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5" name="Rectangle 4">
            <a:extLst>
              <a:ext uri="{FF2B5EF4-FFF2-40B4-BE49-F238E27FC236}">
                <a16:creationId xmlns:a16="http://schemas.microsoft.com/office/drawing/2014/main" id="{5DE16A54-8B26-562B-F4CE-EFA38C3D2F5C}"/>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291492906"/>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ic On R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12192000"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11540408" y="6298119"/>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dirty="0">
              <a:solidFill>
                <a:schemeClr val="bg1">
                  <a:lumMod val="50000"/>
                </a:schemeClr>
              </a:solidFill>
              <a:latin typeface="Barlow Medium" pitchFamily="2" charset="77"/>
            </a:endParaRPr>
          </a:p>
        </p:txBody>
      </p:sp>
      <p:sp>
        <p:nvSpPr>
          <p:cNvPr id="5" name="Text Placeholder 3">
            <a:extLst>
              <a:ext uri="{FF2B5EF4-FFF2-40B4-BE49-F238E27FC236}">
                <a16:creationId xmlns:a16="http://schemas.microsoft.com/office/drawing/2014/main" id="{9745CFA6-0AE7-A846-92E4-06559FF51D20}"/>
              </a:ext>
            </a:extLst>
          </p:cNvPr>
          <p:cNvSpPr>
            <a:spLocks noGrp="1"/>
          </p:cNvSpPr>
          <p:nvPr>
            <p:ph type="body" sz="quarter" idx="10" hasCustomPrompt="1"/>
          </p:nvPr>
        </p:nvSpPr>
        <p:spPr>
          <a:xfrm>
            <a:off x="1252201" y="1007252"/>
            <a:ext cx="4492616"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AE8EC7F-4DF0-2045-B52C-C6AFC00301F3}"/>
              </a:ext>
            </a:extLst>
          </p:cNvPr>
          <p:cNvSpPr>
            <a:spLocks noGrp="1"/>
          </p:cNvSpPr>
          <p:nvPr>
            <p:ph type="body" sz="quarter" idx="11" hasCustomPrompt="1"/>
          </p:nvPr>
        </p:nvSpPr>
        <p:spPr>
          <a:xfrm>
            <a:off x="1252202" y="2060800"/>
            <a:ext cx="4492615"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7" name="Text Placeholder 3">
            <a:extLst>
              <a:ext uri="{FF2B5EF4-FFF2-40B4-BE49-F238E27FC236}">
                <a16:creationId xmlns:a16="http://schemas.microsoft.com/office/drawing/2014/main" id="{C345692D-602B-A94D-A86D-507CB1044549}"/>
              </a:ext>
            </a:extLst>
          </p:cNvPr>
          <p:cNvSpPr>
            <a:spLocks noGrp="1"/>
          </p:cNvSpPr>
          <p:nvPr>
            <p:ph type="body" sz="quarter" idx="13" hasCustomPrompt="1"/>
          </p:nvPr>
        </p:nvSpPr>
        <p:spPr>
          <a:xfrm>
            <a:off x="1252200" y="2753140"/>
            <a:ext cx="4492617" cy="3697356"/>
          </a:xfrm>
          <a:prstGeom prst="rect">
            <a:avLst/>
          </a:prstGeom>
        </p:spPr>
        <p:txBody>
          <a:bodyPr/>
          <a:lstStyle>
            <a:lvl1pPr marL="0" indent="0" algn="l">
              <a:lnSpc>
                <a:spcPct val="150000"/>
              </a:lnSpc>
              <a:buFontTx/>
              <a:buNone/>
              <a:defRPr lang="en-US" sz="1800" b="0" i="0" smtClean="0">
                <a:solidFill>
                  <a:srgbClr val="00263A"/>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a:t>
            </a:r>
          </a:p>
        </p:txBody>
      </p:sp>
      <p:sp>
        <p:nvSpPr>
          <p:cNvPr id="8" name="Rectangle 7">
            <a:extLst>
              <a:ext uri="{FF2B5EF4-FFF2-40B4-BE49-F238E27FC236}">
                <a16:creationId xmlns:a16="http://schemas.microsoft.com/office/drawing/2014/main" id="{66A1410B-E5E3-7B46-9FDC-A759A513030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675263697"/>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1A94A5-2BD2-E7AC-5FFC-4F40E5A779F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09703" y="220155"/>
            <a:ext cx="1754119" cy="378198"/>
          </a:xfrm>
          <a:prstGeom prst="rect">
            <a:avLst/>
          </a:prstGeom>
        </p:spPr>
      </p:pic>
      <p:sp>
        <p:nvSpPr>
          <p:cNvPr id="6" name="Text Placeholder 6">
            <a:extLst>
              <a:ext uri="{FF2B5EF4-FFF2-40B4-BE49-F238E27FC236}">
                <a16:creationId xmlns:a16="http://schemas.microsoft.com/office/drawing/2014/main" id="{9497B82E-3D79-5340-9BB0-5A74D1BB410A}"/>
              </a:ext>
            </a:extLst>
          </p:cNvPr>
          <p:cNvSpPr txBox="1">
            <a:spLocks/>
          </p:cNvSpPr>
          <p:nvPr userDrawn="1"/>
        </p:nvSpPr>
        <p:spPr>
          <a:xfrm>
            <a:off x="2477291" y="3095871"/>
            <a:ext cx="7239993" cy="666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5400" b="1" i="0" spc="20" dirty="0">
                <a:solidFill>
                  <a:schemeClr val="bg1"/>
                </a:solidFill>
                <a:latin typeface="Objektiv Mk2" panose="020B0602020204020203" pitchFamily="34" charset="0"/>
                <a:cs typeface="Objektiv Mk2" panose="020B0602020204020203" pitchFamily="34" charset="0"/>
              </a:rPr>
              <a:t>Thank you</a:t>
            </a:r>
          </a:p>
        </p:txBody>
      </p:sp>
    </p:spTree>
    <p:extLst>
      <p:ext uri="{BB962C8B-B14F-4D97-AF65-F5344CB8AC3E}">
        <p14:creationId xmlns:p14="http://schemas.microsoft.com/office/powerpoint/2010/main" val="240025574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83FBE2-7FD5-7FC9-0F2B-FAD2293F8EC8}"/>
              </a:ext>
            </a:extLst>
          </p:cNvPr>
          <p:cNvSpPr/>
          <p:nvPr userDrawn="1"/>
        </p:nvSpPr>
        <p:spPr>
          <a:xfrm>
            <a:off x="0" y="1"/>
            <a:ext cx="12192000" cy="6857999"/>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F3142A4-289C-75ED-83B2-29664EFC3129}"/>
              </a:ext>
            </a:extLst>
          </p:cNvPr>
          <p:cNvPicPr>
            <a:picLocks noChangeAspect="1"/>
          </p:cNvPicPr>
          <p:nvPr userDrawn="1"/>
        </p:nvPicPr>
        <p:blipFill>
          <a:blip r:embed="rId2"/>
          <a:stretch>
            <a:fillRect/>
          </a:stretch>
        </p:blipFill>
        <p:spPr>
          <a:xfrm>
            <a:off x="0" y="1"/>
            <a:ext cx="12191998" cy="6857999"/>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010295" y="6243268"/>
            <a:ext cx="1754119" cy="378198"/>
          </a:xfrm>
          <a:prstGeom prst="rect">
            <a:avLst/>
          </a:prstGeom>
        </p:spPr>
      </p:pic>
      <p:sp>
        <p:nvSpPr>
          <p:cNvPr id="6" name="Text Placeholder 6">
            <a:extLst>
              <a:ext uri="{FF2B5EF4-FFF2-40B4-BE49-F238E27FC236}">
                <a16:creationId xmlns:a16="http://schemas.microsoft.com/office/drawing/2014/main" id="{9497B82E-3D79-5340-9BB0-5A74D1BB410A}"/>
              </a:ext>
            </a:extLst>
          </p:cNvPr>
          <p:cNvSpPr txBox="1">
            <a:spLocks/>
          </p:cNvSpPr>
          <p:nvPr userDrawn="1"/>
        </p:nvSpPr>
        <p:spPr>
          <a:xfrm>
            <a:off x="2242921" y="3895165"/>
            <a:ext cx="4050303" cy="666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buFont typeface="Arial" panose="020B0604020202020204" pitchFamily="34" charset="0"/>
              <a:buNone/>
            </a:pPr>
            <a:r>
              <a:rPr lang="en-US" sz="6600" b="1" i="0" spc="20" dirty="0">
                <a:solidFill>
                  <a:schemeClr val="bg1"/>
                </a:solidFill>
                <a:latin typeface="Objektiv Mk2" panose="020B0602020204020203" pitchFamily="34" charset="0"/>
                <a:cs typeface="Objektiv Mk2" panose="020B0602020204020203" pitchFamily="34" charset="0"/>
              </a:rPr>
              <a:t>Q</a:t>
            </a:r>
            <a:r>
              <a:rPr lang="en-US" sz="6600" b="1" i="0" spc="20" dirty="0">
                <a:solidFill>
                  <a:srgbClr val="85CBF9"/>
                </a:solidFill>
                <a:latin typeface="Objektiv Mk2" panose="020B0602020204020203" pitchFamily="34" charset="0"/>
                <a:cs typeface="Objektiv Mk2" panose="020B0602020204020203" pitchFamily="34" charset="0"/>
              </a:rPr>
              <a:t>&amp;</a:t>
            </a:r>
            <a:r>
              <a:rPr lang="en-US" sz="6600" b="1" i="0" spc="20" dirty="0">
                <a:solidFill>
                  <a:schemeClr val="bg1"/>
                </a:solidFill>
                <a:latin typeface="Objektiv Mk2" panose="020B0602020204020203" pitchFamily="34" charset="0"/>
                <a:cs typeface="Objektiv Mk2" panose="020B0602020204020203" pitchFamily="34" charset="0"/>
              </a:rPr>
              <a:t>A</a:t>
            </a:r>
          </a:p>
        </p:txBody>
      </p:sp>
    </p:spTree>
    <p:extLst>
      <p:ext uri="{BB962C8B-B14F-4D97-AF65-F5344CB8AC3E}">
        <p14:creationId xmlns:p14="http://schemas.microsoft.com/office/powerpoint/2010/main" val="346063269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18BD70-B2A2-864F-9E71-B9C0B176AE3C}"/>
              </a:ext>
            </a:extLst>
          </p:cNvPr>
          <p:cNvSpPr/>
          <p:nvPr userDrawn="1"/>
        </p:nvSpPr>
        <p:spPr>
          <a:xfrm>
            <a:off x="5118652" y="0"/>
            <a:ext cx="7093225" cy="6858000"/>
          </a:xfrm>
          <a:prstGeom prst="rect">
            <a:avLst/>
          </a:prstGeom>
          <a:solidFill>
            <a:srgbClr val="DDE5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66B0A98-AA7F-E144-B2E7-6DDA04D8511C}"/>
              </a:ext>
            </a:extLst>
          </p:cNvPr>
          <p:cNvSpPr/>
          <p:nvPr userDrawn="1"/>
        </p:nvSpPr>
        <p:spPr>
          <a:xfrm>
            <a:off x="0" y="1"/>
            <a:ext cx="5118652" cy="6857999"/>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6">
            <a:extLst>
              <a:ext uri="{FF2B5EF4-FFF2-40B4-BE49-F238E27FC236}">
                <a16:creationId xmlns:a16="http://schemas.microsoft.com/office/drawing/2014/main" id="{35941547-2B5E-164F-ABF4-CC9EC2940809}"/>
              </a:ext>
            </a:extLst>
          </p:cNvPr>
          <p:cNvSpPr txBox="1">
            <a:spLocks/>
          </p:cNvSpPr>
          <p:nvPr userDrawn="1"/>
        </p:nvSpPr>
        <p:spPr>
          <a:xfrm>
            <a:off x="1009198" y="2943281"/>
            <a:ext cx="2533124" cy="9714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4000" b="1" i="0" spc="20" dirty="0">
                <a:solidFill>
                  <a:schemeClr val="bg1"/>
                </a:solidFill>
                <a:latin typeface="Objektiv Mk2" panose="020B0602020204020203" pitchFamily="34" charset="0"/>
                <a:cs typeface="Objektiv Mk2" panose="020B0602020204020203" pitchFamily="34" charset="0"/>
              </a:rPr>
              <a:t>Agenda</a:t>
            </a:r>
          </a:p>
        </p:txBody>
      </p:sp>
      <p:sp>
        <p:nvSpPr>
          <p:cNvPr id="12" name="Text Placeholder 11">
            <a:extLst>
              <a:ext uri="{FF2B5EF4-FFF2-40B4-BE49-F238E27FC236}">
                <a16:creationId xmlns:a16="http://schemas.microsoft.com/office/drawing/2014/main" id="{124CEAC8-E0C6-6B47-A612-086940906F48}"/>
              </a:ext>
            </a:extLst>
          </p:cNvPr>
          <p:cNvSpPr>
            <a:spLocks noGrp="1"/>
          </p:cNvSpPr>
          <p:nvPr>
            <p:ph type="body" sz="quarter" idx="10" hasCustomPrompt="1"/>
          </p:nvPr>
        </p:nvSpPr>
        <p:spPr>
          <a:xfrm>
            <a:off x="5655365" y="935038"/>
            <a:ext cx="6536635" cy="5197475"/>
          </a:xfrm>
          <a:prstGeom prst="rect">
            <a:avLst/>
          </a:prstGeom>
        </p:spPr>
        <p:txBody>
          <a:bodyPr anchor="ctr"/>
          <a:lstStyle>
            <a:lvl1pPr marL="457200" indent="-457200">
              <a:lnSpc>
                <a:spcPct val="150000"/>
              </a:lnSpc>
              <a:buFont typeface="+mj-lt"/>
              <a:buAutoNum type="arabicPeriod"/>
              <a:defRPr sz="2400" b="0" i="0">
                <a:latin typeface="+mn-lt"/>
              </a:defRPr>
            </a:lvl1pPr>
          </a:lstStyle>
          <a:p>
            <a:pPr lvl="0"/>
            <a:r>
              <a:rPr lang="en-US" dirty="0"/>
              <a:t>Item 1</a:t>
            </a:r>
          </a:p>
          <a:p>
            <a:pPr lvl="0"/>
            <a:r>
              <a:rPr lang="en-US" dirty="0"/>
              <a:t>Item 2</a:t>
            </a:r>
          </a:p>
          <a:p>
            <a:pPr lvl="0"/>
            <a:r>
              <a:rPr lang="en-US" dirty="0"/>
              <a:t>Item 3</a:t>
            </a:r>
          </a:p>
        </p:txBody>
      </p:sp>
      <p:sp>
        <p:nvSpPr>
          <p:cNvPr id="13" name="Slide Number Placeholder 1">
            <a:extLst>
              <a:ext uri="{FF2B5EF4-FFF2-40B4-BE49-F238E27FC236}">
                <a16:creationId xmlns:a16="http://schemas.microsoft.com/office/drawing/2014/main" id="{B0FF4422-86A9-3346-82A9-EE5A6CCD8236}"/>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pic>
        <p:nvPicPr>
          <p:cNvPr id="4" name="Picture 3">
            <a:extLst>
              <a:ext uri="{FF2B5EF4-FFF2-40B4-BE49-F238E27FC236}">
                <a16:creationId xmlns:a16="http://schemas.microsoft.com/office/drawing/2014/main" id="{F184621B-958E-68F0-46E8-F78CAAFF124E}"/>
              </a:ext>
            </a:extLst>
          </p:cNvPr>
          <p:cNvPicPr>
            <a:picLocks noChangeAspect="1"/>
          </p:cNvPicPr>
          <p:nvPr userDrawn="1"/>
        </p:nvPicPr>
        <p:blipFill>
          <a:blip r:embed="rId2"/>
          <a:stretch>
            <a:fillRect/>
          </a:stretch>
        </p:blipFill>
        <p:spPr>
          <a:xfrm>
            <a:off x="3725655" y="-1"/>
            <a:ext cx="1524000" cy="6858000"/>
          </a:xfrm>
          <a:prstGeom prst="rect">
            <a:avLst/>
          </a:prstGeom>
        </p:spPr>
      </p:pic>
    </p:spTree>
    <p:extLst>
      <p:ext uri="{BB962C8B-B14F-4D97-AF65-F5344CB8AC3E}">
        <p14:creationId xmlns:p14="http://schemas.microsoft.com/office/powerpoint/2010/main" val="1829101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1" y="0"/>
            <a:ext cx="12192000" cy="6858000"/>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1</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37827904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0" y="0"/>
            <a:ext cx="12192000" cy="6871338"/>
          </a:xfrm>
          <a:prstGeom prst="rect">
            <a:avLst/>
          </a:prstGeom>
          <a:solidFill>
            <a:srgbClr val="753B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3BBD"/>
              </a:solidFill>
            </a:endParaRPr>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2</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64710739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0" y="0"/>
            <a:ext cx="12192000" cy="6858000"/>
          </a:xfrm>
          <a:prstGeom prst="rect">
            <a:avLst/>
          </a:prstGeom>
          <a:solidFill>
            <a:srgbClr val="009B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53BBD"/>
              </a:solidFill>
            </a:endParaRPr>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3</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42840296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4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7F0963-32F7-7644-8381-63718DAD9CC2}"/>
              </a:ext>
            </a:extLst>
          </p:cNvPr>
          <p:cNvSpPr/>
          <p:nvPr userDrawn="1"/>
        </p:nvSpPr>
        <p:spPr>
          <a:xfrm>
            <a:off x="0" y="0"/>
            <a:ext cx="12192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3BBD"/>
              </a:solidFill>
            </a:endParaRPr>
          </a:p>
        </p:txBody>
      </p:sp>
      <p:pic>
        <p:nvPicPr>
          <p:cNvPr id="3" name="Picture 2">
            <a:extLst>
              <a:ext uri="{FF2B5EF4-FFF2-40B4-BE49-F238E27FC236}">
                <a16:creationId xmlns:a16="http://schemas.microsoft.com/office/drawing/2014/main" id="{C4976CF0-DA6D-E692-B1A8-0BEAC840098F}"/>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7" name="Text Placeholder 3">
            <a:extLst>
              <a:ext uri="{FF2B5EF4-FFF2-40B4-BE49-F238E27FC236}">
                <a16:creationId xmlns:a16="http://schemas.microsoft.com/office/drawing/2014/main" id="{0B2FBD51-6EAB-D249-B4EA-6B88C502E39C}"/>
              </a:ext>
            </a:extLst>
          </p:cNvPr>
          <p:cNvSpPr>
            <a:spLocks noGrp="1"/>
          </p:cNvSpPr>
          <p:nvPr>
            <p:ph type="body" sz="quarter" idx="10" hasCustomPrompt="1"/>
          </p:nvPr>
        </p:nvSpPr>
        <p:spPr>
          <a:xfrm>
            <a:off x="6211818" y="3340100"/>
            <a:ext cx="3608034" cy="914400"/>
          </a:xfrm>
          <a:prstGeom prst="rect">
            <a:avLst/>
          </a:prstGeom>
        </p:spPr>
        <p:txBody>
          <a:bodyPr anchor="b"/>
          <a:lstStyle>
            <a:lvl1pPr marL="0" indent="0" algn="l">
              <a:buFontTx/>
              <a:buNone/>
              <a:defRPr sz="4800" b="1" i="0">
                <a:solidFill>
                  <a:schemeClr val="bg1"/>
                </a:solidFill>
                <a:latin typeface="Objektiv Mk2 SemiBold" panose="020B0602020204020203" pitchFamily="34" charset="0"/>
                <a:cs typeface="Objektiv Mk2 SemiBold"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4</a:t>
            </a:r>
          </a:p>
        </p:txBody>
      </p:sp>
      <p:sp>
        <p:nvSpPr>
          <p:cNvPr id="8" name="Text Placeholder 3">
            <a:extLst>
              <a:ext uri="{FF2B5EF4-FFF2-40B4-BE49-F238E27FC236}">
                <a16:creationId xmlns:a16="http://schemas.microsoft.com/office/drawing/2014/main" id="{32770889-B1C5-2B4F-A297-B6633156A62A}"/>
              </a:ext>
            </a:extLst>
          </p:cNvPr>
          <p:cNvSpPr>
            <a:spLocks noGrp="1"/>
          </p:cNvSpPr>
          <p:nvPr>
            <p:ph type="body" sz="quarter" idx="11" hasCustomPrompt="1"/>
          </p:nvPr>
        </p:nvSpPr>
        <p:spPr>
          <a:xfrm>
            <a:off x="6211819" y="4393648"/>
            <a:ext cx="3608034" cy="914400"/>
          </a:xfrm>
          <a:prstGeom prst="rect">
            <a:avLst/>
          </a:prstGeom>
        </p:spPr>
        <p:txBody>
          <a:bodyPr/>
          <a:lstStyle>
            <a:lvl1pPr marL="0" indent="0" algn="l">
              <a:buFontTx/>
              <a:buNone/>
              <a:defRPr sz="2400" b="0" i="0">
                <a:solidFill>
                  <a:srgbClr val="85CBF9"/>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4" name="Picture Placeholder 3">
            <a:extLst>
              <a:ext uri="{FF2B5EF4-FFF2-40B4-BE49-F238E27FC236}">
                <a16:creationId xmlns:a16="http://schemas.microsoft.com/office/drawing/2014/main" id="{EB1FD39F-2181-9041-AF80-15C7C6867177}"/>
              </a:ext>
            </a:extLst>
          </p:cNvPr>
          <p:cNvSpPr>
            <a:spLocks noGrp="1"/>
          </p:cNvSpPr>
          <p:nvPr>
            <p:ph type="pic" sz="quarter" idx="12"/>
          </p:nvPr>
        </p:nvSpPr>
        <p:spPr>
          <a:xfrm>
            <a:off x="506909" y="756203"/>
            <a:ext cx="5257787" cy="4779893"/>
          </a:xfrm>
          <a:prstGeom prst="rect">
            <a:avLst/>
          </a:prstGeom>
          <a:solidFill>
            <a:schemeClr val="bg1">
              <a:lumMod val="85000"/>
            </a:schemeClr>
          </a:solidFill>
        </p:spPr>
        <p:txBody>
          <a:bodyPr/>
          <a:lstStyle/>
          <a:p>
            <a:endParaRPr lang="en-US" dirty="0"/>
          </a:p>
        </p:txBody>
      </p:sp>
    </p:spTree>
    <p:extLst>
      <p:ext uri="{BB962C8B-B14F-4D97-AF65-F5344CB8AC3E}">
        <p14:creationId xmlns:p14="http://schemas.microsoft.com/office/powerpoint/2010/main" val="49171311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05E49E-A279-7D4F-BFBD-C8680CF57D0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0" y="510295"/>
            <a:ext cx="9959137"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1" y="1563843"/>
            <a:ext cx="9959137"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7" name="Text Placeholder 3">
            <a:extLst>
              <a:ext uri="{FF2B5EF4-FFF2-40B4-BE49-F238E27FC236}">
                <a16:creationId xmlns:a16="http://schemas.microsoft.com/office/drawing/2014/main" id="{B4D8B1E5-499E-E549-911E-192E2FDA90FA}"/>
              </a:ext>
            </a:extLst>
          </p:cNvPr>
          <p:cNvSpPr>
            <a:spLocks noGrp="1"/>
          </p:cNvSpPr>
          <p:nvPr>
            <p:ph type="body" sz="quarter" idx="12" hasCustomPrompt="1"/>
          </p:nvPr>
        </p:nvSpPr>
        <p:spPr>
          <a:xfrm>
            <a:off x="1252201" y="2256183"/>
            <a:ext cx="9959138" cy="3697356"/>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Tree>
    <p:extLst>
      <p:ext uri="{BB962C8B-B14F-4D97-AF65-F5344CB8AC3E}">
        <p14:creationId xmlns:p14="http://schemas.microsoft.com/office/powerpoint/2010/main" val="917798020"/>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765F718-717A-5440-A6C0-1DC3A3CE9E1D}"/>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Tree>
    <p:extLst>
      <p:ext uri="{BB962C8B-B14F-4D97-AF65-F5344CB8AC3E}">
        <p14:creationId xmlns:p14="http://schemas.microsoft.com/office/powerpoint/2010/main" val="367376780"/>
      </p:ext>
    </p:extLst>
  </p:cSld>
  <p:clrMap bg1="lt1" tx1="dk1" bg2="lt2" tx2="dk2" accent1="accent1" accent2="accent2" accent3="accent3" accent4="accent4" accent5="accent5" accent6="accent6" hlink="hlink" folHlink="folHlink"/>
  <p:sldLayoutIdLst>
    <p:sldLayoutId id="2147483682" r:id="rId1"/>
    <p:sldLayoutId id="2147483776" r:id="rId2"/>
    <p:sldLayoutId id="2147483785" r:id="rId3"/>
    <p:sldLayoutId id="2147483784" r:id="rId4"/>
    <p:sldLayoutId id="2147483684" r:id="rId5"/>
    <p:sldLayoutId id="2147483782" r:id="rId6"/>
    <p:sldLayoutId id="2147483783" r:id="rId7"/>
    <p:sldLayoutId id="2147483768" r:id="rId8"/>
    <p:sldLayoutId id="2147483769" r:id="rId9"/>
    <p:sldLayoutId id="2147483770" r:id="rId10"/>
    <p:sldLayoutId id="2147483771" r:id="rId11"/>
    <p:sldLayoutId id="2147483773" r:id="rId12"/>
    <p:sldLayoutId id="2147483774" r:id="rId13"/>
    <p:sldLayoutId id="2147483775" r:id="rId14"/>
    <p:sldLayoutId id="2147483778" r:id="rId15"/>
    <p:sldLayoutId id="2147483777" r:id="rId16"/>
    <p:sldLayoutId id="2147483779"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6DEF00-71A6-4D06-58C8-D56E58810098}"/>
              </a:ext>
            </a:extLst>
          </p:cNvPr>
          <p:cNvSpPr>
            <a:spLocks noGrp="1"/>
          </p:cNvSpPr>
          <p:nvPr>
            <p:ph type="body" sz="quarter" idx="10"/>
          </p:nvPr>
        </p:nvSpPr>
        <p:spPr>
          <a:xfrm>
            <a:off x="1077469" y="1778271"/>
            <a:ext cx="7952232" cy="1410889"/>
          </a:xfrm>
        </p:spPr>
        <p:txBody>
          <a:bodyPr/>
          <a:lstStyle/>
          <a:p>
            <a:r>
              <a:rPr lang="en-US" dirty="0"/>
              <a:t>Expert Content</a:t>
            </a:r>
          </a:p>
          <a:p>
            <a:r>
              <a:rPr lang="en-US" dirty="0"/>
              <a:t>Strategy Guide</a:t>
            </a:r>
          </a:p>
        </p:txBody>
      </p:sp>
      <p:sp>
        <p:nvSpPr>
          <p:cNvPr id="3" name="Text Placeholder 2">
            <a:extLst>
              <a:ext uri="{FF2B5EF4-FFF2-40B4-BE49-F238E27FC236}">
                <a16:creationId xmlns:a16="http://schemas.microsoft.com/office/drawing/2014/main" id="{D1D0C212-2C65-3120-0FAF-E4A28B00A75E}"/>
              </a:ext>
            </a:extLst>
          </p:cNvPr>
          <p:cNvSpPr>
            <a:spLocks noGrp="1"/>
          </p:cNvSpPr>
          <p:nvPr>
            <p:ph type="body" sz="quarter" idx="11"/>
          </p:nvPr>
        </p:nvSpPr>
        <p:spPr>
          <a:xfrm>
            <a:off x="1077469" y="3397881"/>
            <a:ext cx="7952232" cy="914400"/>
          </a:xfrm>
        </p:spPr>
        <p:txBody>
          <a:bodyPr/>
          <a:lstStyle/>
          <a:p>
            <a:r>
              <a:rPr lang="en-US" sz="3200" b="0" i="1" dirty="0"/>
              <a:t>Insurance: Medicare IEP Lead Nurture</a:t>
            </a:r>
          </a:p>
          <a:p>
            <a:r>
              <a:rPr lang="en-US" sz="3200" b="0" i="1" dirty="0"/>
              <a:t>July 2025</a:t>
            </a:r>
          </a:p>
        </p:txBody>
      </p:sp>
    </p:spTree>
    <p:extLst>
      <p:ext uri="{BB962C8B-B14F-4D97-AF65-F5344CB8AC3E}">
        <p14:creationId xmlns:p14="http://schemas.microsoft.com/office/powerpoint/2010/main" val="2502691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A96FCAC-515C-AA56-D735-159EA75D859C}"/>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9FFF4939-B71C-6F2F-D732-2B86C2A2734D}"/>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B88092E3-2CCE-3001-D117-5647770601EF}"/>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Insurance: Medicare IEP Lead Nurture</a:t>
            </a:r>
          </a:p>
        </p:txBody>
      </p:sp>
      <p:sp>
        <p:nvSpPr>
          <p:cNvPr id="6" name="Text Placeholder 3">
            <a:extLst>
              <a:ext uri="{FF2B5EF4-FFF2-40B4-BE49-F238E27FC236}">
                <a16:creationId xmlns:a16="http://schemas.microsoft.com/office/drawing/2014/main" id="{F8594114-7BBE-8844-09E1-969B4485CADF}"/>
              </a:ext>
            </a:extLst>
          </p:cNvPr>
          <p:cNvSpPr txBox="1">
            <a:spLocks/>
          </p:cNvSpPr>
          <p:nvPr/>
        </p:nvSpPr>
        <p:spPr>
          <a:xfrm>
            <a:off x="3848097" y="910764"/>
            <a:ext cx="8120961" cy="4036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b="0" i="0" kern="100" dirty="0">
                <a:solidFill>
                  <a:srgbClr val="002060"/>
                </a:solidFill>
                <a:effectLst/>
                <a:latin typeface="+mn-lt"/>
                <a:ea typeface="+mn-ea"/>
                <a:cs typeface="Times New Roman" panose="02020603050405020304" pitchFamily="18" charset="0"/>
              </a:rPr>
              <a:t>Email Subject Line: </a:t>
            </a:r>
            <a:r>
              <a:rPr lang="en-US" kern="100" dirty="0">
                <a:solidFill>
                  <a:srgbClr val="002060"/>
                </a:solidFill>
                <a:cs typeface="Times New Roman" panose="02020603050405020304" pitchFamily="18" charset="0"/>
              </a:rPr>
              <a:t>Ready to Enroll? Here's Your Step-by-Step Guide</a:t>
            </a:r>
          </a:p>
        </p:txBody>
      </p:sp>
      <p:sp>
        <p:nvSpPr>
          <p:cNvPr id="10" name="TextBox 9">
            <a:extLst>
              <a:ext uri="{FF2B5EF4-FFF2-40B4-BE49-F238E27FC236}">
                <a16:creationId xmlns:a16="http://schemas.microsoft.com/office/drawing/2014/main" id="{70AA3B03-35C5-0FED-8464-620F3E538297}"/>
              </a:ext>
            </a:extLst>
          </p:cNvPr>
          <p:cNvSpPr txBox="1"/>
          <p:nvPr/>
        </p:nvSpPr>
        <p:spPr>
          <a:xfrm>
            <a:off x="3848098" y="1314450"/>
            <a:ext cx="7890016" cy="4939814"/>
          </a:xfrm>
          <a:prstGeom prst="rect">
            <a:avLst/>
          </a:prstGeom>
          <a:noFill/>
        </p:spPr>
        <p:txBody>
          <a:bodyPr wrap="square" numCol="2" spcCol="274320" rtlCol="0">
            <a:spAutoFit/>
          </a:bodyPr>
          <a:lstStyle/>
          <a:p>
            <a:r>
              <a:rPr lang="en-US" sz="1000" dirty="0">
                <a:solidFill>
                  <a:srgbClr val="002060"/>
                </a:solidFill>
              </a:rPr>
              <a:t>Dear {{</a:t>
            </a:r>
            <a:r>
              <a:rPr lang="en-US" sz="1000" dirty="0" err="1">
                <a:solidFill>
                  <a:srgbClr val="002060"/>
                </a:solidFill>
              </a:rPr>
              <a:t>recipient.f_name</a:t>
            </a:r>
            <a:r>
              <a:rPr lang="en-US" sz="1000" dirty="0">
                <a:solidFill>
                  <a:srgbClr val="002060"/>
                </a:solidFill>
              </a:rPr>
              <a:t>}},</a:t>
            </a:r>
          </a:p>
          <a:p>
            <a:endParaRPr lang="en-US" sz="1000" dirty="0">
              <a:solidFill>
                <a:srgbClr val="002060"/>
              </a:solidFill>
            </a:endParaRPr>
          </a:p>
          <a:p>
            <a:r>
              <a:rPr lang="en-US" sz="1000" dirty="0">
                <a:solidFill>
                  <a:srgbClr val="002060"/>
                </a:solidFill>
              </a:rPr>
              <a:t>It's time to proceed with your Medicare enrollment. (If you've already enrolled, congrats!)</a:t>
            </a:r>
          </a:p>
          <a:p>
            <a:endParaRPr lang="en-US" sz="1000" dirty="0">
              <a:solidFill>
                <a:srgbClr val="002060"/>
              </a:solidFill>
            </a:endParaRPr>
          </a:p>
          <a:p>
            <a:r>
              <a:rPr lang="en-US" sz="1000" dirty="0">
                <a:solidFill>
                  <a:srgbClr val="002060"/>
                </a:solidFill>
              </a:rPr>
              <a:t>After guiding many others through this process, I've developed a simple, step-by-step approach to help you prepare. It'll make your enrollment much less stressful.</a:t>
            </a:r>
          </a:p>
          <a:p>
            <a:endParaRPr lang="en-US" sz="1000" dirty="0">
              <a:solidFill>
                <a:srgbClr val="002060"/>
              </a:solidFill>
            </a:endParaRPr>
          </a:p>
          <a:p>
            <a:r>
              <a:rPr lang="en-US" sz="1000" b="1" dirty="0">
                <a:solidFill>
                  <a:srgbClr val="002060"/>
                </a:solidFill>
              </a:rPr>
              <a:t>You're Automatically Enrolled if:</a:t>
            </a:r>
          </a:p>
          <a:p>
            <a:pPr marL="171450" indent="-171450">
              <a:buFont typeface="Arial" panose="020B0604020202020204" pitchFamily="34" charset="0"/>
              <a:buChar char="•"/>
            </a:pPr>
            <a:r>
              <a:rPr lang="en-US" sz="1000" dirty="0">
                <a:solidFill>
                  <a:srgbClr val="002060"/>
                </a:solidFill>
              </a:rPr>
              <a:t>You're already receiving Social Security or Railroad Retirement benefits</a:t>
            </a:r>
          </a:p>
          <a:p>
            <a:pPr marL="171450" indent="-171450">
              <a:buFont typeface="Arial" panose="020B0604020202020204" pitchFamily="34" charset="0"/>
              <a:buChar char="•"/>
            </a:pPr>
            <a:r>
              <a:rPr lang="en-US" sz="1000" dirty="0">
                <a:solidFill>
                  <a:srgbClr val="002060"/>
                </a:solidFill>
              </a:rPr>
              <a:t>You're automatically enrolled in Parts A and B (you can decline Part B if you have other coverage)</a:t>
            </a:r>
          </a:p>
          <a:p>
            <a:endParaRPr lang="en-US" sz="1000" dirty="0">
              <a:solidFill>
                <a:srgbClr val="002060"/>
              </a:solidFill>
            </a:endParaRPr>
          </a:p>
          <a:p>
            <a:r>
              <a:rPr lang="en-US" sz="1000" b="1" dirty="0">
                <a:solidFill>
                  <a:srgbClr val="002060"/>
                </a:solidFill>
              </a:rPr>
              <a:t>I Can Help You Enroll if:</a:t>
            </a:r>
          </a:p>
          <a:p>
            <a:pPr marL="171450" indent="-171450">
              <a:buFont typeface="Arial" panose="020B0604020202020204" pitchFamily="34" charset="0"/>
              <a:buChar char="•"/>
            </a:pPr>
            <a:r>
              <a:rPr lang="en-US" sz="1000" dirty="0">
                <a:solidFill>
                  <a:srgbClr val="002060"/>
                </a:solidFill>
              </a:rPr>
              <a:t>You're not receiving Social Security benefits</a:t>
            </a:r>
          </a:p>
          <a:p>
            <a:pPr marL="171450" indent="-171450">
              <a:buFont typeface="Arial" panose="020B0604020202020204" pitchFamily="34" charset="0"/>
              <a:buChar char="•"/>
            </a:pPr>
            <a:r>
              <a:rPr lang="en-US" sz="1000" dirty="0">
                <a:solidFill>
                  <a:srgbClr val="002060"/>
                </a:solidFill>
              </a:rPr>
              <a:t>You're still working and have employer health insurance</a:t>
            </a:r>
          </a:p>
          <a:p>
            <a:pPr marL="171450" indent="-171450">
              <a:buFont typeface="Arial" panose="020B0604020202020204" pitchFamily="34" charset="0"/>
              <a:buChar char="•"/>
            </a:pPr>
            <a:r>
              <a:rPr lang="en-US" sz="1000" dirty="0">
                <a:solidFill>
                  <a:srgbClr val="002060"/>
                </a:solidFill>
              </a:rPr>
              <a:t>You want to delay Part B enrollment</a:t>
            </a:r>
          </a:p>
          <a:p>
            <a:endParaRPr lang="en-US" sz="1000" dirty="0">
              <a:solidFill>
                <a:srgbClr val="002060"/>
              </a:solidFill>
            </a:endParaRPr>
          </a:p>
          <a:p>
            <a:r>
              <a:rPr lang="en-US" sz="1000" b="1" dirty="0">
                <a:solidFill>
                  <a:srgbClr val="002060"/>
                </a:solidFill>
              </a:rPr>
              <a:t>Enrollment Timing Strategy</a:t>
            </a:r>
          </a:p>
          <a:p>
            <a:r>
              <a:rPr lang="en-US" sz="1000" b="1" dirty="0">
                <a:solidFill>
                  <a:srgbClr val="002060"/>
                </a:solidFill>
              </a:rPr>
              <a:t>Enroll now if:</a:t>
            </a:r>
          </a:p>
          <a:p>
            <a:pPr marL="171450" indent="-171450">
              <a:buFont typeface="Arial" panose="020B0604020202020204" pitchFamily="34" charset="0"/>
              <a:buChar char="•"/>
            </a:pPr>
            <a:r>
              <a:rPr lang="en-US" sz="1000" dirty="0">
                <a:solidFill>
                  <a:srgbClr val="002060"/>
                </a:solidFill>
              </a:rPr>
              <a:t>You want coverage to start when you turn 65</a:t>
            </a:r>
          </a:p>
          <a:p>
            <a:pPr marL="171450" indent="-171450">
              <a:buFont typeface="Arial" panose="020B0604020202020204" pitchFamily="34" charset="0"/>
              <a:buChar char="•"/>
            </a:pPr>
            <a:r>
              <a:rPr lang="en-US" sz="1000" dirty="0">
                <a:solidFill>
                  <a:srgbClr val="002060"/>
                </a:solidFill>
              </a:rPr>
              <a:t>You don't have other health insurance</a:t>
            </a:r>
          </a:p>
          <a:p>
            <a:pPr marL="171450" indent="-171450">
              <a:buFont typeface="Arial" panose="020B0604020202020204" pitchFamily="34" charset="0"/>
              <a:buChar char="•"/>
            </a:pPr>
            <a:r>
              <a:rPr lang="en-US" sz="1000" dirty="0">
                <a:solidFill>
                  <a:srgbClr val="002060"/>
                </a:solidFill>
              </a:rPr>
              <a:t>You're retiring at 65</a:t>
            </a:r>
          </a:p>
          <a:p>
            <a:endParaRPr lang="en-US" sz="1000" dirty="0">
              <a:solidFill>
                <a:srgbClr val="002060"/>
              </a:solidFill>
            </a:endParaRPr>
          </a:p>
          <a:p>
            <a:r>
              <a:rPr lang="en-US" sz="1000" b="1" dirty="0">
                <a:solidFill>
                  <a:srgbClr val="002060"/>
                </a:solidFill>
              </a:rPr>
              <a:t>Enroll during your birth month if:</a:t>
            </a:r>
          </a:p>
          <a:p>
            <a:pPr marL="171450" indent="-171450">
              <a:buFont typeface="Arial" panose="020B0604020202020204" pitchFamily="34" charset="0"/>
              <a:buChar char="•"/>
            </a:pPr>
            <a:r>
              <a:rPr lang="en-US" sz="1000" dirty="0">
                <a:solidFill>
                  <a:srgbClr val="002060"/>
                </a:solidFill>
              </a:rPr>
              <a:t>You want coverage to start the month after you turn 65</a:t>
            </a:r>
          </a:p>
          <a:p>
            <a:endParaRPr lang="en-US" sz="1000" dirty="0">
              <a:solidFill>
                <a:srgbClr val="002060"/>
              </a:solidFill>
            </a:endParaRPr>
          </a:p>
          <a:p>
            <a:r>
              <a:rPr lang="en-US" sz="1000" b="1" dirty="0">
                <a:solidFill>
                  <a:srgbClr val="002060"/>
                </a:solidFill>
              </a:rPr>
              <a:t>What You'll Need to Enroll</a:t>
            </a:r>
          </a:p>
          <a:p>
            <a:r>
              <a:rPr lang="en-US" sz="1000" b="1" dirty="0">
                <a:solidFill>
                  <a:srgbClr val="002060"/>
                </a:solidFill>
              </a:rPr>
              <a:t>Before we begin, be sure to have these available:</a:t>
            </a:r>
          </a:p>
          <a:p>
            <a:pPr marL="171450" indent="-171450">
              <a:buFont typeface="Arial" panose="020B0604020202020204" pitchFamily="34" charset="0"/>
              <a:buChar char="•"/>
            </a:pPr>
            <a:r>
              <a:rPr lang="en-US" sz="1000" dirty="0">
                <a:solidFill>
                  <a:srgbClr val="002060"/>
                </a:solidFill>
              </a:rPr>
              <a:t>Your Social Security number</a:t>
            </a:r>
          </a:p>
          <a:p>
            <a:pPr marL="171450" indent="-171450">
              <a:buFont typeface="Arial" panose="020B0604020202020204" pitchFamily="34" charset="0"/>
              <a:buChar char="•"/>
            </a:pPr>
            <a:r>
              <a:rPr lang="en-US" sz="1000" dirty="0">
                <a:solidFill>
                  <a:srgbClr val="002060"/>
                </a:solidFill>
              </a:rPr>
              <a:t>Current health insurance information</a:t>
            </a:r>
          </a:p>
          <a:p>
            <a:pPr marL="171450" indent="-171450">
              <a:buFont typeface="Arial" panose="020B0604020202020204" pitchFamily="34" charset="0"/>
              <a:buChar char="•"/>
            </a:pPr>
            <a:r>
              <a:rPr lang="en-US" sz="1000" dirty="0">
                <a:solidFill>
                  <a:srgbClr val="002060"/>
                </a:solidFill>
              </a:rPr>
              <a:t>Employment information</a:t>
            </a:r>
          </a:p>
          <a:p>
            <a:pPr marL="171450" indent="-171450">
              <a:buFont typeface="Arial" panose="020B0604020202020204" pitchFamily="34" charset="0"/>
              <a:buChar char="•"/>
            </a:pPr>
            <a:r>
              <a:rPr lang="en-US" sz="1000" dirty="0">
                <a:solidFill>
                  <a:srgbClr val="002060"/>
                </a:solidFill>
              </a:rPr>
              <a:t>Banking information for setting up any premium payments</a:t>
            </a:r>
          </a:p>
          <a:p>
            <a:endParaRPr lang="en-US" sz="1000" dirty="0">
              <a:solidFill>
                <a:srgbClr val="002060"/>
              </a:solidFill>
            </a:endParaRPr>
          </a:p>
          <a:p>
            <a:r>
              <a:rPr lang="en-US" sz="1000" b="1" dirty="0">
                <a:solidFill>
                  <a:srgbClr val="002060"/>
                </a:solidFill>
              </a:rPr>
              <a:t>If you're planning to enroll in Original Medicare:</a:t>
            </a:r>
          </a:p>
          <a:p>
            <a:pPr marL="171450" indent="-171450">
              <a:buFont typeface="Arial" panose="020B0604020202020204" pitchFamily="34" charset="0"/>
              <a:buChar char="•"/>
            </a:pPr>
            <a:r>
              <a:rPr lang="en-US" sz="1000" dirty="0">
                <a:solidFill>
                  <a:srgbClr val="002060"/>
                </a:solidFill>
              </a:rPr>
              <a:t>After enrolling in Part A and B, you'll choose your Part D prescription drug plan</a:t>
            </a:r>
          </a:p>
          <a:p>
            <a:pPr marL="171450" indent="-171450">
              <a:buFont typeface="Arial" panose="020B0604020202020204" pitchFamily="34" charset="0"/>
              <a:buChar char="•"/>
            </a:pPr>
            <a:r>
              <a:rPr lang="en-US" sz="1000" dirty="0">
                <a:solidFill>
                  <a:srgbClr val="002060"/>
                </a:solidFill>
              </a:rPr>
              <a:t>Decide if you'll need Medigap insurance</a:t>
            </a:r>
          </a:p>
          <a:p>
            <a:r>
              <a:rPr lang="en-US" sz="1000" b="1" dirty="0">
                <a:solidFill>
                  <a:srgbClr val="002060"/>
                </a:solidFill>
              </a:rPr>
              <a:t>If you're planning to enroll in Medicare Advantage:</a:t>
            </a:r>
          </a:p>
          <a:p>
            <a:pPr marL="171450" indent="-171450">
              <a:buFont typeface="Arial" panose="020B0604020202020204" pitchFamily="34" charset="0"/>
              <a:buChar char="•"/>
            </a:pPr>
            <a:r>
              <a:rPr lang="en-US" sz="1000" dirty="0">
                <a:solidFill>
                  <a:srgbClr val="002060"/>
                </a:solidFill>
              </a:rPr>
              <a:t>Call me so I can share details of your plan choices</a:t>
            </a:r>
          </a:p>
          <a:p>
            <a:endParaRPr lang="en-US" sz="1000" dirty="0">
              <a:solidFill>
                <a:srgbClr val="002060"/>
              </a:solidFill>
            </a:endParaRPr>
          </a:p>
          <a:p>
            <a:r>
              <a:rPr lang="en-US" sz="1000" b="1" dirty="0">
                <a:solidFill>
                  <a:srgbClr val="002060"/>
                </a:solidFill>
              </a:rPr>
              <a:t>Special Situations</a:t>
            </a:r>
          </a:p>
          <a:p>
            <a:pPr marL="171450" indent="-171450">
              <a:buFont typeface="Arial" panose="020B0604020202020204" pitchFamily="34" charset="0"/>
              <a:buChar char="•"/>
            </a:pPr>
            <a:r>
              <a:rPr lang="en-US" sz="1000" dirty="0">
                <a:solidFill>
                  <a:srgbClr val="002060"/>
                </a:solidFill>
              </a:rPr>
              <a:t>Still working with employer insurance? Does your spouse's employer-provided insurance provide you with coverage? You may be able to delay enrollment, depending on your employer's size.</a:t>
            </a:r>
          </a:p>
          <a:p>
            <a:pPr marL="171450" indent="-171450">
              <a:buFont typeface="Arial" panose="020B0604020202020204" pitchFamily="34" charset="0"/>
              <a:buChar char="•"/>
            </a:pPr>
            <a:r>
              <a:rPr lang="en-US" sz="1000" dirty="0">
                <a:solidFill>
                  <a:srgbClr val="002060"/>
                </a:solidFill>
              </a:rPr>
              <a:t>Do you have COBRA coverage? This doesn't count as creditable coverage for Medicare purposes.</a:t>
            </a:r>
          </a:p>
          <a:p>
            <a:endParaRPr lang="en-US" sz="1000" dirty="0">
              <a:solidFill>
                <a:srgbClr val="002060"/>
              </a:solidFill>
            </a:endParaRPr>
          </a:p>
          <a:p>
            <a:r>
              <a:rPr lang="en-US" sz="1000" b="1" dirty="0">
                <a:solidFill>
                  <a:srgbClr val="002060"/>
                </a:solidFill>
              </a:rPr>
              <a:t>I'm Here to Help:</a:t>
            </a:r>
            <a:r>
              <a:rPr lang="en-US" sz="1000" dirty="0">
                <a:solidFill>
                  <a:srgbClr val="002060"/>
                </a:solidFill>
              </a:rPr>
              <a:t> Medicare enrollment can be confusing, especially as everyone's situation is different. As your Medicare specialist, I'll provide you with personalized assistance to help you choose the right coverage.</a:t>
            </a:r>
          </a:p>
          <a:p>
            <a:endParaRPr lang="en-US" sz="1000" dirty="0">
              <a:solidFill>
                <a:srgbClr val="002060"/>
              </a:solidFill>
            </a:endParaRPr>
          </a:p>
          <a:p>
            <a:r>
              <a:rPr lang="en-US" sz="1000" dirty="0">
                <a:solidFill>
                  <a:srgbClr val="002060"/>
                </a:solidFill>
              </a:rPr>
              <a:t>Ready to schedule your enrollment consultation? Questions? Call me at {{</a:t>
            </a:r>
            <a:r>
              <a:rPr lang="en-US" sz="1000" dirty="0" err="1">
                <a:solidFill>
                  <a:srgbClr val="002060"/>
                </a:solidFill>
              </a:rPr>
              <a:t>sender.phone_office</a:t>
            </a:r>
            <a:r>
              <a:rPr lang="en-US" sz="1000" dirty="0">
                <a:solidFill>
                  <a:srgbClr val="002060"/>
                </a:solidFill>
              </a:rPr>
              <a:t>}}.</a:t>
            </a:r>
          </a:p>
          <a:p>
            <a:endParaRPr lang="en-US" sz="1000" dirty="0">
              <a:solidFill>
                <a:srgbClr val="002060"/>
              </a:solidFill>
            </a:endParaRPr>
          </a:p>
          <a:p>
            <a:r>
              <a:rPr lang="en-US" sz="1000" dirty="0">
                <a:solidFill>
                  <a:srgbClr val="002060"/>
                </a:solidFill>
              </a:rPr>
              <a:t>Best regards,</a:t>
            </a:r>
          </a:p>
          <a:p>
            <a:endParaRPr lang="en-US" sz="1000" dirty="0">
              <a:solidFill>
                <a:srgbClr val="002060"/>
              </a:solidFill>
            </a:endParaRPr>
          </a:p>
          <a:p>
            <a:r>
              <a:rPr lang="en-US" sz="1000" dirty="0">
                <a:solidFill>
                  <a:srgbClr val="002060"/>
                </a:solidFill>
              </a:rPr>
              <a:t>{{</a:t>
            </a:r>
            <a:r>
              <a:rPr lang="en-US" sz="1000" dirty="0" err="1">
                <a:solidFill>
                  <a:srgbClr val="002060"/>
                </a:solidFill>
              </a:rPr>
              <a:t>sender.f_name</a:t>
            </a:r>
            <a:r>
              <a:rPr lang="en-US" sz="1000" dirty="0">
                <a:solidFill>
                  <a:srgbClr val="002060"/>
                </a:solidFill>
              </a:rPr>
              <a:t>}} {{</a:t>
            </a:r>
            <a:r>
              <a:rPr lang="en-US" sz="1000" dirty="0" err="1">
                <a:solidFill>
                  <a:srgbClr val="002060"/>
                </a:solidFill>
              </a:rPr>
              <a:t>sender.l_name</a:t>
            </a:r>
            <a:r>
              <a:rPr lang="en-US" sz="1000" dirty="0">
                <a:solidFill>
                  <a:srgbClr val="002060"/>
                </a:solidFill>
              </a:rPr>
              <a:t>}}, {{</a:t>
            </a:r>
            <a:r>
              <a:rPr lang="en-US" sz="1000" dirty="0" err="1">
                <a:solidFill>
                  <a:srgbClr val="002060"/>
                </a:solidFill>
              </a:rPr>
              <a:t>sender.title</a:t>
            </a:r>
            <a:r>
              <a:rPr lang="en-US" sz="1000" dirty="0">
                <a:solidFill>
                  <a:srgbClr val="002060"/>
                </a:solidFill>
              </a:rPr>
              <a:t>}}</a:t>
            </a:r>
          </a:p>
        </p:txBody>
      </p:sp>
      <p:pic>
        <p:nvPicPr>
          <p:cNvPr id="4" name="Picture 3" descr="A close-up of a document&#10;&#10;AI-generated content may be incorrect.">
            <a:extLst>
              <a:ext uri="{FF2B5EF4-FFF2-40B4-BE49-F238E27FC236}">
                <a16:creationId xmlns:a16="http://schemas.microsoft.com/office/drawing/2014/main" id="{75E07743-DB49-3FE7-C875-554E09EC7BFC}"/>
              </a:ext>
            </a:extLst>
          </p:cNvPr>
          <p:cNvPicPr>
            <a:picLocks noChangeAspect="1"/>
          </p:cNvPicPr>
          <p:nvPr/>
        </p:nvPicPr>
        <p:blipFill>
          <a:blip r:embed="rId4"/>
          <a:stretch>
            <a:fillRect/>
          </a:stretch>
        </p:blipFill>
        <p:spPr>
          <a:xfrm>
            <a:off x="613318" y="910764"/>
            <a:ext cx="1803274" cy="5719474"/>
          </a:xfrm>
          <a:prstGeom prst="rect">
            <a:avLst/>
          </a:prstGeom>
          <a:effectLst>
            <a:outerShdw blurRad="127000" dist="50800" dir="5400000" algn="ctr" rotWithShape="0">
              <a:srgbClr val="000000"/>
            </a:outerShdw>
          </a:effectLst>
        </p:spPr>
      </p:pic>
    </p:spTree>
    <p:extLst>
      <p:ext uri="{BB962C8B-B14F-4D97-AF65-F5344CB8AC3E}">
        <p14:creationId xmlns:p14="http://schemas.microsoft.com/office/powerpoint/2010/main" val="1603433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8711CB1-443C-47D2-AD2B-5E58327C26B1}"/>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5D2F7169-71D6-F412-7C3F-AA3011B645B1}"/>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CF1DB04E-896C-3928-2280-7ADFC3ED00A7}"/>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Insurance: Medicare IEP Lead Nurture</a:t>
            </a:r>
          </a:p>
        </p:txBody>
      </p:sp>
      <p:sp>
        <p:nvSpPr>
          <p:cNvPr id="2" name="Text Placeholder 3">
            <a:extLst>
              <a:ext uri="{FF2B5EF4-FFF2-40B4-BE49-F238E27FC236}">
                <a16:creationId xmlns:a16="http://schemas.microsoft.com/office/drawing/2014/main" id="{382D4A44-0B13-9F61-D67C-AF8F2A2DB727}"/>
              </a:ext>
            </a:extLst>
          </p:cNvPr>
          <p:cNvSpPr txBox="1">
            <a:spLocks/>
          </p:cNvSpPr>
          <p:nvPr/>
        </p:nvSpPr>
        <p:spPr>
          <a:xfrm>
            <a:off x="3848097" y="910764"/>
            <a:ext cx="8120961" cy="6703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b="0" i="0" kern="100" dirty="0">
                <a:solidFill>
                  <a:srgbClr val="002060"/>
                </a:solidFill>
                <a:effectLst/>
                <a:latin typeface="+mn-lt"/>
                <a:ea typeface="+mn-ea"/>
                <a:cs typeface="Times New Roman" panose="02020603050405020304" pitchFamily="18" charset="0"/>
              </a:rPr>
              <a:t>Email Subject Line: </a:t>
            </a:r>
            <a:r>
              <a:rPr lang="en-US" kern="100" dirty="0">
                <a:solidFill>
                  <a:srgbClr val="002060"/>
                </a:solidFill>
                <a:cs typeface="Times New Roman" panose="02020603050405020304" pitchFamily="18" charset="0"/>
              </a:rPr>
              <a:t>Don't Make These Costly Medicare Mistakes</a:t>
            </a:r>
          </a:p>
        </p:txBody>
      </p:sp>
      <p:sp>
        <p:nvSpPr>
          <p:cNvPr id="6" name="TextBox 5">
            <a:extLst>
              <a:ext uri="{FF2B5EF4-FFF2-40B4-BE49-F238E27FC236}">
                <a16:creationId xmlns:a16="http://schemas.microsoft.com/office/drawing/2014/main" id="{AD5043B9-7FB1-A50F-40AF-C9765BD9F88C}"/>
              </a:ext>
            </a:extLst>
          </p:cNvPr>
          <p:cNvSpPr txBox="1"/>
          <p:nvPr/>
        </p:nvSpPr>
        <p:spPr>
          <a:xfrm>
            <a:off x="3848097" y="1314450"/>
            <a:ext cx="7890016" cy="5016758"/>
          </a:xfrm>
          <a:prstGeom prst="rect">
            <a:avLst/>
          </a:prstGeom>
          <a:noFill/>
        </p:spPr>
        <p:txBody>
          <a:bodyPr wrap="square" numCol="2" spcCol="274320" rtlCol="0">
            <a:spAutoFit/>
          </a:bodyPr>
          <a:lstStyle/>
          <a:p>
            <a:r>
              <a:rPr lang="en-US" sz="1000" dirty="0">
                <a:solidFill>
                  <a:srgbClr val="002060"/>
                </a:solidFill>
              </a:rPr>
              <a:t>Dear {{</a:t>
            </a:r>
            <a:r>
              <a:rPr lang="en-US" sz="1000" dirty="0" err="1">
                <a:solidFill>
                  <a:srgbClr val="002060"/>
                </a:solidFill>
              </a:rPr>
              <a:t>recipient.f_name</a:t>
            </a:r>
            <a:r>
              <a:rPr lang="en-US" sz="1000" dirty="0">
                <a:solidFill>
                  <a:srgbClr val="002060"/>
                </a:solidFill>
              </a:rPr>
              <a:t>}}, </a:t>
            </a:r>
          </a:p>
          <a:p>
            <a:endParaRPr lang="en-US" sz="1000" dirty="0">
              <a:solidFill>
                <a:srgbClr val="002060"/>
              </a:solidFill>
            </a:endParaRPr>
          </a:p>
          <a:p>
            <a:r>
              <a:rPr lang="en-US" sz="1000" dirty="0">
                <a:solidFill>
                  <a:srgbClr val="002060"/>
                </a:solidFill>
              </a:rPr>
              <a:t>Your 65th birthday is coming up! If you haven't already enrolled in Medicare, please don't delay. If you're worried about making the right choices, here's a list of common mistakes I've seen. (Good news...I can help you avoid all of them.)</a:t>
            </a:r>
          </a:p>
          <a:p>
            <a:endParaRPr lang="en-US" sz="1000" dirty="0">
              <a:solidFill>
                <a:srgbClr val="002060"/>
              </a:solidFill>
            </a:endParaRPr>
          </a:p>
          <a:p>
            <a:r>
              <a:rPr lang="en-US" sz="1000" b="1" dirty="0">
                <a:solidFill>
                  <a:srgbClr val="002060"/>
                </a:solidFill>
              </a:rPr>
              <a:t>Mistake #1: Missing Your Enrollment Deadlines</a:t>
            </a:r>
          </a:p>
          <a:p>
            <a:r>
              <a:rPr lang="en-US" sz="1000" dirty="0">
                <a:solidFill>
                  <a:srgbClr val="002060"/>
                </a:solidFill>
              </a:rPr>
              <a:t>Late Part B or Part D enrollments often incur penalties.</a:t>
            </a:r>
          </a:p>
          <a:p>
            <a:r>
              <a:rPr lang="en-US" sz="1000" dirty="0">
                <a:solidFill>
                  <a:srgbClr val="002060"/>
                </a:solidFill>
              </a:rPr>
              <a:t>Missing your Medigap deadline may result in higher premiums or denial of coverage.</a:t>
            </a:r>
          </a:p>
          <a:p>
            <a:endParaRPr lang="en-US" sz="1000" dirty="0">
              <a:solidFill>
                <a:srgbClr val="002060"/>
              </a:solidFill>
            </a:endParaRPr>
          </a:p>
          <a:p>
            <a:r>
              <a:rPr lang="en-US" sz="1000" b="1" dirty="0">
                <a:solidFill>
                  <a:srgbClr val="002060"/>
                </a:solidFill>
              </a:rPr>
              <a:t>Mistake #2: Not Understanding Employer Coverage Rules</a:t>
            </a:r>
          </a:p>
          <a:p>
            <a:r>
              <a:rPr lang="en-US" sz="1000" dirty="0">
                <a:solidFill>
                  <a:srgbClr val="002060"/>
                </a:solidFill>
              </a:rPr>
              <a:t>Small employer insurance (under 20 employees) may not be creditable coverage.</a:t>
            </a:r>
          </a:p>
          <a:p>
            <a:r>
              <a:rPr lang="en-US" sz="1000" dirty="0">
                <a:solidFill>
                  <a:srgbClr val="002060"/>
                </a:solidFill>
              </a:rPr>
              <a:t>COBRA doesn't count as creditable coverage for avoiding Medicare penalties.</a:t>
            </a:r>
          </a:p>
          <a:p>
            <a:r>
              <a:rPr lang="en-US" sz="1000" dirty="0">
                <a:solidFill>
                  <a:srgbClr val="002060"/>
                </a:solidFill>
              </a:rPr>
              <a:t>Some employer plans still require you to enroll in Medicare Part A and B.</a:t>
            </a:r>
          </a:p>
          <a:p>
            <a:endParaRPr lang="en-US" sz="1000" dirty="0">
              <a:solidFill>
                <a:srgbClr val="002060"/>
              </a:solidFill>
            </a:endParaRPr>
          </a:p>
          <a:p>
            <a:r>
              <a:rPr lang="en-US" sz="1000" b="1" dirty="0">
                <a:solidFill>
                  <a:srgbClr val="002060"/>
                </a:solidFill>
              </a:rPr>
              <a:t>Mistake #3: Focusing Only on Monthly Premiums</a:t>
            </a:r>
          </a:p>
          <a:p>
            <a:r>
              <a:rPr lang="en-US" sz="1000" dirty="0">
                <a:solidFill>
                  <a:srgbClr val="002060"/>
                </a:solidFill>
              </a:rPr>
              <a:t>A $0 premium Medicare Advantage plan might have high deductibles. I can help you avoid these.</a:t>
            </a:r>
          </a:p>
          <a:p>
            <a:r>
              <a:rPr lang="en-US" sz="1000" dirty="0">
                <a:solidFill>
                  <a:srgbClr val="002060"/>
                </a:solidFill>
              </a:rPr>
              <a:t>Consider total annual costs, not just monthly premiums.</a:t>
            </a:r>
          </a:p>
          <a:p>
            <a:r>
              <a:rPr lang="en-US" sz="1000" dirty="0">
                <a:solidFill>
                  <a:srgbClr val="002060"/>
                </a:solidFill>
              </a:rPr>
              <a:t>Factor in your specific doctors and medications.</a:t>
            </a:r>
          </a:p>
          <a:p>
            <a:endParaRPr lang="en-US" sz="1000" dirty="0">
              <a:solidFill>
                <a:srgbClr val="002060"/>
              </a:solidFill>
            </a:endParaRPr>
          </a:p>
          <a:p>
            <a:r>
              <a:rPr lang="en-US" sz="1000" b="1" dirty="0">
                <a:solidFill>
                  <a:srgbClr val="002060"/>
                </a:solidFill>
              </a:rPr>
              <a:t>Mistake #4: Not Reviewing Your Medications</a:t>
            </a:r>
          </a:p>
          <a:p>
            <a:r>
              <a:rPr lang="en-US" sz="1000" dirty="0">
                <a:solidFill>
                  <a:srgbClr val="002060"/>
                </a:solidFill>
              </a:rPr>
              <a:t>Some prescription drug plans may not provide coverage for some of your prescriptions. </a:t>
            </a:r>
          </a:p>
          <a:p>
            <a:r>
              <a:rPr lang="en-US" sz="1000" dirty="0">
                <a:solidFill>
                  <a:srgbClr val="002060"/>
                </a:solidFill>
              </a:rPr>
              <a:t>Your medications might not be covered by the cheapest plan. </a:t>
            </a:r>
          </a:p>
          <a:p>
            <a:r>
              <a:rPr lang="en-US" sz="1000" dirty="0">
                <a:solidFill>
                  <a:srgbClr val="002060"/>
                </a:solidFill>
              </a:rPr>
              <a:t>Use </a:t>
            </a:r>
            <a:r>
              <a:rPr lang="en-US" sz="1000" dirty="0" err="1">
                <a:solidFill>
                  <a:srgbClr val="002060"/>
                </a:solidFill>
              </a:rPr>
              <a:t>Medicare.gov's</a:t>
            </a:r>
            <a:r>
              <a:rPr lang="en-US" sz="1000" dirty="0">
                <a:solidFill>
                  <a:srgbClr val="002060"/>
                </a:solidFill>
              </a:rPr>
              <a:t> Plan Finder to check your specific drugs, or call me for assistance. </a:t>
            </a:r>
          </a:p>
          <a:p>
            <a:endParaRPr lang="en-US" sz="1000" dirty="0">
              <a:solidFill>
                <a:srgbClr val="002060"/>
              </a:solidFill>
            </a:endParaRPr>
          </a:p>
          <a:p>
            <a:r>
              <a:rPr lang="en-US" sz="1000" b="1" dirty="0">
                <a:solidFill>
                  <a:srgbClr val="002060"/>
                </a:solidFill>
              </a:rPr>
              <a:t>Mistake #5: Assuming You Can Change Plans Anytime</a:t>
            </a:r>
          </a:p>
          <a:p>
            <a:r>
              <a:rPr lang="en-US" sz="1000" dirty="0">
                <a:solidFill>
                  <a:srgbClr val="002060"/>
                </a:solidFill>
              </a:rPr>
              <a:t>Most Medicare changes can only be made during Annual Enrollment Periods (Oct 15 - Dec 7). </a:t>
            </a:r>
          </a:p>
          <a:p>
            <a:r>
              <a:rPr lang="en-US" sz="1000" dirty="0">
                <a:solidFill>
                  <a:srgbClr val="002060"/>
                </a:solidFill>
              </a:rPr>
              <a:t>Exceptions for Special Enrollment Periods are extremely limited. </a:t>
            </a:r>
          </a:p>
          <a:p>
            <a:endParaRPr lang="en-US" sz="1000" dirty="0">
              <a:solidFill>
                <a:srgbClr val="002060"/>
              </a:solidFill>
            </a:endParaRPr>
          </a:p>
          <a:p>
            <a:r>
              <a:rPr lang="en-US" sz="1000" b="1" dirty="0">
                <a:solidFill>
                  <a:srgbClr val="002060"/>
                </a:solidFill>
              </a:rPr>
              <a:t>Mistake #6: Not Getting Help When You Need It</a:t>
            </a:r>
          </a:p>
          <a:p>
            <a:r>
              <a:rPr lang="en-US" sz="1000" dirty="0">
                <a:solidFill>
                  <a:srgbClr val="002060"/>
                </a:solidFill>
              </a:rPr>
              <a:t>Medicare is complex - there's no shame in asking for help. </a:t>
            </a:r>
          </a:p>
          <a:p>
            <a:endParaRPr lang="en-US" sz="1000" dirty="0">
              <a:solidFill>
                <a:srgbClr val="002060"/>
              </a:solidFill>
            </a:endParaRPr>
          </a:p>
          <a:p>
            <a:r>
              <a:rPr lang="en-US" sz="1000" dirty="0">
                <a:solidFill>
                  <a:srgbClr val="002060"/>
                </a:solidFill>
              </a:rPr>
              <a:t>I can help you compare plans at no cost to you.</a:t>
            </a:r>
          </a:p>
          <a:p>
            <a:endParaRPr lang="en-US" sz="1000" dirty="0">
              <a:solidFill>
                <a:srgbClr val="002060"/>
              </a:solidFill>
            </a:endParaRPr>
          </a:p>
          <a:p>
            <a:r>
              <a:rPr lang="en-US" sz="1000" b="1" dirty="0">
                <a:solidFill>
                  <a:srgbClr val="002060"/>
                </a:solidFill>
              </a:rPr>
              <a:t>Your Final Checklist:</a:t>
            </a:r>
          </a:p>
          <a:p>
            <a:r>
              <a:rPr lang="en-US" sz="1000" dirty="0">
                <a:solidFill>
                  <a:srgbClr val="002060"/>
                </a:solidFill>
              </a:rPr>
              <a:t>✓ Decided between Original Medicare and Medicare Advantage?</a:t>
            </a:r>
          </a:p>
          <a:p>
            <a:r>
              <a:rPr lang="en-US" sz="1000" dirty="0">
                <a:solidFill>
                  <a:srgbClr val="002060"/>
                </a:solidFill>
              </a:rPr>
              <a:t>✓ If you're going with Original Medicare, have you chosen your Part D and Medigap plans?</a:t>
            </a:r>
          </a:p>
          <a:p>
            <a:r>
              <a:rPr lang="en-US" sz="1000" dirty="0">
                <a:solidFill>
                  <a:srgbClr val="002060"/>
                </a:solidFill>
              </a:rPr>
              <a:t>✓ If you've chosen Medicare Advantage, have you selected your plan?</a:t>
            </a:r>
          </a:p>
          <a:p>
            <a:r>
              <a:rPr lang="en-US" sz="1000" dirty="0">
                <a:solidFill>
                  <a:srgbClr val="002060"/>
                </a:solidFill>
              </a:rPr>
              <a:t>✓ Have you verified that all of your doctors and medications are covered?</a:t>
            </a:r>
          </a:p>
          <a:p>
            <a:r>
              <a:rPr lang="en-US" sz="1000" dirty="0">
                <a:solidFill>
                  <a:srgbClr val="002060"/>
                </a:solidFill>
              </a:rPr>
              <a:t>✓ Have you estimated your total costs for the year? </a:t>
            </a:r>
          </a:p>
          <a:p>
            <a:endParaRPr lang="en-US" sz="1000" dirty="0">
              <a:solidFill>
                <a:srgbClr val="002060"/>
              </a:solidFill>
            </a:endParaRPr>
          </a:p>
          <a:p>
            <a:r>
              <a:rPr lang="en-US" sz="1000" b="1" dirty="0">
                <a:solidFill>
                  <a:srgbClr val="002060"/>
                </a:solidFill>
              </a:rPr>
              <a:t>Feeling overwhelmed?</a:t>
            </a:r>
            <a:r>
              <a:rPr lang="en-US" sz="1000" dirty="0">
                <a:solidFill>
                  <a:srgbClr val="002060"/>
                </a:solidFill>
              </a:rPr>
              <a:t> If you're unsure about any of your decisions, now's the time to get help. </a:t>
            </a:r>
          </a:p>
          <a:p>
            <a:endParaRPr lang="en-US" sz="1000" dirty="0">
              <a:solidFill>
                <a:srgbClr val="002060"/>
              </a:solidFill>
            </a:endParaRPr>
          </a:p>
          <a:p>
            <a:r>
              <a:rPr lang="en-US" sz="1000" dirty="0">
                <a:solidFill>
                  <a:srgbClr val="002060"/>
                </a:solidFill>
              </a:rPr>
              <a:t>Call me today on {{</a:t>
            </a:r>
            <a:r>
              <a:rPr lang="en-US" sz="1000" dirty="0" err="1">
                <a:solidFill>
                  <a:srgbClr val="002060"/>
                </a:solidFill>
              </a:rPr>
              <a:t>sender.phone_office</a:t>
            </a:r>
            <a:r>
              <a:rPr lang="en-US" sz="1000" dirty="0">
                <a:solidFill>
                  <a:srgbClr val="002060"/>
                </a:solidFill>
              </a:rPr>
              <a:t>}}, even if you haven't yet made your coverage decisions. I'm always happy to answer any questions you may have. </a:t>
            </a:r>
          </a:p>
          <a:p>
            <a:endParaRPr lang="en-US" sz="1000" dirty="0">
              <a:solidFill>
                <a:srgbClr val="002060"/>
              </a:solidFill>
            </a:endParaRPr>
          </a:p>
          <a:p>
            <a:r>
              <a:rPr lang="en-US" sz="1000" dirty="0">
                <a:solidFill>
                  <a:srgbClr val="002060"/>
                </a:solidFill>
              </a:rPr>
              <a:t>Best regards, </a:t>
            </a:r>
          </a:p>
          <a:p>
            <a:endParaRPr lang="en-US" sz="1000" dirty="0">
              <a:solidFill>
                <a:srgbClr val="002060"/>
              </a:solidFill>
            </a:endParaRPr>
          </a:p>
          <a:p>
            <a:r>
              <a:rPr lang="en-US" sz="1000" dirty="0">
                <a:solidFill>
                  <a:srgbClr val="002060"/>
                </a:solidFill>
              </a:rPr>
              <a:t>{{</a:t>
            </a:r>
            <a:r>
              <a:rPr lang="en-US" sz="1000" dirty="0" err="1">
                <a:solidFill>
                  <a:srgbClr val="002060"/>
                </a:solidFill>
              </a:rPr>
              <a:t>sender.f_name</a:t>
            </a:r>
            <a:r>
              <a:rPr lang="en-US" sz="1000" dirty="0">
                <a:solidFill>
                  <a:srgbClr val="002060"/>
                </a:solidFill>
              </a:rPr>
              <a:t>}} {{</a:t>
            </a:r>
            <a:r>
              <a:rPr lang="en-US" sz="1000" dirty="0" err="1">
                <a:solidFill>
                  <a:srgbClr val="002060"/>
                </a:solidFill>
              </a:rPr>
              <a:t>sender.l_name</a:t>
            </a:r>
            <a:r>
              <a:rPr lang="en-US" sz="1000" dirty="0">
                <a:solidFill>
                  <a:srgbClr val="002060"/>
                </a:solidFill>
              </a:rPr>
              <a:t>}}, {{</a:t>
            </a:r>
            <a:r>
              <a:rPr lang="en-US" sz="1000" dirty="0" err="1">
                <a:solidFill>
                  <a:srgbClr val="002060"/>
                </a:solidFill>
              </a:rPr>
              <a:t>sender.title</a:t>
            </a:r>
            <a:r>
              <a:rPr lang="en-US" sz="1000" dirty="0">
                <a:solidFill>
                  <a:srgbClr val="002060"/>
                </a:solidFill>
              </a:rPr>
              <a:t>}}</a:t>
            </a:r>
          </a:p>
        </p:txBody>
      </p:sp>
      <p:pic>
        <p:nvPicPr>
          <p:cNvPr id="5" name="Picture 4" descr="A collage of people with headsets&#10;&#10;AI-generated content may be incorrect.">
            <a:extLst>
              <a:ext uri="{FF2B5EF4-FFF2-40B4-BE49-F238E27FC236}">
                <a16:creationId xmlns:a16="http://schemas.microsoft.com/office/drawing/2014/main" id="{43C2F849-18DF-DF5C-49F0-7C402C52F0D5}"/>
              </a:ext>
            </a:extLst>
          </p:cNvPr>
          <p:cNvPicPr>
            <a:picLocks noChangeAspect="1"/>
          </p:cNvPicPr>
          <p:nvPr/>
        </p:nvPicPr>
        <p:blipFill>
          <a:blip r:embed="rId4"/>
          <a:stretch>
            <a:fillRect/>
          </a:stretch>
        </p:blipFill>
        <p:spPr>
          <a:xfrm>
            <a:off x="613318" y="910764"/>
            <a:ext cx="1672756" cy="5719474"/>
          </a:xfrm>
          <a:prstGeom prst="rect">
            <a:avLst/>
          </a:prstGeom>
          <a:effectLst>
            <a:outerShdw blurRad="127000" dist="50800" dir="5400000" algn="ctr" rotWithShape="0">
              <a:srgbClr val="000000"/>
            </a:outerShdw>
          </a:effectLst>
        </p:spPr>
      </p:pic>
    </p:spTree>
    <p:extLst>
      <p:ext uri="{BB962C8B-B14F-4D97-AF65-F5344CB8AC3E}">
        <p14:creationId xmlns:p14="http://schemas.microsoft.com/office/powerpoint/2010/main" val="12565313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04F0DF-CBA9-570B-7607-67FC75F3BE51}"/>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6F9ADC1D-F2DC-FDB0-2114-8D46E0C01CF5}"/>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CF3130BA-C503-A1A7-BCC6-4D9167345DB7}"/>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Insurance: Medicare IEP Lead Nurture</a:t>
            </a:r>
          </a:p>
        </p:txBody>
      </p:sp>
      <p:sp>
        <p:nvSpPr>
          <p:cNvPr id="2" name="Text Placeholder 3">
            <a:extLst>
              <a:ext uri="{FF2B5EF4-FFF2-40B4-BE49-F238E27FC236}">
                <a16:creationId xmlns:a16="http://schemas.microsoft.com/office/drawing/2014/main" id="{42AB1B75-3B43-810B-FD6D-3D1651FF279E}"/>
              </a:ext>
            </a:extLst>
          </p:cNvPr>
          <p:cNvSpPr txBox="1">
            <a:spLocks/>
          </p:cNvSpPr>
          <p:nvPr/>
        </p:nvSpPr>
        <p:spPr>
          <a:xfrm>
            <a:off x="3848099" y="910764"/>
            <a:ext cx="8120960" cy="4036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b="0" i="0" kern="100" dirty="0">
                <a:solidFill>
                  <a:srgbClr val="002060"/>
                </a:solidFill>
                <a:effectLst/>
                <a:latin typeface="+mn-lt"/>
                <a:ea typeface="+mn-ea"/>
                <a:cs typeface="Times New Roman" panose="02020603050405020304" pitchFamily="18" charset="0"/>
              </a:rPr>
              <a:t>Email Subject Line: </a:t>
            </a:r>
            <a:r>
              <a:rPr lang="en-US" kern="100" dirty="0">
                <a:solidFill>
                  <a:srgbClr val="002060"/>
                </a:solidFill>
                <a:cs typeface="Times New Roman" panose="02020603050405020304" pitchFamily="18" charset="0"/>
              </a:rPr>
              <a:t>Happy Birthday! Welcome to Medicare</a:t>
            </a:r>
          </a:p>
        </p:txBody>
      </p:sp>
      <p:sp>
        <p:nvSpPr>
          <p:cNvPr id="6" name="TextBox 5">
            <a:extLst>
              <a:ext uri="{FF2B5EF4-FFF2-40B4-BE49-F238E27FC236}">
                <a16:creationId xmlns:a16="http://schemas.microsoft.com/office/drawing/2014/main" id="{25E5B0DD-1E02-6D79-A993-C320AC851E5C}"/>
              </a:ext>
            </a:extLst>
          </p:cNvPr>
          <p:cNvSpPr txBox="1"/>
          <p:nvPr/>
        </p:nvSpPr>
        <p:spPr>
          <a:xfrm>
            <a:off x="3848099" y="1314450"/>
            <a:ext cx="7890016" cy="4939814"/>
          </a:xfrm>
          <a:prstGeom prst="rect">
            <a:avLst/>
          </a:prstGeom>
          <a:noFill/>
        </p:spPr>
        <p:txBody>
          <a:bodyPr wrap="square" numCol="2" spcCol="274320" rtlCol="0">
            <a:spAutoFit/>
          </a:bodyPr>
          <a:lstStyle/>
          <a:p>
            <a:r>
              <a:rPr lang="en-US" sz="1000" dirty="0">
                <a:solidFill>
                  <a:srgbClr val="002060"/>
                </a:solidFill>
              </a:rPr>
              <a:t>Dear {{</a:t>
            </a:r>
            <a:r>
              <a:rPr lang="en-US" sz="1000" dirty="0" err="1">
                <a:solidFill>
                  <a:srgbClr val="002060"/>
                </a:solidFill>
              </a:rPr>
              <a:t>recipient.f_name</a:t>
            </a:r>
            <a:r>
              <a:rPr lang="en-US" sz="1000" dirty="0">
                <a:solidFill>
                  <a:srgbClr val="002060"/>
                </a:solidFill>
              </a:rPr>
              <a:t>}}, </a:t>
            </a:r>
          </a:p>
          <a:p>
            <a:endParaRPr lang="en-US" sz="1000" dirty="0">
              <a:solidFill>
                <a:srgbClr val="002060"/>
              </a:solidFill>
            </a:endParaRPr>
          </a:p>
          <a:p>
            <a:r>
              <a:rPr lang="en-US" sz="1000" dirty="0">
                <a:solidFill>
                  <a:srgbClr val="002060"/>
                </a:solidFill>
              </a:rPr>
              <a:t>Welcome to Medicare! I appreciate your choosing me to assist with your coverage decisions. Here's what to expect during the next few weeks.</a:t>
            </a:r>
          </a:p>
          <a:p>
            <a:endParaRPr lang="en-US" sz="1000" dirty="0">
              <a:solidFill>
                <a:srgbClr val="002060"/>
              </a:solidFill>
            </a:endParaRPr>
          </a:p>
          <a:p>
            <a:r>
              <a:rPr lang="en-US" sz="1000" b="1" dirty="0">
                <a:solidFill>
                  <a:srgbClr val="002060"/>
                </a:solidFill>
              </a:rPr>
              <a:t>If You Enrolled in Original Medicare:</a:t>
            </a:r>
          </a:p>
          <a:p>
            <a:pPr marL="171450" indent="-171450">
              <a:buFont typeface="Arial" panose="020B0604020202020204" pitchFamily="34" charset="0"/>
              <a:buChar char="•"/>
            </a:pPr>
            <a:r>
              <a:rPr lang="en-US" sz="1000" dirty="0">
                <a:solidFill>
                  <a:srgbClr val="002060"/>
                </a:solidFill>
              </a:rPr>
              <a:t>Your Medicare card should arrive within a few weeks.</a:t>
            </a:r>
          </a:p>
          <a:p>
            <a:pPr marL="171450" indent="-171450">
              <a:buFont typeface="Arial" panose="020B0604020202020204" pitchFamily="34" charset="0"/>
              <a:buChar char="•"/>
            </a:pPr>
            <a:r>
              <a:rPr lang="en-US" sz="1000" dirty="0">
                <a:solidFill>
                  <a:srgbClr val="002060"/>
                </a:solidFill>
              </a:rPr>
              <a:t>Your Part D prescription drug coverage begins </a:t>
            </a:r>
            <a:r>
              <a:rPr lang="en-US" sz="1000" b="1" dirty="0">
                <a:solidFill>
                  <a:srgbClr val="002060"/>
                </a:solidFill>
                <a:highlight>
                  <a:srgbClr val="FFFF00"/>
                </a:highlight>
              </a:rPr>
              <a:t>[</a:t>
            </a:r>
            <a:r>
              <a:rPr lang="en-US" sz="1000" b="1" dirty="0" err="1">
                <a:solidFill>
                  <a:srgbClr val="002060"/>
                </a:solidFill>
                <a:highlight>
                  <a:srgbClr val="FFFF00"/>
                </a:highlight>
              </a:rPr>
              <a:t>effective_date</a:t>
            </a:r>
            <a:r>
              <a:rPr lang="en-US" sz="1000" b="1" dirty="0">
                <a:solidFill>
                  <a:srgbClr val="002060"/>
                </a:solidFill>
                <a:highlight>
                  <a:srgbClr val="FFFF00"/>
                </a:highlight>
              </a:rPr>
              <a:t>]</a:t>
            </a:r>
            <a:r>
              <a:rPr lang="en-US" sz="1000" dirty="0">
                <a:solidFill>
                  <a:srgbClr val="002060"/>
                </a:solidFill>
              </a:rPr>
              <a:t>.</a:t>
            </a:r>
          </a:p>
          <a:p>
            <a:pPr marL="171450" indent="-171450">
              <a:buFont typeface="Arial" panose="020B0604020202020204" pitchFamily="34" charset="0"/>
              <a:buChar char="•"/>
            </a:pPr>
            <a:r>
              <a:rPr lang="en-US" sz="1000" dirty="0">
                <a:solidFill>
                  <a:srgbClr val="002060"/>
                </a:solidFill>
              </a:rPr>
              <a:t>Your Medigap coverage begins [date] (if you enrolled).</a:t>
            </a:r>
          </a:p>
          <a:p>
            <a:pPr marL="171450" indent="-171450">
              <a:buFont typeface="Arial" panose="020B0604020202020204" pitchFamily="34" charset="0"/>
              <a:buChar char="•"/>
            </a:pPr>
            <a:r>
              <a:rPr lang="en-US" sz="1000" dirty="0">
                <a:solidFill>
                  <a:srgbClr val="002060"/>
                </a:solidFill>
              </a:rPr>
              <a:t>Keep your red, white, and blue Medicare card with you.</a:t>
            </a:r>
          </a:p>
          <a:p>
            <a:endParaRPr lang="en-US" sz="1000" dirty="0">
              <a:solidFill>
                <a:srgbClr val="002060"/>
              </a:solidFill>
            </a:endParaRPr>
          </a:p>
          <a:p>
            <a:r>
              <a:rPr lang="en-US" sz="1000" b="1" dirty="0">
                <a:solidFill>
                  <a:srgbClr val="002060"/>
                </a:solidFill>
              </a:rPr>
              <a:t>If You Enrolled in Medicare Advantage:</a:t>
            </a:r>
          </a:p>
          <a:p>
            <a:pPr marL="171450" indent="-171450">
              <a:buFont typeface="Arial" panose="020B0604020202020204" pitchFamily="34" charset="0"/>
              <a:buChar char="•"/>
            </a:pPr>
            <a:r>
              <a:rPr lang="en-US" sz="1000" dirty="0">
                <a:solidFill>
                  <a:srgbClr val="002060"/>
                </a:solidFill>
              </a:rPr>
              <a:t>You'll receive your Member ID card soon. Keep it with your Medicare card.</a:t>
            </a:r>
          </a:p>
          <a:p>
            <a:pPr marL="171450" indent="-171450">
              <a:buFont typeface="Arial" panose="020B0604020202020204" pitchFamily="34" charset="0"/>
              <a:buChar char="•"/>
            </a:pPr>
            <a:r>
              <a:rPr lang="en-US" sz="1000" dirty="0">
                <a:solidFill>
                  <a:srgbClr val="002060"/>
                </a:solidFill>
              </a:rPr>
              <a:t>Your coverage begins </a:t>
            </a:r>
            <a:r>
              <a:rPr lang="en-US" sz="1000" b="1" dirty="0">
                <a:solidFill>
                  <a:srgbClr val="002060"/>
                </a:solidFill>
                <a:highlight>
                  <a:srgbClr val="FFFF00"/>
                </a:highlight>
              </a:rPr>
              <a:t>[</a:t>
            </a:r>
            <a:r>
              <a:rPr lang="en-US" sz="1000" b="1" dirty="0" err="1">
                <a:solidFill>
                  <a:srgbClr val="002060"/>
                </a:solidFill>
                <a:highlight>
                  <a:srgbClr val="FFFF00"/>
                </a:highlight>
              </a:rPr>
              <a:t>effective_date</a:t>
            </a:r>
            <a:r>
              <a:rPr lang="en-US" sz="1000" b="1" dirty="0">
                <a:solidFill>
                  <a:srgbClr val="002060"/>
                </a:solidFill>
                <a:highlight>
                  <a:srgbClr val="FFFF00"/>
                </a:highlight>
              </a:rPr>
              <a:t>]</a:t>
            </a:r>
            <a:r>
              <a:rPr lang="en-US" sz="1000" dirty="0">
                <a:solidFill>
                  <a:srgbClr val="002060"/>
                </a:solidFill>
              </a:rPr>
              <a:t>.</a:t>
            </a:r>
          </a:p>
          <a:p>
            <a:endParaRPr lang="en-US" sz="1000" dirty="0">
              <a:solidFill>
                <a:srgbClr val="002060"/>
              </a:solidFill>
            </a:endParaRPr>
          </a:p>
          <a:p>
            <a:r>
              <a:rPr lang="en-US" sz="1000" b="1" dirty="0">
                <a:solidFill>
                  <a:srgbClr val="002060"/>
                </a:solidFill>
              </a:rPr>
              <a:t>Important First Steps:</a:t>
            </a:r>
          </a:p>
          <a:p>
            <a:pPr marL="228600" indent="-228600">
              <a:buFont typeface="+mj-lt"/>
              <a:buAutoNum type="arabicPeriod"/>
            </a:pPr>
            <a:r>
              <a:rPr lang="en-US" sz="1000" dirty="0">
                <a:solidFill>
                  <a:srgbClr val="002060"/>
                </a:solidFill>
              </a:rPr>
              <a:t>Activate your coverage - call the customer service number on your cards.</a:t>
            </a:r>
          </a:p>
          <a:p>
            <a:pPr marL="228600" indent="-228600">
              <a:buFont typeface="+mj-lt"/>
              <a:buAutoNum type="arabicPeriod"/>
            </a:pPr>
            <a:r>
              <a:rPr lang="en-US" sz="1000" dirty="0">
                <a:solidFill>
                  <a:srgbClr val="002060"/>
                </a:solidFill>
              </a:rPr>
              <a:t>Update your pharmacy with your new prescription coverage information.</a:t>
            </a:r>
          </a:p>
          <a:p>
            <a:pPr marL="228600" indent="-228600">
              <a:buFont typeface="+mj-lt"/>
              <a:buAutoNum type="arabicPeriod"/>
            </a:pPr>
            <a:r>
              <a:rPr lang="en-US" sz="1000" dirty="0">
                <a:solidFill>
                  <a:srgbClr val="002060"/>
                </a:solidFill>
              </a:rPr>
              <a:t>Inform your doctors about your new Medicare coverage.</a:t>
            </a:r>
          </a:p>
          <a:p>
            <a:pPr marL="228600" indent="-228600">
              <a:buFont typeface="+mj-lt"/>
              <a:buAutoNum type="arabicPeriod"/>
            </a:pPr>
            <a:r>
              <a:rPr lang="en-US" sz="1000" dirty="0">
                <a:solidFill>
                  <a:srgbClr val="002060"/>
                </a:solidFill>
              </a:rPr>
              <a:t>Review your first Explanation of Benefits statements carefully.</a:t>
            </a:r>
          </a:p>
          <a:p>
            <a:endParaRPr lang="en-US" sz="1000" dirty="0">
              <a:solidFill>
                <a:srgbClr val="002060"/>
              </a:solidFill>
            </a:endParaRPr>
          </a:p>
          <a:p>
            <a:r>
              <a:rPr lang="en-US" sz="1000" b="1" dirty="0">
                <a:solidFill>
                  <a:srgbClr val="002060"/>
                </a:solidFill>
              </a:rPr>
              <a:t>Ongoing Support:</a:t>
            </a:r>
            <a:r>
              <a:rPr lang="en-US" sz="1000" dirty="0">
                <a:solidFill>
                  <a:srgbClr val="002060"/>
                </a:solidFill>
              </a:rPr>
              <a:t> Your Medicare journey doesn't end here. Throughout the year, I'm available to help with:</a:t>
            </a:r>
          </a:p>
          <a:p>
            <a:pPr marL="171450" indent="-171450">
              <a:buFont typeface="Arial" panose="020B0604020202020204" pitchFamily="34" charset="0"/>
              <a:buChar char="•"/>
            </a:pPr>
            <a:r>
              <a:rPr lang="en-US" sz="1000" dirty="0">
                <a:solidFill>
                  <a:srgbClr val="002060"/>
                </a:solidFill>
              </a:rPr>
              <a:t>Understanding your benefits;</a:t>
            </a:r>
          </a:p>
          <a:p>
            <a:pPr marL="171450" indent="-171450">
              <a:buFont typeface="Arial" panose="020B0604020202020204" pitchFamily="34" charset="0"/>
              <a:buChar char="•"/>
            </a:pPr>
            <a:r>
              <a:rPr lang="en-US" sz="1000" dirty="0">
                <a:solidFill>
                  <a:srgbClr val="002060"/>
                </a:solidFill>
              </a:rPr>
              <a:t>Resolving coverage issues;</a:t>
            </a:r>
          </a:p>
          <a:p>
            <a:pPr marL="171450" indent="-171450">
              <a:buFont typeface="Arial" panose="020B0604020202020204" pitchFamily="34" charset="0"/>
              <a:buChar char="•"/>
            </a:pPr>
            <a:r>
              <a:rPr lang="en-US" sz="1000" dirty="0">
                <a:solidFill>
                  <a:srgbClr val="002060"/>
                </a:solidFill>
              </a:rPr>
              <a:t>Preparing for next year's Annual Enrollment Period, and</a:t>
            </a:r>
          </a:p>
          <a:p>
            <a:pPr marL="171450" indent="-171450">
              <a:buFont typeface="Arial" panose="020B0604020202020204" pitchFamily="34" charset="0"/>
              <a:buChar char="•"/>
            </a:pPr>
            <a:r>
              <a:rPr lang="en-US" sz="1000" dirty="0">
                <a:solidFill>
                  <a:srgbClr val="002060"/>
                </a:solidFill>
              </a:rPr>
              <a:t>Answering any Medicare questions.</a:t>
            </a:r>
          </a:p>
          <a:p>
            <a:endParaRPr lang="en-US" sz="1000" dirty="0">
              <a:solidFill>
                <a:srgbClr val="002060"/>
              </a:solidFill>
            </a:endParaRPr>
          </a:p>
          <a:p>
            <a:r>
              <a:rPr lang="en-US" sz="1000" b="1" dirty="0">
                <a:solidFill>
                  <a:srgbClr val="002060"/>
                </a:solidFill>
              </a:rPr>
              <a:t>Mark Your Calendar for Next Year's Enrollment Period </a:t>
            </a:r>
          </a:p>
          <a:p>
            <a:pPr marL="171450" indent="-171450">
              <a:buFont typeface="Arial" panose="020B0604020202020204" pitchFamily="34" charset="0"/>
              <a:buChar char="•"/>
            </a:pPr>
            <a:r>
              <a:rPr lang="en-US" sz="1000" dirty="0">
                <a:solidFill>
                  <a:srgbClr val="002060"/>
                </a:solidFill>
              </a:rPr>
              <a:t>October 15 - December 7: This is Annual Enrollment Period, when you can make changes to your coverage.</a:t>
            </a:r>
          </a:p>
          <a:p>
            <a:pPr marL="171450" indent="-171450">
              <a:buFont typeface="Arial" panose="020B0604020202020204" pitchFamily="34" charset="0"/>
              <a:buChar char="•"/>
            </a:pPr>
            <a:r>
              <a:rPr lang="en-US" sz="1000" dirty="0">
                <a:solidFill>
                  <a:srgbClr val="002060"/>
                </a:solidFill>
              </a:rPr>
              <a:t>I'll send you a reminder later this year.</a:t>
            </a:r>
          </a:p>
          <a:p>
            <a:endParaRPr lang="en-US" sz="1000" dirty="0">
              <a:solidFill>
                <a:srgbClr val="002060"/>
              </a:solidFill>
            </a:endParaRPr>
          </a:p>
          <a:p>
            <a:r>
              <a:rPr lang="en-US" sz="1000" b="1" dirty="0">
                <a:solidFill>
                  <a:srgbClr val="002060"/>
                </a:solidFill>
              </a:rPr>
              <a:t>Still Have Questions?</a:t>
            </a:r>
            <a:r>
              <a:rPr lang="en-US" sz="1000" dirty="0">
                <a:solidFill>
                  <a:srgbClr val="002060"/>
                </a:solidFill>
              </a:rPr>
              <a:t> Medicare can be complex, and questions often come up after you begin using your coverage. Don't hesitate to reach out to me at {{</a:t>
            </a:r>
            <a:r>
              <a:rPr lang="en-US" sz="1000" dirty="0" err="1">
                <a:solidFill>
                  <a:srgbClr val="002060"/>
                </a:solidFill>
              </a:rPr>
              <a:t>sender.phone_office</a:t>
            </a:r>
            <a:r>
              <a:rPr lang="en-US" sz="1000" dirty="0">
                <a:solidFill>
                  <a:srgbClr val="002060"/>
                </a:solidFill>
              </a:rPr>
              <a:t>}} or {{</a:t>
            </a:r>
            <a:r>
              <a:rPr lang="en-US" sz="1000" dirty="0" err="1">
                <a:solidFill>
                  <a:srgbClr val="002060"/>
                </a:solidFill>
              </a:rPr>
              <a:t>sender.email</a:t>
            </a:r>
            <a:r>
              <a:rPr lang="en-US" sz="1000" dirty="0">
                <a:solidFill>
                  <a:srgbClr val="002060"/>
                </a:solidFill>
              </a:rPr>
              <a:t>}}.</a:t>
            </a:r>
          </a:p>
          <a:p>
            <a:endParaRPr lang="en-US" sz="1000" dirty="0">
              <a:solidFill>
                <a:srgbClr val="002060"/>
              </a:solidFill>
            </a:endParaRPr>
          </a:p>
          <a:p>
            <a:r>
              <a:rPr lang="en-US" sz="1000" dirty="0">
                <a:solidFill>
                  <a:srgbClr val="002060"/>
                </a:solidFill>
              </a:rPr>
              <a:t>Thank you for trusting me to guide you through your Medicare journey. I'm honored to have been part of this important transition in your life.</a:t>
            </a:r>
          </a:p>
          <a:p>
            <a:endParaRPr lang="en-US" sz="1000" dirty="0">
              <a:solidFill>
                <a:srgbClr val="002060"/>
              </a:solidFill>
            </a:endParaRPr>
          </a:p>
          <a:p>
            <a:r>
              <a:rPr lang="en-US" sz="1000" dirty="0">
                <a:solidFill>
                  <a:srgbClr val="002060"/>
                </a:solidFill>
              </a:rPr>
              <a:t>Best regards,</a:t>
            </a:r>
          </a:p>
          <a:p>
            <a:endParaRPr lang="en-US" sz="1000" dirty="0">
              <a:solidFill>
                <a:srgbClr val="002060"/>
              </a:solidFill>
            </a:endParaRPr>
          </a:p>
          <a:p>
            <a:r>
              <a:rPr lang="en-US" sz="1000" dirty="0">
                <a:solidFill>
                  <a:srgbClr val="002060"/>
                </a:solidFill>
              </a:rPr>
              <a:t>{{</a:t>
            </a:r>
            <a:r>
              <a:rPr lang="en-US" sz="1000" dirty="0" err="1">
                <a:solidFill>
                  <a:srgbClr val="002060"/>
                </a:solidFill>
              </a:rPr>
              <a:t>sender.f_name</a:t>
            </a:r>
            <a:r>
              <a:rPr lang="en-US" sz="1000" dirty="0">
                <a:solidFill>
                  <a:srgbClr val="002060"/>
                </a:solidFill>
              </a:rPr>
              <a:t>}} {{</a:t>
            </a:r>
            <a:r>
              <a:rPr lang="en-US" sz="1000" dirty="0" err="1">
                <a:solidFill>
                  <a:srgbClr val="002060"/>
                </a:solidFill>
              </a:rPr>
              <a:t>sender.l_name</a:t>
            </a:r>
            <a:r>
              <a:rPr lang="en-US" sz="1000" dirty="0">
                <a:solidFill>
                  <a:srgbClr val="002060"/>
                </a:solidFill>
              </a:rPr>
              <a:t>}}, {{</a:t>
            </a:r>
            <a:r>
              <a:rPr lang="en-US" sz="1000" dirty="0" err="1">
                <a:solidFill>
                  <a:srgbClr val="002060"/>
                </a:solidFill>
              </a:rPr>
              <a:t>sender.title</a:t>
            </a:r>
            <a:r>
              <a:rPr lang="en-US" sz="1000" dirty="0">
                <a:solidFill>
                  <a:srgbClr val="002060"/>
                </a:solidFill>
              </a:rPr>
              <a:t>}}</a:t>
            </a:r>
          </a:p>
        </p:txBody>
      </p:sp>
      <p:pic>
        <p:nvPicPr>
          <p:cNvPr id="5" name="Picture 4" descr="A screenshot of a web page&#10;&#10;AI-generated content may be incorrect.">
            <a:extLst>
              <a:ext uri="{FF2B5EF4-FFF2-40B4-BE49-F238E27FC236}">
                <a16:creationId xmlns:a16="http://schemas.microsoft.com/office/drawing/2014/main" id="{192FFAED-D044-E706-4BC5-59649BE936DC}"/>
              </a:ext>
            </a:extLst>
          </p:cNvPr>
          <p:cNvPicPr>
            <a:picLocks noChangeAspect="1"/>
          </p:cNvPicPr>
          <p:nvPr/>
        </p:nvPicPr>
        <p:blipFill>
          <a:blip r:embed="rId4"/>
          <a:stretch>
            <a:fillRect/>
          </a:stretch>
        </p:blipFill>
        <p:spPr>
          <a:xfrm>
            <a:off x="613318" y="910764"/>
            <a:ext cx="1959266" cy="5719474"/>
          </a:xfrm>
          <a:prstGeom prst="rect">
            <a:avLst/>
          </a:prstGeom>
          <a:effectLst>
            <a:outerShdw blurRad="127000" dist="50800" dir="5400000" algn="ctr" rotWithShape="0">
              <a:srgbClr val="000000"/>
            </a:outerShdw>
          </a:effectLst>
        </p:spPr>
      </p:pic>
    </p:spTree>
    <p:extLst>
      <p:ext uri="{BB962C8B-B14F-4D97-AF65-F5344CB8AC3E}">
        <p14:creationId xmlns:p14="http://schemas.microsoft.com/office/powerpoint/2010/main" val="1809974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D647269-73BA-F10A-096D-B15C629E7033}"/>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D4411671-CC25-284B-B2F9-8B82E330F0AD}"/>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C907C6BA-FF12-A54A-8A79-FA7E0FF1E2EC}"/>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Insurance: Medicare IEP Lead Nurture</a:t>
            </a:r>
          </a:p>
        </p:txBody>
      </p:sp>
      <p:sp>
        <p:nvSpPr>
          <p:cNvPr id="2" name="Text Placeholder 3">
            <a:extLst>
              <a:ext uri="{FF2B5EF4-FFF2-40B4-BE49-F238E27FC236}">
                <a16:creationId xmlns:a16="http://schemas.microsoft.com/office/drawing/2014/main" id="{C5B93D5B-E3D4-F613-8A0A-458564A7B847}"/>
              </a:ext>
            </a:extLst>
          </p:cNvPr>
          <p:cNvSpPr txBox="1">
            <a:spLocks/>
          </p:cNvSpPr>
          <p:nvPr/>
        </p:nvSpPr>
        <p:spPr>
          <a:xfrm>
            <a:off x="3848099" y="910764"/>
            <a:ext cx="8120960" cy="6703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b="0" i="0" kern="100" dirty="0">
                <a:solidFill>
                  <a:srgbClr val="002060"/>
                </a:solidFill>
                <a:effectLst/>
                <a:latin typeface="+mn-lt"/>
                <a:ea typeface="+mn-ea"/>
                <a:cs typeface="Times New Roman" panose="02020603050405020304" pitchFamily="18" charset="0"/>
              </a:rPr>
              <a:t>Email Subject Line: </a:t>
            </a:r>
            <a:r>
              <a:rPr lang="en-US" kern="100" dirty="0">
                <a:solidFill>
                  <a:srgbClr val="002060"/>
                </a:solidFill>
                <a:cs typeface="Times New Roman" panose="02020603050405020304" pitchFamily="18" charset="0"/>
              </a:rPr>
              <a:t>Let's Chat About Your Medicare Experience</a:t>
            </a:r>
          </a:p>
        </p:txBody>
      </p:sp>
      <p:sp>
        <p:nvSpPr>
          <p:cNvPr id="6" name="TextBox 5">
            <a:extLst>
              <a:ext uri="{FF2B5EF4-FFF2-40B4-BE49-F238E27FC236}">
                <a16:creationId xmlns:a16="http://schemas.microsoft.com/office/drawing/2014/main" id="{C88EE2AE-E639-807F-F1D8-F1F3119B270C}"/>
              </a:ext>
            </a:extLst>
          </p:cNvPr>
          <p:cNvSpPr txBox="1"/>
          <p:nvPr/>
        </p:nvSpPr>
        <p:spPr>
          <a:xfrm>
            <a:off x="3848099" y="1314450"/>
            <a:ext cx="7890016" cy="4939814"/>
          </a:xfrm>
          <a:prstGeom prst="rect">
            <a:avLst/>
          </a:prstGeom>
          <a:noFill/>
        </p:spPr>
        <p:txBody>
          <a:bodyPr wrap="square" numCol="2" spcCol="274320" rtlCol="0">
            <a:spAutoFit/>
          </a:bodyPr>
          <a:lstStyle/>
          <a:p>
            <a:r>
              <a:rPr lang="en-US" sz="1050" dirty="0">
                <a:solidFill>
                  <a:srgbClr val="002060"/>
                </a:solidFill>
              </a:rPr>
              <a:t>Dear {{</a:t>
            </a:r>
            <a:r>
              <a:rPr lang="en-US" sz="1050" dirty="0" err="1">
                <a:solidFill>
                  <a:srgbClr val="002060"/>
                </a:solidFill>
              </a:rPr>
              <a:t>recipient.f_name</a:t>
            </a:r>
            <a:r>
              <a:rPr lang="en-US" sz="1050" dirty="0">
                <a:solidFill>
                  <a:srgbClr val="002060"/>
                </a:solidFill>
              </a:rPr>
              <a:t>}},</a:t>
            </a:r>
          </a:p>
          <a:p>
            <a:endParaRPr lang="en-US" sz="1050" dirty="0">
              <a:solidFill>
                <a:srgbClr val="002060"/>
              </a:solidFill>
            </a:endParaRPr>
          </a:p>
          <a:p>
            <a:r>
              <a:rPr lang="en-US" sz="1050" dirty="0">
                <a:solidFill>
                  <a:srgbClr val="002060"/>
                </a:solidFill>
              </a:rPr>
              <a:t>It's been about three months since you began your Medicare journey. As your Medicare specialist, I'd like to check in with you to see how things are going and answer any questions you may have.</a:t>
            </a:r>
          </a:p>
          <a:p>
            <a:endParaRPr lang="en-US" sz="1050" dirty="0">
              <a:solidFill>
                <a:srgbClr val="002060"/>
              </a:solidFill>
            </a:endParaRPr>
          </a:p>
          <a:p>
            <a:r>
              <a:rPr lang="en-US" sz="1050" b="1" dirty="0">
                <a:solidFill>
                  <a:srgbClr val="002060"/>
                </a:solidFill>
              </a:rPr>
              <a:t>If You're Having Issues:</a:t>
            </a:r>
          </a:p>
          <a:p>
            <a:r>
              <a:rPr lang="en-US" sz="1050" dirty="0">
                <a:solidFill>
                  <a:srgbClr val="002060"/>
                </a:solidFill>
              </a:rPr>
              <a:t>Based on my experience, it's not uncommon to have questions or concerns during your first few months with Medicare. Common issues include:</a:t>
            </a:r>
          </a:p>
          <a:p>
            <a:endParaRPr lang="en-US" sz="1050" dirty="0">
              <a:solidFill>
                <a:srgbClr val="002060"/>
              </a:solidFill>
            </a:endParaRPr>
          </a:p>
          <a:p>
            <a:pPr marL="171450" indent="-171450">
              <a:buFont typeface="Arial" panose="020B0604020202020204" pitchFamily="34" charset="0"/>
              <a:buChar char="•"/>
            </a:pPr>
            <a:r>
              <a:rPr lang="en-US" sz="1050" dirty="0">
                <a:solidFill>
                  <a:srgbClr val="002060"/>
                </a:solidFill>
              </a:rPr>
              <a:t>Confusion about what's covered</a:t>
            </a:r>
          </a:p>
          <a:p>
            <a:pPr marL="171450" indent="-171450">
              <a:buFont typeface="Arial" panose="020B0604020202020204" pitchFamily="34" charset="0"/>
              <a:buChar char="•"/>
            </a:pPr>
            <a:r>
              <a:rPr lang="en-US" sz="1050" dirty="0">
                <a:solidFill>
                  <a:srgbClr val="002060"/>
                </a:solidFill>
              </a:rPr>
              <a:t>Issues with claims or coverage</a:t>
            </a:r>
          </a:p>
          <a:p>
            <a:pPr marL="171450" indent="-171450">
              <a:buFont typeface="Arial" panose="020B0604020202020204" pitchFamily="34" charset="0"/>
              <a:buChar char="•"/>
            </a:pPr>
            <a:r>
              <a:rPr lang="en-US" sz="1050" dirty="0">
                <a:solidFill>
                  <a:srgbClr val="002060"/>
                </a:solidFill>
              </a:rPr>
              <a:t>Seeing preferred doctors</a:t>
            </a:r>
          </a:p>
          <a:p>
            <a:pPr marL="171450" indent="-171450">
              <a:buFont typeface="Arial" panose="020B0604020202020204" pitchFamily="34" charset="0"/>
              <a:buChar char="•"/>
            </a:pPr>
            <a:r>
              <a:rPr lang="en-US" sz="1050" dirty="0">
                <a:solidFill>
                  <a:srgbClr val="002060"/>
                </a:solidFill>
              </a:rPr>
              <a:t>Unexpected bills and/or billing questions</a:t>
            </a:r>
          </a:p>
          <a:p>
            <a:pPr marL="171450" indent="-171450">
              <a:buFont typeface="Arial" panose="020B0604020202020204" pitchFamily="34" charset="0"/>
              <a:buChar char="•"/>
            </a:pPr>
            <a:r>
              <a:rPr lang="en-US" sz="1050" dirty="0">
                <a:solidFill>
                  <a:srgbClr val="002060"/>
                </a:solidFill>
              </a:rPr>
              <a:t>Provider network issues</a:t>
            </a:r>
          </a:p>
          <a:p>
            <a:pPr marL="171450" indent="-171450">
              <a:buFont typeface="Arial" panose="020B0604020202020204" pitchFamily="34" charset="0"/>
              <a:buChar char="•"/>
            </a:pPr>
            <a:r>
              <a:rPr lang="en-US" sz="1050" dirty="0">
                <a:solidFill>
                  <a:srgbClr val="002060"/>
                </a:solidFill>
              </a:rPr>
              <a:t>Prescription drug coverage</a:t>
            </a:r>
          </a:p>
          <a:p>
            <a:endParaRPr lang="en-US" sz="1050" dirty="0">
              <a:solidFill>
                <a:srgbClr val="002060"/>
              </a:solidFill>
            </a:endParaRPr>
          </a:p>
          <a:p>
            <a:r>
              <a:rPr lang="en-US" sz="1050" dirty="0">
                <a:solidFill>
                  <a:srgbClr val="002060"/>
                </a:solidFill>
              </a:rPr>
              <a:t>In addition, some new members are unsure how to take advantage of their preventative care benefits and free Annual Wellness Visit.</a:t>
            </a:r>
          </a:p>
          <a:p>
            <a:endParaRPr lang="en-US" sz="1050" dirty="0">
              <a:solidFill>
                <a:srgbClr val="002060"/>
              </a:solidFill>
            </a:endParaRPr>
          </a:p>
          <a:p>
            <a:r>
              <a:rPr lang="en-US" sz="1050" b="1" dirty="0">
                <a:solidFill>
                  <a:srgbClr val="002060"/>
                </a:solidFill>
              </a:rPr>
              <a:t>I Can Help</a:t>
            </a:r>
          </a:p>
          <a:p>
            <a:r>
              <a:rPr lang="en-US" sz="1050" dirty="0">
                <a:solidFill>
                  <a:srgbClr val="002060"/>
                </a:solidFill>
              </a:rPr>
              <a:t>No matter what you're unsure about, I'm here to help. For example, if you'll be moving soon or have recently lost your employer coverage, these can often be amended without waiting for the next Enrollment Period.</a:t>
            </a:r>
          </a:p>
          <a:p>
            <a:endParaRPr lang="en-US" sz="1050" dirty="0">
              <a:solidFill>
                <a:srgbClr val="002060"/>
              </a:solidFill>
            </a:endParaRPr>
          </a:p>
          <a:p>
            <a:r>
              <a:rPr lang="en-US" sz="1050" dirty="0">
                <a:solidFill>
                  <a:srgbClr val="002060"/>
                </a:solidFill>
              </a:rPr>
              <a:t>During my years as a Medicare specialist, I've seen almost every issue that can come up. Usually, a simple phone call can clear up confusion or solve problems. Call me at {{</a:t>
            </a:r>
            <a:r>
              <a:rPr lang="en-US" sz="1050" dirty="0" err="1">
                <a:solidFill>
                  <a:srgbClr val="002060"/>
                </a:solidFill>
              </a:rPr>
              <a:t>sender.phone_office</a:t>
            </a:r>
            <a:r>
              <a:rPr lang="en-US" sz="1050" dirty="0">
                <a:solidFill>
                  <a:srgbClr val="002060"/>
                </a:solidFill>
              </a:rPr>
              <a:t>}} or reply to this email with any Medicare coverage questions you may have.</a:t>
            </a:r>
          </a:p>
          <a:p>
            <a:endParaRPr lang="en-US" sz="1050" dirty="0">
              <a:solidFill>
                <a:srgbClr val="002060"/>
              </a:solidFill>
            </a:endParaRPr>
          </a:p>
          <a:p>
            <a:r>
              <a:rPr lang="en-US" sz="1050" dirty="0">
                <a:solidFill>
                  <a:srgbClr val="002060"/>
                </a:solidFill>
              </a:rPr>
              <a:t>Best regards,</a:t>
            </a:r>
          </a:p>
          <a:p>
            <a:endParaRPr lang="en-US" sz="1050" dirty="0">
              <a:solidFill>
                <a:srgbClr val="002060"/>
              </a:solidFill>
            </a:endParaRPr>
          </a:p>
          <a:p>
            <a:r>
              <a:rPr lang="en-US" sz="1050" dirty="0">
                <a:solidFill>
                  <a:srgbClr val="002060"/>
                </a:solidFill>
              </a:rPr>
              <a:t>{{</a:t>
            </a:r>
            <a:r>
              <a:rPr lang="en-US" sz="1050" dirty="0" err="1">
                <a:solidFill>
                  <a:srgbClr val="002060"/>
                </a:solidFill>
              </a:rPr>
              <a:t>sender.f_name</a:t>
            </a:r>
            <a:r>
              <a:rPr lang="en-US" sz="1050" dirty="0">
                <a:solidFill>
                  <a:srgbClr val="002060"/>
                </a:solidFill>
              </a:rPr>
              <a:t>}} {{</a:t>
            </a:r>
            <a:r>
              <a:rPr lang="en-US" sz="1050" dirty="0" err="1">
                <a:solidFill>
                  <a:srgbClr val="002060"/>
                </a:solidFill>
              </a:rPr>
              <a:t>sender.l_name</a:t>
            </a:r>
            <a:r>
              <a:rPr lang="en-US" sz="1050" dirty="0">
                <a:solidFill>
                  <a:srgbClr val="002060"/>
                </a:solidFill>
              </a:rPr>
              <a:t>}}, {{</a:t>
            </a:r>
            <a:r>
              <a:rPr lang="en-US" sz="1050" dirty="0" err="1">
                <a:solidFill>
                  <a:srgbClr val="002060"/>
                </a:solidFill>
              </a:rPr>
              <a:t>sender.title</a:t>
            </a:r>
            <a:r>
              <a:rPr lang="en-US" sz="1050" dirty="0">
                <a:solidFill>
                  <a:srgbClr val="002060"/>
                </a:solidFill>
              </a:rPr>
              <a:t>}}</a:t>
            </a:r>
          </a:p>
        </p:txBody>
      </p:sp>
      <p:pic>
        <p:nvPicPr>
          <p:cNvPr id="5" name="Picture 4" descr="A screenshot of a computer&#10;&#10;AI-generated content may be incorrect.">
            <a:extLst>
              <a:ext uri="{FF2B5EF4-FFF2-40B4-BE49-F238E27FC236}">
                <a16:creationId xmlns:a16="http://schemas.microsoft.com/office/drawing/2014/main" id="{507AFC63-16AB-B094-2BF6-2507C3B040CB}"/>
              </a:ext>
            </a:extLst>
          </p:cNvPr>
          <p:cNvPicPr>
            <a:picLocks noChangeAspect="1"/>
          </p:cNvPicPr>
          <p:nvPr/>
        </p:nvPicPr>
        <p:blipFill>
          <a:blip r:embed="rId4"/>
          <a:stretch>
            <a:fillRect/>
          </a:stretch>
        </p:blipFill>
        <p:spPr>
          <a:xfrm>
            <a:off x="613318" y="910764"/>
            <a:ext cx="2777582" cy="5723502"/>
          </a:xfrm>
          <a:prstGeom prst="rect">
            <a:avLst/>
          </a:prstGeom>
          <a:effectLst>
            <a:outerShdw blurRad="127000" dist="50800" dir="5400000" algn="ctr" rotWithShape="0">
              <a:srgbClr val="000000"/>
            </a:outerShdw>
          </a:effectLst>
        </p:spPr>
      </p:pic>
    </p:spTree>
    <p:extLst>
      <p:ext uri="{BB962C8B-B14F-4D97-AF65-F5344CB8AC3E}">
        <p14:creationId xmlns:p14="http://schemas.microsoft.com/office/powerpoint/2010/main" val="1092540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45EAB8-259F-9486-7E88-3E5064554E05}"/>
              </a:ext>
            </a:extLst>
          </p:cNvPr>
          <p:cNvSpPr>
            <a:spLocks noGrp="1"/>
          </p:cNvSpPr>
          <p:nvPr>
            <p:ph type="body" sz="quarter" idx="11"/>
          </p:nvPr>
        </p:nvSpPr>
        <p:spPr>
          <a:xfrm>
            <a:off x="1116432" y="1563843"/>
            <a:ext cx="9959137" cy="443861"/>
          </a:xfrm>
        </p:spPr>
        <p:txBody>
          <a:bodyPr/>
          <a:lstStyle/>
          <a:p>
            <a:r>
              <a:rPr lang="en-US" dirty="0"/>
              <a:t>Communication types: Email</a:t>
            </a:r>
          </a:p>
        </p:txBody>
      </p:sp>
      <p:sp>
        <p:nvSpPr>
          <p:cNvPr id="4" name="Text Placeholder 3">
            <a:extLst>
              <a:ext uri="{FF2B5EF4-FFF2-40B4-BE49-F238E27FC236}">
                <a16:creationId xmlns:a16="http://schemas.microsoft.com/office/drawing/2014/main" id="{79C2D384-CBE4-5336-E128-D8E3A28CB40F}"/>
              </a:ext>
            </a:extLst>
          </p:cNvPr>
          <p:cNvSpPr>
            <a:spLocks noGrp="1"/>
          </p:cNvSpPr>
          <p:nvPr>
            <p:ph type="body" sz="quarter" idx="12"/>
          </p:nvPr>
        </p:nvSpPr>
        <p:spPr>
          <a:xfrm>
            <a:off x="1116431" y="2126974"/>
            <a:ext cx="9959138" cy="3921280"/>
          </a:xfrm>
        </p:spPr>
        <p:txBody>
          <a:bodyPr/>
          <a:lstStyle/>
          <a:p>
            <a:pPr defTabSz="868680">
              <a:lnSpc>
                <a:spcPct val="100000"/>
              </a:lnSpc>
              <a:spcBef>
                <a:spcPts val="0"/>
              </a:spcBef>
            </a:pPr>
            <a:r>
              <a:rPr lang="en-US" sz="2000" kern="100" dirty="0">
                <a:solidFill>
                  <a:srgbClr val="002060"/>
                </a:solidFill>
                <a:cs typeface="Times New Roman" panose="02020603050405020304" pitchFamily="18" charset="0"/>
              </a:rPr>
              <a:t>Leverage this journey to educate and engage with prospective Medicare enrollees as they become eligible for their Initial Enrollment Period. The journey includes 7 educational emails about the basics of Medicare, your services in the Medicare space and enrollment requirements. Additional emails include follow up messages for an enrolled contact’s birthday/welcome to Medicare and a 90-day check in. Emails are sent on behalf of an individual agent and include strong calls-to-action. Adjust tone for warmer or colder lead nurture campaigns. </a:t>
            </a:r>
          </a:p>
          <a:p>
            <a:pPr defTabSz="868680">
              <a:lnSpc>
                <a:spcPct val="100000"/>
              </a:lnSpc>
              <a:spcBef>
                <a:spcPts val="0"/>
              </a:spcBef>
            </a:pPr>
            <a:endParaRPr lang="en-US" sz="2000" kern="100" dirty="0">
              <a:solidFill>
                <a:srgbClr val="002060"/>
              </a:solidFill>
              <a:cs typeface="Times New Roman" panose="02020603050405020304" pitchFamily="18" charset="0"/>
            </a:endParaRPr>
          </a:p>
          <a:p>
            <a:pPr defTabSz="868680">
              <a:lnSpc>
                <a:spcPct val="100000"/>
              </a:lnSpc>
              <a:spcBef>
                <a:spcPts val="0"/>
              </a:spcBef>
            </a:pPr>
            <a:r>
              <a:rPr lang="en-US" sz="2000" kern="100" dirty="0">
                <a:solidFill>
                  <a:srgbClr val="002060"/>
                </a:solidFill>
                <a:cs typeface="Times New Roman" panose="02020603050405020304" pitchFamily="18" charset="0"/>
              </a:rPr>
              <a:t>Configure the journey onramp to begin sending 6 months prior to a contact’s 65th birthday through a variety of ways. Best practice is a custom field for the day/year of their 65th birthday but contact groups, Life Events, and other alternatives can be leveraged. Adjust email messaging, spacing, and sending windows to align with your specific market trends. </a:t>
            </a:r>
          </a:p>
          <a:p>
            <a:pPr marL="0" marR="0">
              <a:lnSpc>
                <a:spcPct val="100000"/>
              </a:lnSpc>
              <a:spcBef>
                <a:spcPts val="0"/>
              </a:spcBef>
              <a:spcAft>
                <a:spcPts val="0"/>
              </a:spcAft>
            </a:pPr>
            <a:endParaRPr lang="en-US" kern="100" dirty="0">
              <a:solidFill>
                <a:srgbClr val="002060"/>
              </a:solidFill>
              <a:ea typeface="Calibri" panose="020F0502020204030204" pitchFamily="34" charset="0"/>
              <a:cs typeface="Times New Roman" panose="02020603050405020304" pitchFamily="18" charset="0"/>
            </a:endParaRPr>
          </a:p>
          <a:p>
            <a:pPr>
              <a:lnSpc>
                <a:spcPct val="100000"/>
              </a:lnSpc>
              <a:spcBef>
                <a:spcPts val="0"/>
              </a:spcBef>
            </a:pPr>
            <a:r>
              <a:rPr lang="en-US" sz="1600" b="0" i="1" kern="100" dirty="0">
                <a:solidFill>
                  <a:srgbClr val="002060"/>
                </a:solidFill>
                <a:effectLst/>
                <a:latin typeface="+mn-lt"/>
                <a:ea typeface="+mn-ea"/>
                <a:cs typeface="Times New Roman" panose="02020603050405020304" pitchFamily="18" charset="0"/>
              </a:rPr>
              <a:t>*All communications should be reviewed prior to initiating the journey and annually for updated policy information. </a:t>
            </a:r>
          </a:p>
        </p:txBody>
      </p:sp>
      <p:pic>
        <p:nvPicPr>
          <p:cNvPr id="5" name="Picture 4" descr="A blue letter t on a black background&#10;&#10;Description automatically generated">
            <a:extLst>
              <a:ext uri="{FF2B5EF4-FFF2-40B4-BE49-F238E27FC236}">
                <a16:creationId xmlns:a16="http://schemas.microsoft.com/office/drawing/2014/main" id="{0034EE2F-F8B0-BB04-3919-B98670840B33}"/>
              </a:ext>
            </a:extLst>
          </p:cNvPr>
          <p:cNvPicPr>
            <a:picLocks noChangeAspect="1"/>
          </p:cNvPicPr>
          <p:nvPr/>
        </p:nvPicPr>
        <p:blipFill>
          <a:blip r:embed="rId2"/>
          <a:stretch>
            <a:fillRect/>
          </a:stretch>
        </p:blipFill>
        <p:spPr>
          <a:xfrm>
            <a:off x="8791614" y="252907"/>
            <a:ext cx="3177445" cy="259695"/>
          </a:xfrm>
          <a:prstGeom prst="rect">
            <a:avLst/>
          </a:prstGeom>
        </p:spPr>
      </p:pic>
      <p:sp>
        <p:nvSpPr>
          <p:cNvPr id="6" name="Text Placeholder 1">
            <a:extLst>
              <a:ext uri="{FF2B5EF4-FFF2-40B4-BE49-F238E27FC236}">
                <a16:creationId xmlns:a16="http://schemas.microsoft.com/office/drawing/2014/main" id="{CF2578B7-A0D3-C354-E31D-B896EDE0FC27}"/>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Insurance: Medicare IEP Lead Nurture</a:t>
            </a:r>
          </a:p>
        </p:txBody>
      </p:sp>
    </p:spTree>
    <p:extLst>
      <p:ext uri="{BB962C8B-B14F-4D97-AF65-F5344CB8AC3E}">
        <p14:creationId xmlns:p14="http://schemas.microsoft.com/office/powerpoint/2010/main" val="196896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blue letter t on a black background&#10;&#10;Description automatically generated">
            <a:extLst>
              <a:ext uri="{FF2B5EF4-FFF2-40B4-BE49-F238E27FC236}">
                <a16:creationId xmlns:a16="http://schemas.microsoft.com/office/drawing/2014/main" id="{2DB3A478-CF8E-5ABD-4CE4-FA8C66945EF7}"/>
              </a:ext>
            </a:extLst>
          </p:cNvPr>
          <p:cNvPicPr>
            <a:picLocks noChangeAspect="1"/>
          </p:cNvPicPr>
          <p:nvPr/>
        </p:nvPicPr>
        <p:blipFill>
          <a:blip r:embed="rId3"/>
          <a:stretch>
            <a:fillRect/>
          </a:stretch>
        </p:blipFill>
        <p:spPr>
          <a:xfrm>
            <a:off x="8791614" y="252907"/>
            <a:ext cx="3177445" cy="259695"/>
          </a:xfrm>
          <a:prstGeom prst="rect">
            <a:avLst/>
          </a:prstGeom>
        </p:spPr>
      </p:pic>
      <p:sp>
        <p:nvSpPr>
          <p:cNvPr id="4" name="Text Placeholder 1">
            <a:extLst>
              <a:ext uri="{FF2B5EF4-FFF2-40B4-BE49-F238E27FC236}">
                <a16:creationId xmlns:a16="http://schemas.microsoft.com/office/drawing/2014/main" id="{45B068DA-8B89-4B72-2A91-CDA33799ADA4}"/>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Insurance: Medicare IEP Lead Nurture</a:t>
            </a:r>
          </a:p>
        </p:txBody>
      </p:sp>
      <p:pic>
        <p:nvPicPr>
          <p:cNvPr id="7" name="Picture 6" descr="A diagram of a network&#10;&#10;AI-generated content may be incorrect.">
            <a:extLst>
              <a:ext uri="{FF2B5EF4-FFF2-40B4-BE49-F238E27FC236}">
                <a16:creationId xmlns:a16="http://schemas.microsoft.com/office/drawing/2014/main" id="{854A047C-3646-9EE4-E54E-F4B6D6EA50D0}"/>
              </a:ext>
            </a:extLst>
          </p:cNvPr>
          <p:cNvPicPr>
            <a:picLocks noChangeAspect="1"/>
          </p:cNvPicPr>
          <p:nvPr/>
        </p:nvPicPr>
        <p:blipFill>
          <a:blip r:embed="rId4"/>
          <a:srcRect b="47768"/>
          <a:stretch>
            <a:fillRect/>
          </a:stretch>
        </p:blipFill>
        <p:spPr>
          <a:xfrm>
            <a:off x="545784" y="842642"/>
            <a:ext cx="9274077" cy="4029541"/>
          </a:xfrm>
          <a:prstGeom prst="rect">
            <a:avLst/>
          </a:prstGeom>
        </p:spPr>
      </p:pic>
      <p:sp>
        <p:nvSpPr>
          <p:cNvPr id="6" name="Text Placeholder 3">
            <a:extLst>
              <a:ext uri="{FF2B5EF4-FFF2-40B4-BE49-F238E27FC236}">
                <a16:creationId xmlns:a16="http://schemas.microsoft.com/office/drawing/2014/main" id="{9AE106F8-E026-0462-A90D-93BAB2C0B272}"/>
              </a:ext>
            </a:extLst>
          </p:cNvPr>
          <p:cNvSpPr txBox="1">
            <a:spLocks/>
          </p:cNvSpPr>
          <p:nvPr/>
        </p:nvSpPr>
        <p:spPr>
          <a:xfrm>
            <a:off x="526454" y="4949687"/>
            <a:ext cx="10525860" cy="1651374"/>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1600" kern="100" dirty="0">
                <a:solidFill>
                  <a:srgbClr val="002060"/>
                </a:solidFill>
                <a:cs typeface="Times New Roman" panose="02020603050405020304" pitchFamily="18" charset="0"/>
              </a:rPr>
              <a:t>Journey Notes:</a:t>
            </a:r>
          </a:p>
          <a:p>
            <a:pPr marL="285750" indent="-285750" defTabSz="868680">
              <a:lnSpc>
                <a:spcPct val="100000"/>
              </a:lnSpc>
              <a:spcBef>
                <a:spcPts val="0"/>
              </a:spcBef>
              <a:buFont typeface="Wingdings" panose="05000000000000000000" pitchFamily="2" charset="2"/>
              <a:buChar char="Ø"/>
            </a:pPr>
            <a:r>
              <a:rPr lang="en-US" sz="1400" kern="100" dirty="0">
                <a:solidFill>
                  <a:srgbClr val="002060"/>
                </a:solidFill>
                <a:cs typeface="Times New Roman" panose="02020603050405020304" pitchFamily="18" charset="0"/>
              </a:rPr>
              <a:t>Keep emails that work for your organization, edit to meet your organization’s tone, swap with custom, or add these emails to your existing campaigns. Timer delays are set to send between 11am-1pm Tuesday-Thursday to align with email marketing trends.</a:t>
            </a:r>
          </a:p>
          <a:p>
            <a:pPr marL="285750" indent="-285750" defTabSz="868680">
              <a:lnSpc>
                <a:spcPct val="100000"/>
              </a:lnSpc>
              <a:spcBef>
                <a:spcPts val="0"/>
              </a:spcBef>
              <a:buFont typeface="Wingdings" panose="05000000000000000000" pitchFamily="2" charset="2"/>
              <a:buChar char="Ø"/>
            </a:pPr>
            <a:r>
              <a:rPr lang="en-US" sz="1400" kern="100" dirty="0">
                <a:solidFill>
                  <a:srgbClr val="002060"/>
                </a:solidFill>
                <a:cs typeface="Times New Roman" panose="02020603050405020304" pitchFamily="18" charset="0"/>
              </a:rPr>
              <a:t>Onramps will need to be configured based on your organization’s workflow and contact management process. Best practice is a custom field that signifies the date including year that the contact turns 65. Alternative options are presented in this wireframe if that is not available. </a:t>
            </a:r>
          </a:p>
          <a:p>
            <a:pPr marL="285750" indent="-285750" defTabSz="868680">
              <a:lnSpc>
                <a:spcPct val="100000"/>
              </a:lnSpc>
              <a:spcBef>
                <a:spcPts val="0"/>
              </a:spcBef>
              <a:buFont typeface="Wingdings" panose="05000000000000000000" pitchFamily="2" charset="2"/>
              <a:buChar char="Ø"/>
            </a:pPr>
            <a:r>
              <a:rPr lang="en-US" sz="1400" kern="100" dirty="0">
                <a:solidFill>
                  <a:srgbClr val="002060"/>
                </a:solidFill>
                <a:cs typeface="Times New Roman" panose="02020603050405020304" pitchFamily="18" charset="0"/>
              </a:rPr>
              <a:t>The sequence intentionally does not have a “Remove from Journey” component to enable intelligent automation. Offramps are configured for contacts who have obtained a policy and those who have not.</a:t>
            </a:r>
          </a:p>
        </p:txBody>
      </p:sp>
    </p:spTree>
    <p:extLst>
      <p:ext uri="{BB962C8B-B14F-4D97-AF65-F5344CB8AC3E}">
        <p14:creationId xmlns:p14="http://schemas.microsoft.com/office/powerpoint/2010/main" val="1144647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42FD764-2FD9-2CAD-F937-789B1D347225}"/>
            </a:ext>
          </a:extLst>
        </p:cNvPr>
        <p:cNvGrpSpPr/>
        <p:nvPr/>
      </p:nvGrpSpPr>
      <p:grpSpPr>
        <a:xfrm>
          <a:off x="0" y="0"/>
          <a:ext cx="0" cy="0"/>
          <a:chOff x="0" y="0"/>
          <a:chExt cx="0" cy="0"/>
        </a:xfrm>
      </p:grpSpPr>
      <p:pic>
        <p:nvPicPr>
          <p:cNvPr id="2" name="Picture 1" descr="A blue letter t on a black background&#10;&#10;Description automatically generated">
            <a:extLst>
              <a:ext uri="{FF2B5EF4-FFF2-40B4-BE49-F238E27FC236}">
                <a16:creationId xmlns:a16="http://schemas.microsoft.com/office/drawing/2014/main" id="{7731173B-0F3F-B450-6ABC-986D14A6D765}"/>
              </a:ext>
            </a:extLst>
          </p:cNvPr>
          <p:cNvPicPr>
            <a:picLocks noChangeAspect="1"/>
          </p:cNvPicPr>
          <p:nvPr/>
        </p:nvPicPr>
        <p:blipFill>
          <a:blip r:embed="rId3"/>
          <a:stretch>
            <a:fillRect/>
          </a:stretch>
        </p:blipFill>
        <p:spPr>
          <a:xfrm>
            <a:off x="8791614" y="252907"/>
            <a:ext cx="3177445" cy="259695"/>
          </a:xfrm>
          <a:prstGeom prst="rect">
            <a:avLst/>
          </a:prstGeom>
        </p:spPr>
      </p:pic>
      <p:sp>
        <p:nvSpPr>
          <p:cNvPr id="4" name="Text Placeholder 1">
            <a:extLst>
              <a:ext uri="{FF2B5EF4-FFF2-40B4-BE49-F238E27FC236}">
                <a16:creationId xmlns:a16="http://schemas.microsoft.com/office/drawing/2014/main" id="{ECE9E513-8F33-5367-178B-BFD43A9E0699}"/>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Insurance: Medicare IEP Lead Nurture</a:t>
            </a:r>
          </a:p>
        </p:txBody>
      </p:sp>
      <p:sp>
        <p:nvSpPr>
          <p:cNvPr id="3" name="Text Placeholder 3">
            <a:extLst>
              <a:ext uri="{FF2B5EF4-FFF2-40B4-BE49-F238E27FC236}">
                <a16:creationId xmlns:a16="http://schemas.microsoft.com/office/drawing/2014/main" id="{4DB4E214-D29D-FE19-BDB3-9E8221127890}"/>
              </a:ext>
            </a:extLst>
          </p:cNvPr>
          <p:cNvSpPr txBox="1">
            <a:spLocks/>
          </p:cNvSpPr>
          <p:nvPr/>
        </p:nvSpPr>
        <p:spPr>
          <a:xfrm>
            <a:off x="526454" y="4949687"/>
            <a:ext cx="10416530" cy="1651374"/>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868680" rtl="0" eaLnBrk="1" fontAlgn="auto" latinLnBrk="0" hangingPunct="1">
              <a:lnSpc>
                <a:spcPct val="100000"/>
              </a:lnSpc>
              <a:spcBef>
                <a:spcPts val="0"/>
              </a:spcBef>
              <a:spcAft>
                <a:spcPts val="0"/>
              </a:spcAft>
              <a:buClrTx/>
              <a:buSzTx/>
              <a:buFontTx/>
              <a:buNone/>
              <a:tabLst/>
              <a:defRPr/>
            </a:pPr>
            <a:r>
              <a:rPr kumimoji="0" lang="en-US" sz="1600" b="0" i="0" u="none" strike="noStrike" kern="100" cap="none" spc="0" normalizeH="0" baseline="0" noProof="0" dirty="0">
                <a:ln>
                  <a:noFill/>
                </a:ln>
                <a:solidFill>
                  <a:srgbClr val="002060"/>
                </a:solidFill>
                <a:effectLst/>
                <a:uLnTx/>
                <a:uFillTx/>
                <a:latin typeface="Barlow"/>
                <a:ea typeface="+mn-ea"/>
                <a:cs typeface="Times New Roman" panose="02020603050405020304" pitchFamily="18" charset="0"/>
              </a:rPr>
              <a:t>Journey Notes:</a:t>
            </a:r>
          </a:p>
          <a:p>
            <a:pPr marL="285750" marR="0" lvl="0" indent="-285750" algn="l" defTabSz="86868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00" cap="none" spc="0" normalizeH="0" baseline="0" noProof="0" dirty="0">
                <a:ln>
                  <a:noFill/>
                </a:ln>
                <a:solidFill>
                  <a:srgbClr val="002060"/>
                </a:solidFill>
                <a:effectLst/>
                <a:uLnTx/>
                <a:uFillTx/>
                <a:latin typeface="Barlow"/>
                <a:ea typeface="+mn-ea"/>
                <a:cs typeface="Times New Roman" panose="02020603050405020304" pitchFamily="18" charset="0"/>
              </a:rPr>
              <a:t>Adjust trigger and condition components with organization specific inline conditions, contact groups, and Focused View outcomes. </a:t>
            </a:r>
          </a:p>
          <a:p>
            <a:pPr marL="285750" marR="0" lvl="0" indent="-285750" algn="l" defTabSz="86868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00" cap="none" spc="0" normalizeH="0" baseline="0" noProof="0" dirty="0">
                <a:ln>
                  <a:noFill/>
                </a:ln>
                <a:solidFill>
                  <a:srgbClr val="002060"/>
                </a:solidFill>
                <a:effectLst/>
                <a:uLnTx/>
                <a:uFillTx/>
                <a:latin typeface="Barlow"/>
                <a:ea typeface="+mn-ea"/>
                <a:cs typeface="Times New Roman" panose="02020603050405020304" pitchFamily="18" charset="0"/>
              </a:rPr>
              <a:t>The sequence after “Policy </a:t>
            </a:r>
            <a:r>
              <a:rPr kumimoji="0" lang="en-US" sz="1400" b="0" i="0" u="none" strike="noStrike" kern="100" cap="none" spc="0" normalizeH="0" baseline="0" noProof="0" dirty="0" err="1">
                <a:ln>
                  <a:noFill/>
                </a:ln>
                <a:solidFill>
                  <a:srgbClr val="002060"/>
                </a:solidFill>
                <a:effectLst/>
                <a:uLnTx/>
                <a:uFillTx/>
                <a:latin typeface="Barlow"/>
                <a:ea typeface="+mn-ea"/>
                <a:cs typeface="Times New Roman" panose="02020603050405020304" pitchFamily="18" charset="0"/>
              </a:rPr>
              <a:t>Binded</a:t>
            </a:r>
            <a:r>
              <a:rPr kumimoji="0" lang="en-US" sz="1400" b="0" i="0" u="none" strike="noStrike" kern="100" cap="none" spc="0" normalizeH="0" baseline="0" noProof="0" dirty="0">
                <a:ln>
                  <a:noFill/>
                </a:ln>
                <a:solidFill>
                  <a:srgbClr val="002060"/>
                </a:solidFill>
                <a:effectLst/>
                <a:uLnTx/>
                <a:uFillTx/>
                <a:latin typeface="Barlow"/>
                <a:ea typeface="+mn-ea"/>
                <a:cs typeface="Times New Roman" panose="02020603050405020304" pitchFamily="18" charset="0"/>
              </a:rPr>
              <a:t>” intentionally does not have a “Remove from Journey” component to enable intelligent automation.</a:t>
            </a:r>
          </a:p>
          <a:p>
            <a:pPr marL="285750" marR="0" lvl="0" indent="-285750" algn="l" defTabSz="86868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00" cap="none" spc="0" normalizeH="0" baseline="0" noProof="0" dirty="0">
                <a:ln>
                  <a:noFill/>
                </a:ln>
                <a:solidFill>
                  <a:srgbClr val="002060"/>
                </a:solidFill>
                <a:effectLst/>
                <a:uLnTx/>
                <a:uFillTx/>
                <a:latin typeface="Barlow"/>
                <a:ea typeface="+mn-ea"/>
                <a:cs typeface="Times New Roman" panose="02020603050405020304" pitchFamily="18" charset="0"/>
              </a:rPr>
              <a:t>After “On Contact Date” for birthday, contacts who’ve obtained coverage will receive a “Happy Birthday/Welcome to Medicare” email. Those who did not bind a policy will be removed from the journey.</a:t>
            </a:r>
          </a:p>
        </p:txBody>
      </p:sp>
      <p:pic>
        <p:nvPicPr>
          <p:cNvPr id="5" name="Picture 4" descr="A diagram of a network&#10;&#10;AI-generated content may be incorrect.">
            <a:extLst>
              <a:ext uri="{FF2B5EF4-FFF2-40B4-BE49-F238E27FC236}">
                <a16:creationId xmlns:a16="http://schemas.microsoft.com/office/drawing/2014/main" id="{4B05A01B-D908-BCE9-B195-3D4C07D4FCA8}"/>
              </a:ext>
            </a:extLst>
          </p:cNvPr>
          <p:cNvPicPr>
            <a:picLocks noChangeAspect="1"/>
          </p:cNvPicPr>
          <p:nvPr/>
        </p:nvPicPr>
        <p:blipFill>
          <a:blip r:embed="rId4"/>
          <a:srcRect t="55302" b="193"/>
          <a:stretch>
            <a:fillRect/>
          </a:stretch>
        </p:blipFill>
        <p:spPr>
          <a:xfrm>
            <a:off x="545784" y="842642"/>
            <a:ext cx="9687605" cy="3586483"/>
          </a:xfrm>
          <a:prstGeom prst="rect">
            <a:avLst/>
          </a:prstGeom>
        </p:spPr>
      </p:pic>
    </p:spTree>
    <p:extLst>
      <p:ext uri="{BB962C8B-B14F-4D97-AF65-F5344CB8AC3E}">
        <p14:creationId xmlns:p14="http://schemas.microsoft.com/office/powerpoint/2010/main" val="1245714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D5CAB4D-8CE1-1967-B4C5-BC44034357F9}"/>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CAA63BE2-5882-6998-5888-CFBD35FD6674}"/>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19528310-A192-8AA4-6388-4348F2E554C9}"/>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Insurance: Medicare IEP Lead Nurture</a:t>
            </a:r>
          </a:p>
        </p:txBody>
      </p:sp>
      <p:sp>
        <p:nvSpPr>
          <p:cNvPr id="2" name="Text Placeholder 3">
            <a:extLst>
              <a:ext uri="{FF2B5EF4-FFF2-40B4-BE49-F238E27FC236}">
                <a16:creationId xmlns:a16="http://schemas.microsoft.com/office/drawing/2014/main" id="{24B94DA2-662A-564E-1984-7A66B2B30249}"/>
              </a:ext>
            </a:extLst>
          </p:cNvPr>
          <p:cNvSpPr txBox="1">
            <a:spLocks/>
          </p:cNvSpPr>
          <p:nvPr/>
        </p:nvSpPr>
        <p:spPr>
          <a:xfrm>
            <a:off x="3848097" y="910764"/>
            <a:ext cx="8120961" cy="6703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b="0" i="0" kern="100" dirty="0">
                <a:solidFill>
                  <a:srgbClr val="002060"/>
                </a:solidFill>
                <a:effectLst/>
                <a:latin typeface="+mn-lt"/>
                <a:ea typeface="+mn-ea"/>
                <a:cs typeface="Times New Roman" panose="02020603050405020304" pitchFamily="18" charset="0"/>
              </a:rPr>
              <a:t>Email Subject Line: </a:t>
            </a:r>
            <a:r>
              <a:rPr lang="en-US" kern="100" dirty="0">
                <a:solidFill>
                  <a:srgbClr val="002060"/>
                </a:solidFill>
                <a:cs typeface="Times New Roman" panose="02020603050405020304" pitchFamily="18" charset="0"/>
              </a:rPr>
              <a:t>Turning 65 Soon? Your Medicare Journey Starts Now</a:t>
            </a:r>
          </a:p>
        </p:txBody>
      </p:sp>
      <p:sp>
        <p:nvSpPr>
          <p:cNvPr id="6" name="TextBox 5">
            <a:extLst>
              <a:ext uri="{FF2B5EF4-FFF2-40B4-BE49-F238E27FC236}">
                <a16:creationId xmlns:a16="http://schemas.microsoft.com/office/drawing/2014/main" id="{CF13D10E-F858-A0C7-C80E-2F3B079C2314}"/>
              </a:ext>
            </a:extLst>
          </p:cNvPr>
          <p:cNvSpPr txBox="1"/>
          <p:nvPr/>
        </p:nvSpPr>
        <p:spPr>
          <a:xfrm>
            <a:off x="3848097" y="1314450"/>
            <a:ext cx="7890016" cy="4939814"/>
          </a:xfrm>
          <a:prstGeom prst="rect">
            <a:avLst/>
          </a:prstGeom>
          <a:noFill/>
        </p:spPr>
        <p:txBody>
          <a:bodyPr wrap="square" numCol="2" spcCol="274320" rtlCol="0">
            <a:spAutoFit/>
          </a:bodyPr>
          <a:lstStyle/>
          <a:p>
            <a:r>
              <a:rPr lang="en-US" sz="1000" dirty="0">
                <a:solidFill>
                  <a:srgbClr val="002060"/>
                </a:solidFill>
              </a:rPr>
              <a:t>Dear {{</a:t>
            </a:r>
            <a:r>
              <a:rPr lang="en-US" sz="1000" dirty="0" err="1">
                <a:solidFill>
                  <a:srgbClr val="002060"/>
                </a:solidFill>
              </a:rPr>
              <a:t>recipient.f_name</a:t>
            </a:r>
            <a:r>
              <a:rPr lang="en-US" sz="1000" dirty="0">
                <a:solidFill>
                  <a:srgbClr val="002060"/>
                </a:solidFill>
              </a:rPr>
              <a:t>}},</a:t>
            </a:r>
          </a:p>
          <a:p>
            <a:endParaRPr lang="en-US" sz="1000" dirty="0">
              <a:solidFill>
                <a:srgbClr val="002060"/>
              </a:solidFill>
            </a:endParaRPr>
          </a:p>
          <a:p>
            <a:r>
              <a:rPr lang="en-US" sz="1000" dirty="0">
                <a:solidFill>
                  <a:srgbClr val="002060"/>
                </a:solidFill>
              </a:rPr>
              <a:t>You'll soon be eligible for Medicare, which can help you save on health care and prescriptions. As a Medicare specialist, I can guide you through what may appear to be a confusing process, making your transition as smooth as possible.</a:t>
            </a:r>
          </a:p>
          <a:p>
            <a:endParaRPr lang="en-US" sz="1000" dirty="0">
              <a:solidFill>
                <a:srgbClr val="002060"/>
              </a:solidFill>
            </a:endParaRPr>
          </a:p>
          <a:p>
            <a:r>
              <a:rPr lang="en-US" sz="1000" b="1" dirty="0">
                <a:solidFill>
                  <a:srgbClr val="002060"/>
                </a:solidFill>
              </a:rPr>
              <a:t>Your Medicare Timeline</a:t>
            </a:r>
          </a:p>
          <a:p>
            <a:r>
              <a:rPr lang="en-US" sz="1000" dirty="0">
                <a:solidFill>
                  <a:srgbClr val="002060"/>
                </a:solidFill>
              </a:rPr>
              <a:t>Your Initial Enrollment Period (IEP) begins 3 months before your 65th birthday and ends 3 months after. Your coverage can begin as early as {{</a:t>
            </a:r>
            <a:r>
              <a:rPr lang="en-US" sz="1000" dirty="0" err="1">
                <a:solidFill>
                  <a:srgbClr val="002060"/>
                </a:solidFill>
              </a:rPr>
              <a:t>recipient.birthday</a:t>
            </a:r>
            <a:r>
              <a:rPr lang="en-US" sz="1000" dirty="0">
                <a:solidFill>
                  <a:srgbClr val="002060"/>
                </a:solidFill>
              </a:rPr>
              <a:t> | date: "%B"}} 1st.</a:t>
            </a:r>
          </a:p>
          <a:p>
            <a:endParaRPr lang="en-US" sz="1000" dirty="0">
              <a:solidFill>
                <a:srgbClr val="002060"/>
              </a:solidFill>
            </a:endParaRPr>
          </a:p>
          <a:p>
            <a:r>
              <a:rPr lang="en-US" sz="1000" dirty="0">
                <a:solidFill>
                  <a:srgbClr val="002060"/>
                </a:solidFill>
              </a:rPr>
              <a:t>Why Start Planning Now?</a:t>
            </a:r>
          </a:p>
          <a:p>
            <a:r>
              <a:rPr lang="en-US" sz="1000" dirty="0">
                <a:solidFill>
                  <a:srgbClr val="002060"/>
                </a:solidFill>
              </a:rPr>
              <a:t>Starting early gives you time to:</a:t>
            </a:r>
          </a:p>
          <a:p>
            <a:pPr marL="171450" indent="-171450">
              <a:buFont typeface="Arial" panose="020B0604020202020204" pitchFamily="34" charset="0"/>
              <a:buChar char="•"/>
            </a:pPr>
            <a:r>
              <a:rPr lang="en-US" sz="1000" dirty="0">
                <a:solidFill>
                  <a:srgbClr val="002060"/>
                </a:solidFill>
              </a:rPr>
              <a:t>Learn all about your options</a:t>
            </a:r>
          </a:p>
          <a:p>
            <a:pPr marL="171450" indent="-171450">
              <a:buFont typeface="Arial" panose="020B0604020202020204" pitchFamily="34" charset="0"/>
              <a:buChar char="•"/>
            </a:pPr>
            <a:r>
              <a:rPr lang="en-US" sz="1000" dirty="0">
                <a:solidFill>
                  <a:srgbClr val="002060"/>
                </a:solidFill>
              </a:rPr>
              <a:t>Discover how your finances will be affected</a:t>
            </a:r>
          </a:p>
          <a:p>
            <a:pPr marL="171450" indent="-171450">
              <a:buFont typeface="Arial" panose="020B0604020202020204" pitchFamily="34" charset="0"/>
              <a:buChar char="•"/>
            </a:pPr>
            <a:r>
              <a:rPr lang="en-US" sz="1000" dirty="0">
                <a:solidFill>
                  <a:srgbClr val="002060"/>
                </a:solidFill>
              </a:rPr>
              <a:t>Compare different types of coverage</a:t>
            </a:r>
          </a:p>
          <a:p>
            <a:pPr marL="171450" indent="-171450">
              <a:buFont typeface="Arial" panose="020B0604020202020204" pitchFamily="34" charset="0"/>
              <a:buChar char="•"/>
            </a:pPr>
            <a:r>
              <a:rPr lang="en-US" sz="1000" dirty="0">
                <a:solidFill>
                  <a:srgbClr val="002060"/>
                </a:solidFill>
              </a:rPr>
              <a:t>Ask me questions</a:t>
            </a:r>
          </a:p>
          <a:p>
            <a:pPr marL="171450" indent="-171450">
              <a:buFont typeface="Arial" panose="020B0604020202020204" pitchFamily="34" charset="0"/>
              <a:buChar char="•"/>
            </a:pPr>
            <a:r>
              <a:rPr lang="en-US" sz="1000" dirty="0">
                <a:solidFill>
                  <a:srgbClr val="002060"/>
                </a:solidFill>
              </a:rPr>
              <a:t>Avoid late enrollment penalties</a:t>
            </a:r>
          </a:p>
          <a:p>
            <a:endParaRPr lang="en-US" sz="1000" dirty="0">
              <a:solidFill>
                <a:srgbClr val="002060"/>
              </a:solidFill>
            </a:endParaRPr>
          </a:p>
          <a:p>
            <a:r>
              <a:rPr lang="en-US" sz="1000" b="1" dirty="0">
                <a:solidFill>
                  <a:srgbClr val="002060"/>
                </a:solidFill>
              </a:rPr>
              <a:t>What You'll Learn:</a:t>
            </a:r>
            <a:r>
              <a:rPr lang="en-US" sz="1000" dirty="0">
                <a:solidFill>
                  <a:srgbClr val="002060"/>
                </a:solidFill>
              </a:rPr>
              <a:t> Over the next several months, I'll send you a series of emails to guide you through Medicare basics (Parts A, B, C, and D), prescription coverage, and more.</a:t>
            </a:r>
          </a:p>
          <a:p>
            <a:endParaRPr lang="en-US" sz="1000" dirty="0">
              <a:solidFill>
                <a:srgbClr val="002060"/>
              </a:solidFill>
            </a:endParaRPr>
          </a:p>
          <a:p>
            <a:r>
              <a:rPr lang="en-US" sz="1000" b="1" dirty="0">
                <a:solidFill>
                  <a:srgbClr val="002060"/>
                </a:solidFill>
              </a:rPr>
              <a:t>How to make enrollment fast and easy</a:t>
            </a:r>
          </a:p>
          <a:p>
            <a:endParaRPr lang="en-US" sz="1000" dirty="0">
              <a:solidFill>
                <a:srgbClr val="002060"/>
              </a:solidFill>
            </a:endParaRPr>
          </a:p>
          <a:p>
            <a:r>
              <a:rPr lang="en-US" sz="1000" dirty="0">
                <a:solidFill>
                  <a:srgbClr val="002060"/>
                </a:solidFill>
              </a:rPr>
              <a:t>Get a head start on the paperwork by creating a Medicare file for these documents:</a:t>
            </a:r>
          </a:p>
          <a:p>
            <a:endParaRPr lang="en-US" sz="1000" dirty="0">
              <a:solidFill>
                <a:srgbClr val="002060"/>
              </a:solidFill>
            </a:endParaRPr>
          </a:p>
          <a:p>
            <a:pPr marL="171450" indent="-171450">
              <a:buFont typeface="Arial" panose="020B0604020202020204" pitchFamily="34" charset="0"/>
              <a:buChar char="•"/>
            </a:pPr>
            <a:r>
              <a:rPr lang="en-US" sz="1000" dirty="0">
                <a:solidFill>
                  <a:srgbClr val="002060"/>
                </a:solidFill>
              </a:rPr>
              <a:t>Your current health insurance information</a:t>
            </a:r>
          </a:p>
          <a:p>
            <a:pPr marL="171450" indent="-171450">
              <a:buFont typeface="Arial" panose="020B0604020202020204" pitchFamily="34" charset="0"/>
              <a:buChar char="•"/>
            </a:pPr>
            <a:r>
              <a:rPr lang="en-US" sz="1000" dirty="0">
                <a:solidFill>
                  <a:srgbClr val="002060"/>
                </a:solidFill>
              </a:rPr>
              <a:t>Your prescription medications and health conditions</a:t>
            </a:r>
          </a:p>
          <a:p>
            <a:pPr marL="171450" indent="-171450">
              <a:buFont typeface="Arial" panose="020B0604020202020204" pitchFamily="34" charset="0"/>
              <a:buChar char="•"/>
            </a:pPr>
            <a:r>
              <a:rPr lang="en-US" sz="1000" dirty="0">
                <a:solidFill>
                  <a:srgbClr val="002060"/>
                </a:solidFill>
              </a:rPr>
              <a:t>The names of your preferred doctors and hospitals</a:t>
            </a:r>
          </a:p>
          <a:p>
            <a:endParaRPr lang="en-US" sz="1000" dirty="0">
              <a:solidFill>
                <a:srgbClr val="002060"/>
              </a:solidFill>
            </a:endParaRPr>
          </a:p>
          <a:p>
            <a:r>
              <a:rPr lang="en-US" sz="1000" dirty="0">
                <a:solidFill>
                  <a:srgbClr val="002060"/>
                </a:solidFill>
              </a:rPr>
              <a:t>Your Medicare file can be a traditional paper file, or one you set up on your computer or laptop. If you're going for traditional, print this email for your file.</a:t>
            </a:r>
          </a:p>
          <a:p>
            <a:endParaRPr lang="en-US" sz="1000" dirty="0">
              <a:solidFill>
                <a:srgbClr val="002060"/>
              </a:solidFill>
            </a:endParaRPr>
          </a:p>
          <a:p>
            <a:r>
              <a:rPr lang="en-US" sz="1000" dirty="0">
                <a:solidFill>
                  <a:srgbClr val="002060"/>
                </a:solidFill>
              </a:rPr>
              <a:t>Questions? I'm here to help! Call me at {{</a:t>
            </a:r>
            <a:r>
              <a:rPr lang="en-US" sz="1000" dirty="0" err="1">
                <a:solidFill>
                  <a:srgbClr val="002060"/>
                </a:solidFill>
              </a:rPr>
              <a:t>sender.phone_office</a:t>
            </a:r>
            <a:r>
              <a:rPr lang="en-US" sz="1000" dirty="0">
                <a:solidFill>
                  <a:srgbClr val="002060"/>
                </a:solidFill>
              </a:rPr>
              <a:t>}} or reply to this email.</a:t>
            </a:r>
          </a:p>
          <a:p>
            <a:endParaRPr lang="en-US" sz="1000" dirty="0">
              <a:solidFill>
                <a:srgbClr val="002060"/>
              </a:solidFill>
            </a:endParaRPr>
          </a:p>
          <a:p>
            <a:r>
              <a:rPr lang="en-US" sz="1000" dirty="0">
                <a:solidFill>
                  <a:srgbClr val="002060"/>
                </a:solidFill>
              </a:rPr>
              <a:t>Best regards,</a:t>
            </a:r>
          </a:p>
          <a:p>
            <a:endParaRPr lang="en-US" sz="1000" dirty="0">
              <a:solidFill>
                <a:srgbClr val="002060"/>
              </a:solidFill>
            </a:endParaRPr>
          </a:p>
          <a:p>
            <a:r>
              <a:rPr lang="en-US" sz="1000" dirty="0">
                <a:solidFill>
                  <a:srgbClr val="002060"/>
                </a:solidFill>
              </a:rPr>
              <a:t>{{</a:t>
            </a:r>
            <a:r>
              <a:rPr lang="en-US" sz="1000" dirty="0" err="1">
                <a:solidFill>
                  <a:srgbClr val="002060"/>
                </a:solidFill>
              </a:rPr>
              <a:t>sender.f_name</a:t>
            </a:r>
            <a:r>
              <a:rPr lang="en-US" sz="1000" dirty="0">
                <a:solidFill>
                  <a:srgbClr val="002060"/>
                </a:solidFill>
              </a:rPr>
              <a:t>}} {{</a:t>
            </a:r>
            <a:r>
              <a:rPr lang="en-US" sz="1000" dirty="0" err="1">
                <a:solidFill>
                  <a:srgbClr val="002060"/>
                </a:solidFill>
              </a:rPr>
              <a:t>sender.l_name</a:t>
            </a:r>
            <a:r>
              <a:rPr lang="en-US" sz="1000" dirty="0">
                <a:solidFill>
                  <a:srgbClr val="002060"/>
                </a:solidFill>
              </a:rPr>
              <a:t>}}, {{</a:t>
            </a:r>
            <a:r>
              <a:rPr lang="en-US" sz="1000" dirty="0" err="1">
                <a:solidFill>
                  <a:srgbClr val="002060"/>
                </a:solidFill>
              </a:rPr>
              <a:t>sender.title</a:t>
            </a:r>
            <a:r>
              <a:rPr lang="en-US" sz="1000" dirty="0">
                <a:solidFill>
                  <a:srgbClr val="002060"/>
                </a:solidFill>
              </a:rPr>
              <a:t>}}</a:t>
            </a:r>
          </a:p>
        </p:txBody>
      </p:sp>
      <p:pic>
        <p:nvPicPr>
          <p:cNvPr id="7" name="Picture 6" descr="A close-up of a document&#10;&#10;AI-generated content may be incorrect.">
            <a:extLst>
              <a:ext uri="{FF2B5EF4-FFF2-40B4-BE49-F238E27FC236}">
                <a16:creationId xmlns:a16="http://schemas.microsoft.com/office/drawing/2014/main" id="{069DD1E3-05DE-6595-7569-6459948E2A46}"/>
              </a:ext>
            </a:extLst>
          </p:cNvPr>
          <p:cNvPicPr>
            <a:picLocks noChangeAspect="1"/>
          </p:cNvPicPr>
          <p:nvPr/>
        </p:nvPicPr>
        <p:blipFill>
          <a:blip r:embed="rId4"/>
          <a:stretch>
            <a:fillRect/>
          </a:stretch>
        </p:blipFill>
        <p:spPr>
          <a:xfrm>
            <a:off x="613318" y="910763"/>
            <a:ext cx="2621425" cy="5719473"/>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3975006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F2CF944-50ED-2877-B83F-C614D4ABFAB0}"/>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2503C388-0AE0-CF4B-EC07-F3881D1BCE4B}"/>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654B5301-2287-8912-89AD-C2F0EB223158}"/>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Insurance: Medicare IEP Lead Nurture</a:t>
            </a:r>
          </a:p>
        </p:txBody>
      </p:sp>
      <p:sp>
        <p:nvSpPr>
          <p:cNvPr id="6" name="Text Placeholder 3">
            <a:extLst>
              <a:ext uri="{FF2B5EF4-FFF2-40B4-BE49-F238E27FC236}">
                <a16:creationId xmlns:a16="http://schemas.microsoft.com/office/drawing/2014/main" id="{5455ABD9-8459-9C85-480C-5ABF0BC92369}"/>
              </a:ext>
            </a:extLst>
          </p:cNvPr>
          <p:cNvSpPr txBox="1">
            <a:spLocks/>
          </p:cNvSpPr>
          <p:nvPr/>
        </p:nvSpPr>
        <p:spPr>
          <a:xfrm>
            <a:off x="3848097" y="910764"/>
            <a:ext cx="8120961" cy="6703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b="0" i="0" kern="100" dirty="0">
                <a:solidFill>
                  <a:srgbClr val="002060"/>
                </a:solidFill>
                <a:effectLst/>
                <a:latin typeface="+mn-lt"/>
                <a:ea typeface="+mn-ea"/>
                <a:cs typeface="Times New Roman" panose="02020603050405020304" pitchFamily="18" charset="0"/>
              </a:rPr>
              <a:t>Email Subject Line: </a:t>
            </a:r>
            <a:r>
              <a:rPr lang="en-US" kern="100" dirty="0">
                <a:solidFill>
                  <a:srgbClr val="002060"/>
                </a:solidFill>
                <a:cs typeface="Times New Roman" panose="02020603050405020304" pitchFamily="18" charset="0"/>
              </a:rPr>
              <a:t>Medicare 101:  Basic Types of Coverage</a:t>
            </a:r>
          </a:p>
        </p:txBody>
      </p:sp>
      <p:sp>
        <p:nvSpPr>
          <p:cNvPr id="10" name="TextBox 9">
            <a:extLst>
              <a:ext uri="{FF2B5EF4-FFF2-40B4-BE49-F238E27FC236}">
                <a16:creationId xmlns:a16="http://schemas.microsoft.com/office/drawing/2014/main" id="{29149C35-FEF2-B8F3-B3C9-CE2A79A28AE7}"/>
              </a:ext>
            </a:extLst>
          </p:cNvPr>
          <p:cNvSpPr txBox="1"/>
          <p:nvPr/>
        </p:nvSpPr>
        <p:spPr>
          <a:xfrm>
            <a:off x="3848098" y="1314450"/>
            <a:ext cx="7890016" cy="4939814"/>
          </a:xfrm>
          <a:prstGeom prst="rect">
            <a:avLst/>
          </a:prstGeom>
          <a:noFill/>
        </p:spPr>
        <p:txBody>
          <a:bodyPr wrap="square" numCol="2" spcCol="274320" rtlCol="0">
            <a:spAutoFit/>
          </a:bodyPr>
          <a:lstStyle/>
          <a:p>
            <a:r>
              <a:rPr lang="en-US" sz="1000" dirty="0">
                <a:solidFill>
                  <a:srgbClr val="002060"/>
                </a:solidFill>
              </a:rPr>
              <a:t>Dear {{</a:t>
            </a:r>
            <a:r>
              <a:rPr lang="en-US" sz="1000" dirty="0" err="1">
                <a:solidFill>
                  <a:srgbClr val="002060"/>
                </a:solidFill>
              </a:rPr>
              <a:t>recipient.f_name</a:t>
            </a:r>
            <a:r>
              <a:rPr lang="en-US" sz="1000" dirty="0">
                <a:solidFill>
                  <a:srgbClr val="002060"/>
                </a:solidFill>
              </a:rPr>
              <a:t>}},</a:t>
            </a:r>
          </a:p>
          <a:p>
            <a:endParaRPr lang="en-US" sz="1000" dirty="0">
              <a:solidFill>
                <a:srgbClr val="002060"/>
              </a:solidFill>
            </a:endParaRPr>
          </a:p>
          <a:p>
            <a:r>
              <a:rPr lang="en-US" sz="1000" dirty="0">
                <a:solidFill>
                  <a:srgbClr val="002060"/>
                </a:solidFill>
              </a:rPr>
              <a:t>Since you're just a few months away from enrollment, let's review the different types of Medicare coverage: Medicare Part A, B, C, and D.</a:t>
            </a:r>
          </a:p>
          <a:p>
            <a:endParaRPr lang="en-US" sz="1000" dirty="0">
              <a:solidFill>
                <a:srgbClr val="002060"/>
              </a:solidFill>
            </a:endParaRPr>
          </a:p>
          <a:p>
            <a:r>
              <a:rPr lang="en-US" sz="1000" b="1" dirty="0">
                <a:solidFill>
                  <a:srgbClr val="002060"/>
                </a:solidFill>
              </a:rPr>
              <a:t>The two most popular choices for new enrollments are:</a:t>
            </a:r>
          </a:p>
          <a:p>
            <a:pPr marL="171450" indent="-171450">
              <a:buFont typeface="Arial" panose="020B0604020202020204" pitchFamily="34" charset="0"/>
              <a:buChar char="•"/>
            </a:pPr>
            <a:r>
              <a:rPr lang="en-US" sz="1000" dirty="0">
                <a:solidFill>
                  <a:srgbClr val="002060"/>
                </a:solidFill>
              </a:rPr>
              <a:t>Original Medicare, which includes Parts A, B and D</a:t>
            </a:r>
          </a:p>
          <a:p>
            <a:pPr marL="171450" indent="-171450">
              <a:buFont typeface="Arial" panose="020B0604020202020204" pitchFamily="34" charset="0"/>
              <a:buChar char="•"/>
            </a:pPr>
            <a:r>
              <a:rPr lang="en-US" sz="1000" dirty="0">
                <a:solidFill>
                  <a:srgbClr val="002060"/>
                </a:solidFill>
              </a:rPr>
              <a:t>Medicare Advantage, which is also called Part C</a:t>
            </a:r>
          </a:p>
          <a:p>
            <a:endParaRPr lang="en-US" sz="1000" dirty="0">
              <a:solidFill>
                <a:srgbClr val="002060"/>
              </a:solidFill>
            </a:endParaRPr>
          </a:p>
          <a:p>
            <a:r>
              <a:rPr lang="en-US" sz="1000" dirty="0">
                <a:solidFill>
                  <a:srgbClr val="002060"/>
                </a:solidFill>
              </a:rPr>
              <a:t>Parts A, B and D help you pay for hospital, medical and medication costs, while Part C offers you combined coverage provided by Parts A, B and D. Once you're familiar with each Part, choosing the best coverage will be easier and less stressful.</a:t>
            </a:r>
          </a:p>
          <a:p>
            <a:endParaRPr lang="en-US" sz="1000" dirty="0">
              <a:solidFill>
                <a:srgbClr val="002060"/>
              </a:solidFill>
            </a:endParaRPr>
          </a:p>
          <a:p>
            <a:r>
              <a:rPr lang="en-US" sz="1000" b="1" dirty="0">
                <a:solidFill>
                  <a:srgbClr val="002060"/>
                </a:solidFill>
              </a:rPr>
              <a:t>Medicare Part A (Hospital Insurance)</a:t>
            </a:r>
          </a:p>
          <a:p>
            <a:pPr marL="171450" indent="-171450">
              <a:buFont typeface="Arial" panose="020B0604020202020204" pitchFamily="34" charset="0"/>
              <a:buChar char="•"/>
            </a:pPr>
            <a:r>
              <a:rPr lang="en-US" sz="1000" dirty="0">
                <a:solidFill>
                  <a:srgbClr val="002060"/>
                </a:solidFill>
              </a:rPr>
              <a:t>Covers inpatient hospital stays, skilled nursing facilities, and hospice care </a:t>
            </a:r>
          </a:p>
          <a:p>
            <a:pPr marL="171450" indent="-171450">
              <a:buFont typeface="Arial" panose="020B0604020202020204" pitchFamily="34" charset="0"/>
              <a:buChar char="•"/>
            </a:pPr>
            <a:r>
              <a:rPr lang="en-US" sz="1000" dirty="0">
                <a:solidFill>
                  <a:srgbClr val="002060"/>
                </a:solidFill>
              </a:rPr>
              <a:t>Most people get Part A premium-free if they've paid through payroll taxes </a:t>
            </a:r>
          </a:p>
          <a:p>
            <a:pPr marL="171450" indent="-171450">
              <a:buFont typeface="Arial" panose="020B0604020202020204" pitchFamily="34" charset="0"/>
              <a:buChar char="•"/>
            </a:pPr>
            <a:r>
              <a:rPr lang="en-US" sz="1000" dirty="0">
                <a:solidFill>
                  <a:srgbClr val="002060"/>
                </a:solidFill>
              </a:rPr>
              <a:t>Enrollment is automatic if you start receiving Social Security benefits at age 65</a:t>
            </a:r>
          </a:p>
          <a:p>
            <a:endParaRPr lang="en-US" sz="1000" b="1" dirty="0">
              <a:solidFill>
                <a:srgbClr val="002060"/>
              </a:solidFill>
            </a:endParaRPr>
          </a:p>
          <a:p>
            <a:r>
              <a:rPr lang="en-US" sz="1000" b="1" dirty="0">
                <a:solidFill>
                  <a:srgbClr val="002060"/>
                </a:solidFill>
              </a:rPr>
              <a:t>Medicare Part B (Medical Insurance)</a:t>
            </a:r>
          </a:p>
          <a:p>
            <a:pPr marL="171450" indent="-171450">
              <a:buFont typeface="Arial" panose="020B0604020202020204" pitchFamily="34" charset="0"/>
              <a:buChar char="•"/>
            </a:pPr>
            <a:r>
              <a:rPr lang="en-US" sz="1000" dirty="0">
                <a:solidFill>
                  <a:srgbClr val="002060"/>
                </a:solidFill>
              </a:rPr>
              <a:t>Covers doctor visits, outpatient care, medical supplies, and preventive services </a:t>
            </a:r>
          </a:p>
          <a:p>
            <a:pPr marL="171450" indent="-171450">
              <a:buFont typeface="Arial" panose="020B0604020202020204" pitchFamily="34" charset="0"/>
              <a:buChar char="•"/>
            </a:pPr>
            <a:r>
              <a:rPr lang="en-US" sz="1000" dirty="0">
                <a:solidFill>
                  <a:srgbClr val="002060"/>
                </a:solidFill>
              </a:rPr>
              <a:t>You'll pay a monthly premium that varies by income </a:t>
            </a:r>
          </a:p>
          <a:p>
            <a:pPr marL="171450" indent="-171450">
              <a:buFont typeface="Arial" panose="020B0604020202020204" pitchFamily="34" charset="0"/>
              <a:buChar char="•"/>
            </a:pPr>
            <a:r>
              <a:rPr lang="en-US" sz="1000" dirty="0">
                <a:solidFill>
                  <a:srgbClr val="002060"/>
                </a:solidFill>
              </a:rPr>
              <a:t>Enrollment is not automatic if you begin receiving Social Security benefits at 65. You must enroll in Part B if you decide it's right for you</a:t>
            </a:r>
          </a:p>
          <a:p>
            <a:endParaRPr lang="en-US" sz="1000" b="1" dirty="0">
              <a:solidFill>
                <a:srgbClr val="002060"/>
              </a:solidFill>
            </a:endParaRPr>
          </a:p>
          <a:p>
            <a:r>
              <a:rPr lang="en-US" sz="1000" b="1" dirty="0">
                <a:solidFill>
                  <a:srgbClr val="002060"/>
                </a:solidFill>
              </a:rPr>
              <a:t>Medicare Part C (Medicare Advantage)</a:t>
            </a:r>
          </a:p>
          <a:p>
            <a:pPr marL="171450" indent="-171450">
              <a:buFont typeface="Arial" panose="020B0604020202020204" pitchFamily="34" charset="0"/>
              <a:buChar char="•"/>
            </a:pPr>
            <a:r>
              <a:rPr lang="en-US" sz="1000" dirty="0">
                <a:solidFill>
                  <a:srgbClr val="002060"/>
                </a:solidFill>
              </a:rPr>
              <a:t>Combines Parts A and B, often includes Part D</a:t>
            </a:r>
          </a:p>
          <a:p>
            <a:pPr marL="171450" indent="-171450">
              <a:buFont typeface="Arial" panose="020B0604020202020204" pitchFamily="34" charset="0"/>
              <a:buChar char="•"/>
            </a:pPr>
            <a:r>
              <a:rPr lang="en-US" sz="1000" dirty="0">
                <a:solidFill>
                  <a:srgbClr val="002060"/>
                </a:solidFill>
              </a:rPr>
              <a:t>Offered by private insurance companies </a:t>
            </a:r>
          </a:p>
          <a:p>
            <a:pPr marL="171450" indent="-171450">
              <a:buFont typeface="Arial" panose="020B0604020202020204" pitchFamily="34" charset="0"/>
              <a:buChar char="•"/>
            </a:pPr>
            <a:r>
              <a:rPr lang="en-US" sz="1000" dirty="0">
                <a:solidFill>
                  <a:srgbClr val="002060"/>
                </a:solidFill>
              </a:rPr>
              <a:t>May include extra benefits like dental, vision, and/or wellness programs</a:t>
            </a:r>
          </a:p>
          <a:p>
            <a:endParaRPr lang="en-US" sz="1000" b="1" dirty="0">
              <a:solidFill>
                <a:srgbClr val="002060"/>
              </a:solidFill>
            </a:endParaRPr>
          </a:p>
          <a:p>
            <a:r>
              <a:rPr lang="en-US" sz="1000" b="1" dirty="0">
                <a:solidFill>
                  <a:srgbClr val="002060"/>
                </a:solidFill>
              </a:rPr>
              <a:t>Medicare Part D (Prescription Drug Coverage)</a:t>
            </a:r>
          </a:p>
          <a:p>
            <a:pPr marL="171450" indent="-171450">
              <a:buFont typeface="Arial" panose="020B0604020202020204" pitchFamily="34" charset="0"/>
              <a:buChar char="•"/>
            </a:pPr>
            <a:r>
              <a:rPr lang="en-US" sz="1000" dirty="0">
                <a:solidFill>
                  <a:srgbClr val="002060"/>
                </a:solidFill>
              </a:rPr>
              <a:t>Helps you pay for prescription medications </a:t>
            </a:r>
          </a:p>
          <a:p>
            <a:pPr marL="171450" indent="-171450">
              <a:buFont typeface="Arial" panose="020B0604020202020204" pitchFamily="34" charset="0"/>
              <a:buChar char="•"/>
            </a:pPr>
            <a:r>
              <a:rPr lang="en-US" sz="1000" dirty="0">
                <a:solidFill>
                  <a:srgbClr val="002060"/>
                </a:solidFill>
              </a:rPr>
              <a:t>Available on its own or with Part C/Medicare Advantage</a:t>
            </a:r>
          </a:p>
          <a:p>
            <a:endParaRPr lang="en-US" sz="1000" dirty="0">
              <a:solidFill>
                <a:srgbClr val="002060"/>
              </a:solidFill>
            </a:endParaRPr>
          </a:p>
          <a:p>
            <a:r>
              <a:rPr lang="en-US" sz="1000" dirty="0">
                <a:solidFill>
                  <a:srgbClr val="002060"/>
                </a:solidFill>
              </a:rPr>
              <a:t>Be sure to add this email to your Medicare folder and look out for my next email. It will explain the difference between Original Medicare and Medicare Advantage, so you'll have all the details you need to research your coverage options.</a:t>
            </a:r>
          </a:p>
          <a:p>
            <a:endParaRPr lang="en-US" sz="1000" dirty="0">
              <a:solidFill>
                <a:srgbClr val="002060"/>
              </a:solidFill>
            </a:endParaRPr>
          </a:p>
          <a:p>
            <a:r>
              <a:rPr lang="en-US" sz="1000" dirty="0">
                <a:solidFill>
                  <a:srgbClr val="002060"/>
                </a:solidFill>
              </a:rPr>
              <a:t>Questions about Medicare basics? Want to get started now? Feel free to call me at {{</a:t>
            </a:r>
            <a:r>
              <a:rPr lang="en-US" sz="1000" dirty="0" err="1">
                <a:solidFill>
                  <a:srgbClr val="002060"/>
                </a:solidFill>
              </a:rPr>
              <a:t>sender.phone_office</a:t>
            </a:r>
            <a:r>
              <a:rPr lang="en-US" sz="1000" dirty="0">
                <a:solidFill>
                  <a:srgbClr val="002060"/>
                </a:solidFill>
              </a:rPr>
              <a:t>}} or reply to this email.</a:t>
            </a:r>
          </a:p>
          <a:p>
            <a:endParaRPr lang="en-US" sz="1000" dirty="0">
              <a:solidFill>
                <a:srgbClr val="002060"/>
              </a:solidFill>
            </a:endParaRPr>
          </a:p>
          <a:p>
            <a:r>
              <a:rPr lang="en-US" sz="1000" dirty="0">
                <a:solidFill>
                  <a:srgbClr val="002060"/>
                </a:solidFill>
              </a:rPr>
              <a:t>Best regards,</a:t>
            </a:r>
          </a:p>
          <a:p>
            <a:endParaRPr lang="en-US" sz="1000" dirty="0">
              <a:solidFill>
                <a:srgbClr val="002060"/>
              </a:solidFill>
            </a:endParaRPr>
          </a:p>
          <a:p>
            <a:r>
              <a:rPr lang="en-US" sz="1000" dirty="0">
                <a:solidFill>
                  <a:srgbClr val="002060"/>
                </a:solidFill>
              </a:rPr>
              <a:t>{{</a:t>
            </a:r>
            <a:r>
              <a:rPr lang="en-US" sz="1000" dirty="0" err="1">
                <a:solidFill>
                  <a:srgbClr val="002060"/>
                </a:solidFill>
              </a:rPr>
              <a:t>sender.f_name</a:t>
            </a:r>
            <a:r>
              <a:rPr lang="en-US" sz="1000" dirty="0">
                <a:solidFill>
                  <a:srgbClr val="002060"/>
                </a:solidFill>
              </a:rPr>
              <a:t>}} {{</a:t>
            </a:r>
            <a:r>
              <a:rPr lang="en-US" sz="1000" dirty="0" err="1">
                <a:solidFill>
                  <a:srgbClr val="002060"/>
                </a:solidFill>
              </a:rPr>
              <a:t>sender.l_name</a:t>
            </a:r>
            <a:r>
              <a:rPr lang="en-US" sz="1000" dirty="0">
                <a:solidFill>
                  <a:srgbClr val="002060"/>
                </a:solidFill>
              </a:rPr>
              <a:t>}}, {{</a:t>
            </a:r>
            <a:r>
              <a:rPr lang="en-US" sz="1000" dirty="0" err="1">
                <a:solidFill>
                  <a:srgbClr val="002060"/>
                </a:solidFill>
              </a:rPr>
              <a:t>sender.title</a:t>
            </a:r>
            <a:r>
              <a:rPr lang="en-US" sz="1000" dirty="0">
                <a:solidFill>
                  <a:srgbClr val="002060"/>
                </a:solidFill>
              </a:rPr>
              <a:t>}}</a:t>
            </a:r>
          </a:p>
        </p:txBody>
      </p:sp>
      <p:pic>
        <p:nvPicPr>
          <p:cNvPr id="4" name="Picture 3" descr="A person holding a heart&#10;&#10;AI-generated content may be incorrect.">
            <a:extLst>
              <a:ext uri="{FF2B5EF4-FFF2-40B4-BE49-F238E27FC236}">
                <a16:creationId xmlns:a16="http://schemas.microsoft.com/office/drawing/2014/main" id="{98184E24-933A-3FC7-B58A-08432BE350AB}"/>
              </a:ext>
            </a:extLst>
          </p:cNvPr>
          <p:cNvPicPr>
            <a:picLocks noChangeAspect="1"/>
          </p:cNvPicPr>
          <p:nvPr/>
        </p:nvPicPr>
        <p:blipFill>
          <a:blip r:embed="rId4"/>
          <a:stretch>
            <a:fillRect/>
          </a:stretch>
        </p:blipFill>
        <p:spPr>
          <a:xfrm>
            <a:off x="613317" y="910764"/>
            <a:ext cx="2000805" cy="5719474"/>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253904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B5673A-10BF-5B37-AEA6-3C6E0D1CDE97}"/>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FA449888-5F93-4559-E946-D00CF78BE1E2}"/>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7653C825-CAE5-77AC-A43F-F10C848B94CE}"/>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Insurance: Medicare IEP Lead Nurture</a:t>
            </a:r>
          </a:p>
        </p:txBody>
      </p:sp>
      <p:sp>
        <p:nvSpPr>
          <p:cNvPr id="2" name="Text Placeholder 3">
            <a:extLst>
              <a:ext uri="{FF2B5EF4-FFF2-40B4-BE49-F238E27FC236}">
                <a16:creationId xmlns:a16="http://schemas.microsoft.com/office/drawing/2014/main" id="{3452DF94-DF03-637D-E914-36D3B4FD87AE}"/>
              </a:ext>
            </a:extLst>
          </p:cNvPr>
          <p:cNvSpPr txBox="1">
            <a:spLocks/>
          </p:cNvSpPr>
          <p:nvPr/>
        </p:nvSpPr>
        <p:spPr>
          <a:xfrm>
            <a:off x="3848097" y="910764"/>
            <a:ext cx="8120961" cy="4036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b="0" i="0" kern="100" dirty="0">
                <a:solidFill>
                  <a:srgbClr val="002060"/>
                </a:solidFill>
                <a:effectLst/>
                <a:latin typeface="+mn-lt"/>
                <a:ea typeface="+mn-ea"/>
                <a:cs typeface="Times New Roman" panose="02020603050405020304" pitchFamily="18" charset="0"/>
              </a:rPr>
              <a:t>Email Subject Line: </a:t>
            </a:r>
            <a:r>
              <a:rPr lang="en-US" kern="100" dirty="0">
                <a:solidFill>
                  <a:srgbClr val="002060"/>
                </a:solidFill>
                <a:cs typeface="Times New Roman" panose="02020603050405020304" pitchFamily="18" charset="0"/>
              </a:rPr>
              <a:t>Original Medicare or Medicare Advantage?</a:t>
            </a:r>
          </a:p>
        </p:txBody>
      </p:sp>
      <p:sp>
        <p:nvSpPr>
          <p:cNvPr id="6" name="TextBox 5">
            <a:extLst>
              <a:ext uri="{FF2B5EF4-FFF2-40B4-BE49-F238E27FC236}">
                <a16:creationId xmlns:a16="http://schemas.microsoft.com/office/drawing/2014/main" id="{A4DD0A6F-83C0-2A06-877F-A94F6E6434D6}"/>
              </a:ext>
            </a:extLst>
          </p:cNvPr>
          <p:cNvSpPr txBox="1">
            <a:spLocks/>
          </p:cNvSpPr>
          <p:nvPr/>
        </p:nvSpPr>
        <p:spPr>
          <a:xfrm>
            <a:off x="3848098" y="1314450"/>
            <a:ext cx="7890016" cy="4939814"/>
          </a:xfrm>
          <a:prstGeom prst="rect">
            <a:avLst/>
          </a:prstGeom>
          <a:noFill/>
        </p:spPr>
        <p:txBody>
          <a:bodyPr wrap="square" numCol="2" spcCol="274320" rtlCol="0">
            <a:spAutoFit/>
          </a:bodyPr>
          <a:lstStyle/>
          <a:p>
            <a:r>
              <a:rPr lang="en-US" sz="1000" dirty="0">
                <a:solidFill>
                  <a:srgbClr val="002060"/>
                </a:solidFill>
              </a:rPr>
              <a:t>Dear {{</a:t>
            </a:r>
            <a:r>
              <a:rPr lang="en-US" sz="1000" dirty="0" err="1">
                <a:solidFill>
                  <a:srgbClr val="002060"/>
                </a:solidFill>
              </a:rPr>
              <a:t>recipient.f_name</a:t>
            </a:r>
            <a:r>
              <a:rPr lang="en-US" sz="1000" dirty="0">
                <a:solidFill>
                  <a:srgbClr val="002060"/>
                </a:solidFill>
              </a:rPr>
              <a:t>}},</a:t>
            </a:r>
          </a:p>
          <a:p>
            <a:endParaRPr lang="en-US" sz="1000" dirty="0">
              <a:solidFill>
                <a:srgbClr val="002060"/>
              </a:solidFill>
            </a:endParaRPr>
          </a:p>
          <a:p>
            <a:r>
              <a:rPr lang="en-US" sz="1000" dirty="0">
                <a:solidFill>
                  <a:srgbClr val="002060"/>
                </a:solidFill>
              </a:rPr>
              <a:t>One of the most important decisions you'll make is choosing between Original Medicare and Medicare Advantage. This email contains details of each, so you'll want to add this email to your Medicare folder.</a:t>
            </a:r>
          </a:p>
          <a:p>
            <a:endParaRPr lang="en-US" sz="1000" dirty="0">
              <a:solidFill>
                <a:srgbClr val="002060"/>
              </a:solidFill>
            </a:endParaRPr>
          </a:p>
          <a:p>
            <a:r>
              <a:rPr lang="en-US" sz="1000" b="1" dirty="0">
                <a:solidFill>
                  <a:srgbClr val="002060"/>
                </a:solidFill>
              </a:rPr>
              <a:t>Original Medicare (Parts A &amp; B)</a:t>
            </a:r>
          </a:p>
          <a:p>
            <a:r>
              <a:rPr lang="en-US" sz="1000" i="1" dirty="0">
                <a:solidFill>
                  <a:srgbClr val="002060"/>
                </a:solidFill>
              </a:rPr>
              <a:t>Advantages</a:t>
            </a:r>
          </a:p>
          <a:p>
            <a:r>
              <a:rPr lang="en-US" sz="1000" dirty="0">
                <a:solidFill>
                  <a:srgbClr val="002060"/>
                </a:solidFill>
              </a:rPr>
              <a:t>Freedom to see any doctor or specialist who accepts Medicare - no referrals needed</a:t>
            </a:r>
          </a:p>
          <a:p>
            <a:r>
              <a:rPr lang="en-US" sz="1000" dirty="0">
                <a:solidFill>
                  <a:srgbClr val="002060"/>
                </a:solidFill>
              </a:rPr>
              <a:t>You'll have the same coverage nationwide</a:t>
            </a:r>
          </a:p>
          <a:p>
            <a:r>
              <a:rPr lang="en-US" sz="1000" dirty="0">
                <a:solidFill>
                  <a:srgbClr val="002060"/>
                </a:solidFill>
              </a:rPr>
              <a:t>You can add Medigap insurance for additional protection</a:t>
            </a:r>
          </a:p>
          <a:p>
            <a:r>
              <a:rPr lang="en-US" sz="1000" dirty="0">
                <a:solidFill>
                  <a:srgbClr val="002060"/>
                </a:solidFill>
              </a:rPr>
              <a:t>No annual out-of-pocket maximum</a:t>
            </a:r>
          </a:p>
          <a:p>
            <a:r>
              <a:rPr lang="en-US" sz="1000" i="1" dirty="0">
                <a:solidFill>
                  <a:srgbClr val="002060"/>
                </a:solidFill>
              </a:rPr>
              <a:t>Drawbacks</a:t>
            </a:r>
          </a:p>
          <a:p>
            <a:r>
              <a:rPr lang="en-US" sz="1000" dirty="0">
                <a:solidFill>
                  <a:srgbClr val="002060"/>
                </a:solidFill>
              </a:rPr>
              <a:t>No prescription drug coverage (need separate Part D)</a:t>
            </a:r>
          </a:p>
          <a:p>
            <a:r>
              <a:rPr lang="en-US" sz="1000" dirty="0">
                <a:solidFill>
                  <a:srgbClr val="002060"/>
                </a:solidFill>
              </a:rPr>
              <a:t>Usually doesn't include benefits like dental or vision</a:t>
            </a:r>
          </a:p>
          <a:p>
            <a:r>
              <a:rPr lang="en-US" sz="1000" dirty="0">
                <a:solidFill>
                  <a:srgbClr val="002060"/>
                </a:solidFill>
              </a:rPr>
              <a:t>May have higher overall costs without Medigap insurance</a:t>
            </a:r>
          </a:p>
          <a:p>
            <a:endParaRPr lang="en-US" sz="1000" dirty="0">
              <a:solidFill>
                <a:srgbClr val="002060"/>
              </a:solidFill>
            </a:endParaRPr>
          </a:p>
          <a:p>
            <a:r>
              <a:rPr lang="en-US" sz="1000" b="1" dirty="0">
                <a:solidFill>
                  <a:srgbClr val="002060"/>
                </a:solidFill>
              </a:rPr>
              <a:t>Medicare Advantage (Part C)</a:t>
            </a:r>
          </a:p>
          <a:p>
            <a:r>
              <a:rPr lang="en-US" sz="1000" i="1" dirty="0">
                <a:solidFill>
                  <a:srgbClr val="002060"/>
                </a:solidFill>
              </a:rPr>
              <a:t>Advantages</a:t>
            </a:r>
          </a:p>
          <a:p>
            <a:r>
              <a:rPr lang="en-US" sz="1000" dirty="0">
                <a:solidFill>
                  <a:srgbClr val="002060"/>
                </a:solidFill>
              </a:rPr>
              <a:t>Annual out-of-pocket maximums for simple budgeting</a:t>
            </a:r>
          </a:p>
          <a:p>
            <a:r>
              <a:rPr lang="en-US" sz="1000" dirty="0">
                <a:solidFill>
                  <a:srgbClr val="002060"/>
                </a:solidFill>
              </a:rPr>
              <a:t>Often includes prescription drug coverage</a:t>
            </a:r>
          </a:p>
          <a:p>
            <a:r>
              <a:rPr lang="en-US" sz="1000" dirty="0">
                <a:solidFill>
                  <a:srgbClr val="002060"/>
                </a:solidFill>
              </a:rPr>
              <a:t>May include dental, vision, hearing aids, and wellness programs</a:t>
            </a:r>
          </a:p>
          <a:p>
            <a:r>
              <a:rPr lang="en-US" sz="1000" i="1" dirty="0">
                <a:solidFill>
                  <a:srgbClr val="002060"/>
                </a:solidFill>
              </a:rPr>
              <a:t>Drawbacks</a:t>
            </a:r>
          </a:p>
          <a:p>
            <a:r>
              <a:rPr lang="en-US" sz="1000" dirty="0">
                <a:solidFill>
                  <a:srgbClr val="002060"/>
                </a:solidFill>
              </a:rPr>
              <a:t>Coverage is limited to specific network of doctors and hospitals</a:t>
            </a:r>
          </a:p>
          <a:p>
            <a:r>
              <a:rPr lang="en-US" sz="1000" dirty="0">
                <a:solidFill>
                  <a:srgbClr val="002060"/>
                </a:solidFill>
              </a:rPr>
              <a:t>May need referrals for specialists</a:t>
            </a:r>
          </a:p>
          <a:p>
            <a:r>
              <a:rPr lang="en-US" sz="1000" dirty="0">
                <a:solidFill>
                  <a:srgbClr val="002060"/>
                </a:solidFill>
              </a:rPr>
              <a:t>Coverage area is restricted</a:t>
            </a:r>
          </a:p>
          <a:p>
            <a:endParaRPr lang="en-US" sz="1000" dirty="0">
              <a:solidFill>
                <a:srgbClr val="002060"/>
              </a:solidFill>
            </a:endParaRPr>
          </a:p>
          <a:p>
            <a:r>
              <a:rPr lang="en-US" sz="1000" b="1" dirty="0">
                <a:solidFill>
                  <a:srgbClr val="002060"/>
                </a:solidFill>
              </a:rPr>
              <a:t>Before making your coverage decisions, here are some things to consider.</a:t>
            </a:r>
          </a:p>
          <a:p>
            <a:pPr marL="171450" indent="-171450">
              <a:buFont typeface="Arial" panose="020B0604020202020204" pitchFamily="34" charset="0"/>
              <a:buChar char="•"/>
            </a:pPr>
            <a:r>
              <a:rPr lang="en-US" sz="1000" dirty="0">
                <a:solidFill>
                  <a:srgbClr val="002060"/>
                </a:solidFill>
              </a:rPr>
              <a:t>Do you want to keep seeing your current/preferred doctors and specialists? </a:t>
            </a:r>
          </a:p>
          <a:p>
            <a:pPr marL="171450" indent="-171450">
              <a:buFont typeface="Arial" panose="020B0604020202020204" pitchFamily="34" charset="0"/>
              <a:buChar char="•"/>
            </a:pPr>
            <a:r>
              <a:rPr lang="en-US" sz="1000" dirty="0">
                <a:solidFill>
                  <a:srgbClr val="002060"/>
                </a:solidFill>
              </a:rPr>
              <a:t>Are dental and vision benefits something you'll need? </a:t>
            </a:r>
          </a:p>
          <a:p>
            <a:pPr marL="171450" indent="-171450">
              <a:buFont typeface="Arial" panose="020B0604020202020204" pitchFamily="34" charset="0"/>
              <a:buChar char="•"/>
            </a:pPr>
            <a:r>
              <a:rPr lang="en-US" sz="1000" dirty="0">
                <a:solidFill>
                  <a:srgbClr val="002060"/>
                </a:solidFill>
              </a:rPr>
              <a:t>Do you travel frequently or have a holiday home? </a:t>
            </a:r>
          </a:p>
          <a:p>
            <a:pPr marL="171450" indent="-171450">
              <a:buFont typeface="Arial" panose="020B0604020202020204" pitchFamily="34" charset="0"/>
              <a:buChar char="•"/>
            </a:pPr>
            <a:r>
              <a:rPr lang="en-US" sz="1000" dirty="0">
                <a:solidFill>
                  <a:srgbClr val="002060"/>
                </a:solidFill>
              </a:rPr>
              <a:t>What's your comfort level with managed care referrals, when your primary care physician chooses your specialist? </a:t>
            </a:r>
          </a:p>
          <a:p>
            <a:pPr marL="171450" indent="-171450">
              <a:buFont typeface="Arial" panose="020B0604020202020204" pitchFamily="34" charset="0"/>
              <a:buChar char="•"/>
            </a:pPr>
            <a:r>
              <a:rPr lang="en-US" sz="1000" dirty="0">
                <a:solidFill>
                  <a:srgbClr val="002060"/>
                </a:solidFill>
              </a:rPr>
              <a:t>How much are you willing to pay on a monthly basis?</a:t>
            </a:r>
          </a:p>
          <a:p>
            <a:endParaRPr lang="en-US" sz="1000" dirty="0">
              <a:solidFill>
                <a:srgbClr val="002060"/>
              </a:solidFill>
            </a:endParaRPr>
          </a:p>
          <a:p>
            <a:r>
              <a:rPr lang="en-US" sz="1000" b="1" dirty="0">
                <a:solidFill>
                  <a:srgbClr val="002060"/>
                </a:solidFill>
              </a:rPr>
              <a:t>Next Steps:</a:t>
            </a:r>
            <a:r>
              <a:rPr lang="en-US" sz="1000" dirty="0">
                <a:solidFill>
                  <a:srgbClr val="002060"/>
                </a:solidFill>
              </a:rPr>
              <a:t> Start thinking about your priorities and preferences. In my next email, I'll discuss Medigap insurance and prescription drug coverage.</a:t>
            </a:r>
          </a:p>
          <a:p>
            <a:endParaRPr lang="en-US" sz="1000" dirty="0">
              <a:solidFill>
                <a:srgbClr val="002060"/>
              </a:solidFill>
            </a:endParaRPr>
          </a:p>
          <a:p>
            <a:r>
              <a:rPr lang="en-US" sz="1000" dirty="0">
                <a:solidFill>
                  <a:srgbClr val="002060"/>
                </a:solidFill>
              </a:rPr>
              <a:t>Have questions about these options? Call me at {{</a:t>
            </a:r>
            <a:r>
              <a:rPr lang="en-US" sz="1000" dirty="0" err="1">
                <a:solidFill>
                  <a:srgbClr val="002060"/>
                </a:solidFill>
              </a:rPr>
              <a:t>sender.phone_office</a:t>
            </a:r>
            <a:r>
              <a:rPr lang="en-US" sz="1000" dirty="0">
                <a:solidFill>
                  <a:srgbClr val="002060"/>
                </a:solidFill>
              </a:rPr>
              <a:t>}} for an informal personal consultation.</a:t>
            </a:r>
          </a:p>
          <a:p>
            <a:endParaRPr lang="en-US" sz="1000" dirty="0">
              <a:solidFill>
                <a:srgbClr val="002060"/>
              </a:solidFill>
            </a:endParaRPr>
          </a:p>
          <a:p>
            <a:r>
              <a:rPr lang="en-US" sz="1000" dirty="0">
                <a:solidFill>
                  <a:srgbClr val="002060"/>
                </a:solidFill>
              </a:rPr>
              <a:t>Best regards,</a:t>
            </a:r>
          </a:p>
          <a:p>
            <a:endParaRPr lang="en-US" sz="1000" dirty="0">
              <a:solidFill>
                <a:srgbClr val="002060"/>
              </a:solidFill>
            </a:endParaRPr>
          </a:p>
          <a:p>
            <a:r>
              <a:rPr lang="en-US" sz="1000" dirty="0">
                <a:solidFill>
                  <a:srgbClr val="002060"/>
                </a:solidFill>
              </a:rPr>
              <a:t>{{</a:t>
            </a:r>
            <a:r>
              <a:rPr lang="en-US" sz="1000" dirty="0" err="1">
                <a:solidFill>
                  <a:srgbClr val="002060"/>
                </a:solidFill>
              </a:rPr>
              <a:t>sender.f_name</a:t>
            </a:r>
            <a:r>
              <a:rPr lang="en-US" sz="1000" dirty="0">
                <a:solidFill>
                  <a:srgbClr val="002060"/>
                </a:solidFill>
              </a:rPr>
              <a:t>}} {{</a:t>
            </a:r>
            <a:r>
              <a:rPr lang="en-US" sz="1000" dirty="0" err="1">
                <a:solidFill>
                  <a:srgbClr val="002060"/>
                </a:solidFill>
              </a:rPr>
              <a:t>sender.l_name</a:t>
            </a:r>
            <a:r>
              <a:rPr lang="en-US" sz="1000" dirty="0">
                <a:solidFill>
                  <a:srgbClr val="002060"/>
                </a:solidFill>
              </a:rPr>
              <a:t>}}, {{</a:t>
            </a:r>
            <a:r>
              <a:rPr lang="en-US" sz="1000" dirty="0" err="1">
                <a:solidFill>
                  <a:srgbClr val="002060"/>
                </a:solidFill>
              </a:rPr>
              <a:t>sender.title</a:t>
            </a:r>
            <a:r>
              <a:rPr lang="en-US" sz="1000" dirty="0">
                <a:solidFill>
                  <a:srgbClr val="002060"/>
                </a:solidFill>
              </a:rPr>
              <a:t>}}</a:t>
            </a:r>
          </a:p>
          <a:p>
            <a:endParaRPr lang="en-US" sz="1000" dirty="0">
              <a:solidFill>
                <a:srgbClr val="002060"/>
              </a:solidFill>
            </a:endParaRPr>
          </a:p>
          <a:p>
            <a:r>
              <a:rPr lang="en-US" sz="1000" i="1" dirty="0">
                <a:solidFill>
                  <a:srgbClr val="002060"/>
                </a:solidFill>
              </a:rPr>
              <a:t>* Medicare Advantage plans are available with a variety of options and prices. Contact me to learn more.</a:t>
            </a:r>
          </a:p>
        </p:txBody>
      </p:sp>
      <p:pic>
        <p:nvPicPr>
          <p:cNvPr id="5" name="Picture 4" descr="A close-up of a document&#10;&#10;AI-generated content may be incorrect.">
            <a:extLst>
              <a:ext uri="{FF2B5EF4-FFF2-40B4-BE49-F238E27FC236}">
                <a16:creationId xmlns:a16="http://schemas.microsoft.com/office/drawing/2014/main" id="{F4027409-3131-1419-84F4-1D163359CB44}"/>
              </a:ext>
            </a:extLst>
          </p:cNvPr>
          <p:cNvPicPr>
            <a:picLocks noChangeAspect="1"/>
          </p:cNvPicPr>
          <p:nvPr/>
        </p:nvPicPr>
        <p:blipFill>
          <a:blip r:embed="rId4"/>
          <a:stretch>
            <a:fillRect/>
          </a:stretch>
        </p:blipFill>
        <p:spPr>
          <a:xfrm>
            <a:off x="613318" y="910764"/>
            <a:ext cx="2129882" cy="5701201"/>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400119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C8CFB78-F3C5-4602-E7EE-A2643B8F04FF}"/>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22815305-AC67-302F-5393-2583CE6D1FC3}"/>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93ECB84B-EB17-B052-84FC-616FF072EAC0}"/>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Insurance: Medicare IEP Lead Nurture</a:t>
            </a:r>
          </a:p>
        </p:txBody>
      </p:sp>
      <p:sp>
        <p:nvSpPr>
          <p:cNvPr id="2" name="Text Placeholder 3">
            <a:extLst>
              <a:ext uri="{FF2B5EF4-FFF2-40B4-BE49-F238E27FC236}">
                <a16:creationId xmlns:a16="http://schemas.microsoft.com/office/drawing/2014/main" id="{6E689DB0-B82D-CFA9-F2BF-0A40D96BCFE0}"/>
              </a:ext>
            </a:extLst>
          </p:cNvPr>
          <p:cNvSpPr txBox="1">
            <a:spLocks/>
          </p:cNvSpPr>
          <p:nvPr/>
        </p:nvSpPr>
        <p:spPr>
          <a:xfrm>
            <a:off x="3848097" y="910764"/>
            <a:ext cx="8120961" cy="6703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b="0" i="0" kern="100" dirty="0">
                <a:solidFill>
                  <a:srgbClr val="002060"/>
                </a:solidFill>
                <a:effectLst/>
                <a:latin typeface="+mn-lt"/>
                <a:ea typeface="+mn-ea"/>
                <a:cs typeface="Times New Roman" panose="02020603050405020304" pitchFamily="18" charset="0"/>
              </a:rPr>
              <a:t>Email Subject Line: </a:t>
            </a:r>
            <a:r>
              <a:rPr lang="en-US" kern="100" dirty="0">
                <a:solidFill>
                  <a:srgbClr val="002060"/>
                </a:solidFill>
                <a:cs typeface="Times New Roman" panose="02020603050405020304" pitchFamily="18" charset="0"/>
              </a:rPr>
              <a:t>Customize Your Plan with Medigap Insurance</a:t>
            </a:r>
          </a:p>
        </p:txBody>
      </p:sp>
      <p:sp>
        <p:nvSpPr>
          <p:cNvPr id="6" name="TextBox 5">
            <a:extLst>
              <a:ext uri="{FF2B5EF4-FFF2-40B4-BE49-F238E27FC236}">
                <a16:creationId xmlns:a16="http://schemas.microsoft.com/office/drawing/2014/main" id="{A049807B-0035-FB1D-2873-1007C0079EE7}"/>
              </a:ext>
            </a:extLst>
          </p:cNvPr>
          <p:cNvSpPr txBox="1"/>
          <p:nvPr/>
        </p:nvSpPr>
        <p:spPr>
          <a:xfrm>
            <a:off x="3848097" y="1314449"/>
            <a:ext cx="7890016" cy="4939814"/>
          </a:xfrm>
          <a:prstGeom prst="rect">
            <a:avLst/>
          </a:prstGeom>
          <a:noFill/>
        </p:spPr>
        <p:txBody>
          <a:bodyPr wrap="square" numCol="2" spcCol="274320" rtlCol="0">
            <a:spAutoFit/>
          </a:bodyPr>
          <a:lstStyle/>
          <a:p>
            <a:r>
              <a:rPr lang="en-US" sz="1000" dirty="0">
                <a:solidFill>
                  <a:srgbClr val="002060"/>
                </a:solidFill>
              </a:rPr>
              <a:t>Dear {{</a:t>
            </a:r>
            <a:r>
              <a:rPr lang="en-US" sz="1000" dirty="0" err="1">
                <a:solidFill>
                  <a:srgbClr val="002060"/>
                </a:solidFill>
              </a:rPr>
              <a:t>recipient.f_name</a:t>
            </a:r>
            <a:r>
              <a:rPr lang="en-US" sz="1000" dirty="0">
                <a:solidFill>
                  <a:srgbClr val="002060"/>
                </a:solidFill>
              </a:rPr>
              <a:t>}}, </a:t>
            </a:r>
          </a:p>
          <a:p>
            <a:endParaRPr lang="en-US" sz="1000" dirty="0">
              <a:solidFill>
                <a:srgbClr val="002060"/>
              </a:solidFill>
            </a:endParaRPr>
          </a:p>
          <a:p>
            <a:r>
              <a:rPr lang="en-US" sz="1000" dirty="0">
                <a:solidFill>
                  <a:srgbClr val="002060"/>
                </a:solidFill>
              </a:rPr>
              <a:t>Your Initial Enrollment Period for Medicare has begun, so now you can make your coverage decisions. Let me share what I've learned about Medigap, which can help you manage your expenses. </a:t>
            </a:r>
          </a:p>
          <a:p>
            <a:endParaRPr lang="en-US" sz="1000" dirty="0">
              <a:solidFill>
                <a:srgbClr val="002060"/>
              </a:solidFill>
            </a:endParaRPr>
          </a:p>
          <a:p>
            <a:r>
              <a:rPr lang="en-US" sz="1000" b="1" dirty="0">
                <a:solidFill>
                  <a:srgbClr val="002060"/>
                </a:solidFill>
              </a:rPr>
              <a:t>Medigap Insurance (Medicare Supplement)</a:t>
            </a:r>
          </a:p>
          <a:p>
            <a:r>
              <a:rPr lang="en-US" sz="1000" dirty="0">
                <a:solidFill>
                  <a:srgbClr val="002060"/>
                </a:solidFill>
              </a:rPr>
              <a:t>If you choose Original Medicare, Medigap can help cover costs that Medicare doesn't pay, such as: </a:t>
            </a:r>
          </a:p>
          <a:p>
            <a:pPr marL="171450" indent="-171450">
              <a:buFont typeface="Arial" panose="020B0604020202020204" pitchFamily="34" charset="0"/>
              <a:buChar char="•"/>
            </a:pPr>
            <a:r>
              <a:rPr lang="en-US" sz="1000" dirty="0">
                <a:solidFill>
                  <a:srgbClr val="002060"/>
                </a:solidFill>
              </a:rPr>
              <a:t>Deductibles and coinsurance </a:t>
            </a:r>
          </a:p>
          <a:p>
            <a:pPr marL="171450" indent="-171450">
              <a:buFont typeface="Arial" panose="020B0604020202020204" pitchFamily="34" charset="0"/>
              <a:buChar char="•"/>
            </a:pPr>
            <a:r>
              <a:rPr lang="en-US" sz="1000" dirty="0">
                <a:solidFill>
                  <a:srgbClr val="002060"/>
                </a:solidFill>
              </a:rPr>
              <a:t>Additional medical charges </a:t>
            </a:r>
          </a:p>
          <a:p>
            <a:pPr marL="171450" indent="-171450">
              <a:buFont typeface="Arial" panose="020B0604020202020204" pitchFamily="34" charset="0"/>
              <a:buChar char="•"/>
            </a:pPr>
            <a:r>
              <a:rPr lang="en-US" sz="1000" dirty="0">
                <a:solidFill>
                  <a:srgbClr val="002060"/>
                </a:solidFill>
              </a:rPr>
              <a:t>Emergency care when traveling abroad </a:t>
            </a:r>
          </a:p>
          <a:p>
            <a:endParaRPr lang="en-US" sz="1000" dirty="0">
              <a:solidFill>
                <a:srgbClr val="002060"/>
              </a:solidFill>
            </a:endParaRPr>
          </a:p>
          <a:p>
            <a:r>
              <a:rPr lang="en-US" sz="1000" i="1" dirty="0">
                <a:solidFill>
                  <a:srgbClr val="002060"/>
                </a:solidFill>
              </a:rPr>
              <a:t>Key Medigap Facts:</a:t>
            </a:r>
          </a:p>
          <a:p>
            <a:pPr marL="171450" indent="-171450">
              <a:buFont typeface="Arial" panose="020B0604020202020204" pitchFamily="34" charset="0"/>
              <a:buChar char="•"/>
            </a:pPr>
            <a:r>
              <a:rPr lang="en-US" sz="1000" dirty="0">
                <a:solidFill>
                  <a:srgbClr val="002060"/>
                </a:solidFill>
              </a:rPr>
              <a:t>Coverage is only available with Original Medicare (not Medicare Advantage) </a:t>
            </a:r>
          </a:p>
          <a:p>
            <a:pPr marL="171450" indent="-171450">
              <a:buFont typeface="Arial" panose="020B0604020202020204" pitchFamily="34" charset="0"/>
              <a:buChar char="•"/>
            </a:pPr>
            <a:r>
              <a:rPr lang="en-US" sz="1000" dirty="0">
                <a:solidFill>
                  <a:srgbClr val="002060"/>
                </a:solidFill>
              </a:rPr>
              <a:t>Choose from several standardized plans </a:t>
            </a:r>
          </a:p>
          <a:p>
            <a:pPr marL="171450" indent="-171450">
              <a:buFont typeface="Arial" panose="020B0604020202020204" pitchFamily="34" charset="0"/>
              <a:buChar char="•"/>
            </a:pPr>
            <a:r>
              <a:rPr lang="en-US" sz="1000" dirty="0">
                <a:solidFill>
                  <a:srgbClr val="002060"/>
                </a:solidFill>
              </a:rPr>
              <a:t>The best time to buy is during your Open Enrollment Period </a:t>
            </a:r>
          </a:p>
          <a:p>
            <a:pPr marL="171450" indent="-171450">
              <a:buFont typeface="Arial" panose="020B0604020202020204" pitchFamily="34" charset="0"/>
              <a:buChar char="•"/>
            </a:pPr>
            <a:r>
              <a:rPr lang="en-US" sz="1000" dirty="0">
                <a:solidFill>
                  <a:srgbClr val="002060"/>
                </a:solidFill>
              </a:rPr>
              <a:t>During your Open Enrollment Period, insurance companies cannot deny you Medigap coverage or charge more due to health conditions</a:t>
            </a:r>
          </a:p>
          <a:p>
            <a:endParaRPr lang="en-US" sz="1000" dirty="0">
              <a:solidFill>
                <a:srgbClr val="002060"/>
              </a:solidFill>
            </a:endParaRPr>
          </a:p>
          <a:p>
            <a:r>
              <a:rPr lang="en-US" sz="1000" b="1" dirty="0">
                <a:solidFill>
                  <a:srgbClr val="002060"/>
                </a:solidFill>
              </a:rPr>
              <a:t>Your Medigap Open Enrollment Period:</a:t>
            </a:r>
            <a:r>
              <a:rPr lang="en-US" sz="1000" dirty="0">
                <a:solidFill>
                  <a:srgbClr val="002060"/>
                </a:solidFill>
              </a:rPr>
              <a:t> Begins when you're 65 AND enrolled in Medicare Part B. </a:t>
            </a:r>
          </a:p>
          <a:p>
            <a:endParaRPr lang="en-US" sz="1000" dirty="0">
              <a:solidFill>
                <a:srgbClr val="002060"/>
              </a:solidFill>
            </a:endParaRPr>
          </a:p>
          <a:p>
            <a:r>
              <a:rPr lang="en-US" sz="1000" b="1" dirty="0">
                <a:solidFill>
                  <a:srgbClr val="002060"/>
                </a:solidFill>
              </a:rPr>
              <a:t>Medicare Advantage Alternative:</a:t>
            </a:r>
            <a:r>
              <a:rPr lang="en-US" sz="1000" dirty="0">
                <a:solidFill>
                  <a:srgbClr val="002060"/>
                </a:solidFill>
              </a:rPr>
              <a:t> Most Medicare Advantage plans include prescription drug coverage. If you choose this option, you won't need separate Part D or Medigap insurance. </a:t>
            </a:r>
          </a:p>
          <a:p>
            <a:endParaRPr lang="en-US" sz="1000" dirty="0">
              <a:solidFill>
                <a:srgbClr val="002060"/>
              </a:solidFill>
            </a:endParaRPr>
          </a:p>
          <a:p>
            <a:r>
              <a:rPr lang="en-US" sz="1000" b="1" dirty="0">
                <a:solidFill>
                  <a:srgbClr val="002060"/>
                </a:solidFill>
              </a:rPr>
              <a:t>Need Help Deciding?</a:t>
            </a:r>
            <a:r>
              <a:rPr lang="en-US" sz="1000" dirty="0">
                <a:solidFill>
                  <a:srgbClr val="002060"/>
                </a:solidFill>
              </a:rPr>
              <a:t> Medicare coverage options can appear confusing, so you may be tempted to postpone enrollment. Here's a better idea...let's discuss your personal needs and budget soon. </a:t>
            </a:r>
          </a:p>
          <a:p>
            <a:endParaRPr lang="en-US" sz="1000" dirty="0">
              <a:solidFill>
                <a:srgbClr val="002060"/>
              </a:solidFill>
            </a:endParaRPr>
          </a:p>
          <a:p>
            <a:r>
              <a:rPr lang="en-US" sz="1000" dirty="0">
                <a:solidFill>
                  <a:srgbClr val="002060"/>
                </a:solidFill>
              </a:rPr>
              <a:t>Call me at {{</a:t>
            </a:r>
            <a:r>
              <a:rPr lang="en-US" sz="1000" dirty="0" err="1">
                <a:solidFill>
                  <a:srgbClr val="002060"/>
                </a:solidFill>
              </a:rPr>
              <a:t>sender.phone_office</a:t>
            </a:r>
            <a:r>
              <a:rPr lang="en-US" sz="1000" dirty="0">
                <a:solidFill>
                  <a:srgbClr val="002060"/>
                </a:solidFill>
              </a:rPr>
              <a:t>}} to schedule your personal Medicare consultation. </a:t>
            </a:r>
          </a:p>
          <a:p>
            <a:endParaRPr lang="en-US" sz="1000" dirty="0">
              <a:solidFill>
                <a:srgbClr val="002060"/>
              </a:solidFill>
            </a:endParaRPr>
          </a:p>
          <a:p>
            <a:r>
              <a:rPr lang="en-US" sz="1000" dirty="0">
                <a:solidFill>
                  <a:srgbClr val="002060"/>
                </a:solidFill>
              </a:rPr>
              <a:t>Best regards, </a:t>
            </a:r>
          </a:p>
          <a:p>
            <a:endParaRPr lang="en-US" sz="1000" dirty="0">
              <a:solidFill>
                <a:srgbClr val="002060"/>
              </a:solidFill>
            </a:endParaRPr>
          </a:p>
          <a:p>
            <a:r>
              <a:rPr lang="en-US" sz="1000" dirty="0">
                <a:solidFill>
                  <a:srgbClr val="002060"/>
                </a:solidFill>
              </a:rPr>
              <a:t>{{</a:t>
            </a:r>
            <a:r>
              <a:rPr lang="en-US" sz="1000" dirty="0" err="1">
                <a:solidFill>
                  <a:srgbClr val="002060"/>
                </a:solidFill>
              </a:rPr>
              <a:t>sender.f_name</a:t>
            </a:r>
            <a:r>
              <a:rPr lang="en-US" sz="1000" dirty="0">
                <a:solidFill>
                  <a:srgbClr val="002060"/>
                </a:solidFill>
              </a:rPr>
              <a:t>}} {{</a:t>
            </a:r>
            <a:r>
              <a:rPr lang="en-US" sz="1000" dirty="0" err="1">
                <a:solidFill>
                  <a:srgbClr val="002060"/>
                </a:solidFill>
              </a:rPr>
              <a:t>sender.l_name</a:t>
            </a:r>
            <a:r>
              <a:rPr lang="en-US" sz="1000" dirty="0">
                <a:solidFill>
                  <a:srgbClr val="002060"/>
                </a:solidFill>
              </a:rPr>
              <a:t>}}, {{</a:t>
            </a:r>
            <a:r>
              <a:rPr lang="en-US" sz="1000" dirty="0" err="1">
                <a:solidFill>
                  <a:srgbClr val="002060"/>
                </a:solidFill>
              </a:rPr>
              <a:t>sender.title</a:t>
            </a:r>
            <a:r>
              <a:rPr lang="en-US" sz="1000" dirty="0">
                <a:solidFill>
                  <a:srgbClr val="002060"/>
                </a:solidFill>
              </a:rPr>
              <a:t>}} </a:t>
            </a:r>
          </a:p>
        </p:txBody>
      </p:sp>
      <p:pic>
        <p:nvPicPr>
          <p:cNvPr id="5" name="Picture 4" descr="Close-up of a medical document&#10;&#10;AI-generated content may be incorrect.">
            <a:extLst>
              <a:ext uri="{FF2B5EF4-FFF2-40B4-BE49-F238E27FC236}">
                <a16:creationId xmlns:a16="http://schemas.microsoft.com/office/drawing/2014/main" id="{F3FE24FB-5CFB-88F8-20CB-2C7DD46A4081}"/>
              </a:ext>
            </a:extLst>
          </p:cNvPr>
          <p:cNvPicPr>
            <a:picLocks noChangeAspect="1"/>
          </p:cNvPicPr>
          <p:nvPr/>
        </p:nvPicPr>
        <p:blipFill>
          <a:blip r:embed="rId4"/>
          <a:stretch>
            <a:fillRect/>
          </a:stretch>
        </p:blipFill>
        <p:spPr>
          <a:xfrm>
            <a:off x="613318" y="910763"/>
            <a:ext cx="2330156" cy="5719473"/>
          </a:xfrm>
          <a:prstGeom prst="rect">
            <a:avLst/>
          </a:prstGeom>
          <a:effectLst>
            <a:outerShdw blurRad="127000" dist="50800" dir="5400000" algn="ctr" rotWithShape="0">
              <a:srgbClr val="000000"/>
            </a:outerShdw>
          </a:effectLst>
        </p:spPr>
      </p:pic>
    </p:spTree>
    <p:extLst>
      <p:ext uri="{BB962C8B-B14F-4D97-AF65-F5344CB8AC3E}">
        <p14:creationId xmlns:p14="http://schemas.microsoft.com/office/powerpoint/2010/main" val="192236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4F43BE8-BCA6-6B92-46A9-C40752A0B2C2}"/>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8A072059-EDA7-8A23-1510-2E751AE3A3FC}"/>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9F23A050-8D0A-5109-BE2F-3F993032F32E}"/>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Insurance: Medicare IEP Lead Nurture</a:t>
            </a:r>
          </a:p>
        </p:txBody>
      </p:sp>
      <p:sp>
        <p:nvSpPr>
          <p:cNvPr id="2" name="Text Placeholder 3">
            <a:extLst>
              <a:ext uri="{FF2B5EF4-FFF2-40B4-BE49-F238E27FC236}">
                <a16:creationId xmlns:a16="http://schemas.microsoft.com/office/drawing/2014/main" id="{221E3108-C317-A7B4-A12F-68282554A42C}"/>
              </a:ext>
            </a:extLst>
          </p:cNvPr>
          <p:cNvSpPr txBox="1">
            <a:spLocks/>
          </p:cNvSpPr>
          <p:nvPr/>
        </p:nvSpPr>
        <p:spPr>
          <a:xfrm>
            <a:off x="3848097" y="910764"/>
            <a:ext cx="8120961" cy="6703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b="0" i="0" kern="100" dirty="0">
                <a:solidFill>
                  <a:srgbClr val="002060"/>
                </a:solidFill>
                <a:effectLst/>
                <a:latin typeface="+mn-lt"/>
                <a:ea typeface="+mn-ea"/>
                <a:cs typeface="Times New Roman" panose="02020603050405020304" pitchFamily="18" charset="0"/>
              </a:rPr>
              <a:t>Email Subject Line: </a:t>
            </a:r>
            <a:r>
              <a:rPr lang="en-US" kern="100" dirty="0">
                <a:solidFill>
                  <a:srgbClr val="002060"/>
                </a:solidFill>
                <a:cs typeface="Times New Roman" panose="02020603050405020304" pitchFamily="18" charset="0"/>
              </a:rPr>
              <a:t>Your Prescription Drug Coverage Options</a:t>
            </a:r>
          </a:p>
        </p:txBody>
      </p:sp>
      <p:sp>
        <p:nvSpPr>
          <p:cNvPr id="6" name="TextBox 5">
            <a:extLst>
              <a:ext uri="{FF2B5EF4-FFF2-40B4-BE49-F238E27FC236}">
                <a16:creationId xmlns:a16="http://schemas.microsoft.com/office/drawing/2014/main" id="{BA6C28C7-6E95-CD6F-BFA8-7119CFF45664}"/>
              </a:ext>
            </a:extLst>
          </p:cNvPr>
          <p:cNvSpPr txBox="1"/>
          <p:nvPr/>
        </p:nvSpPr>
        <p:spPr>
          <a:xfrm>
            <a:off x="3848097" y="1314449"/>
            <a:ext cx="7890016" cy="4939814"/>
          </a:xfrm>
          <a:prstGeom prst="rect">
            <a:avLst/>
          </a:prstGeom>
          <a:noFill/>
        </p:spPr>
        <p:txBody>
          <a:bodyPr wrap="square" numCol="2" spcCol="274320" rtlCol="0">
            <a:spAutoFit/>
          </a:bodyPr>
          <a:lstStyle/>
          <a:p>
            <a:r>
              <a:rPr lang="en-US" sz="1000" dirty="0">
                <a:solidFill>
                  <a:srgbClr val="002060"/>
                </a:solidFill>
              </a:rPr>
              <a:t>Dear {{</a:t>
            </a:r>
            <a:r>
              <a:rPr lang="en-US" sz="1000" dirty="0" err="1">
                <a:solidFill>
                  <a:srgbClr val="002060"/>
                </a:solidFill>
              </a:rPr>
              <a:t>recipient.f_name</a:t>
            </a:r>
            <a:r>
              <a:rPr lang="en-US" sz="1000" dirty="0">
                <a:solidFill>
                  <a:srgbClr val="002060"/>
                </a:solidFill>
              </a:rPr>
              <a:t>}},</a:t>
            </a:r>
          </a:p>
          <a:p>
            <a:endParaRPr lang="en-US" sz="1000" dirty="0">
              <a:solidFill>
                <a:srgbClr val="002060"/>
              </a:solidFill>
            </a:endParaRPr>
          </a:p>
          <a:p>
            <a:r>
              <a:rPr lang="en-US" sz="1000" dirty="0">
                <a:solidFill>
                  <a:srgbClr val="002060"/>
                </a:solidFill>
              </a:rPr>
              <a:t>Your Initial Enrollment Period for Medicare has begun, so you can make all your coverage decisions. Here's what I've learned about prescription drug coverage, including how it can confuse new Medicare beneficiaries.</a:t>
            </a:r>
          </a:p>
          <a:p>
            <a:endParaRPr lang="en-US" sz="1000" dirty="0">
              <a:solidFill>
                <a:srgbClr val="002060"/>
              </a:solidFill>
            </a:endParaRPr>
          </a:p>
          <a:p>
            <a:r>
              <a:rPr lang="en-US" sz="1000" b="1" dirty="0">
                <a:solidFill>
                  <a:srgbClr val="002060"/>
                </a:solidFill>
              </a:rPr>
              <a:t>Prescription Drug Coverage (Part D) Basics</a:t>
            </a:r>
          </a:p>
          <a:p>
            <a:pPr marL="171450" indent="-171450">
              <a:buFont typeface="Arial" panose="020B0604020202020204" pitchFamily="34" charset="0"/>
              <a:buChar char="•"/>
            </a:pPr>
            <a:r>
              <a:rPr lang="en-US" sz="1000" dirty="0">
                <a:solidFill>
                  <a:srgbClr val="002060"/>
                </a:solidFill>
              </a:rPr>
              <a:t>Medicare describes a plan's list of covered drugs as a formulary</a:t>
            </a:r>
          </a:p>
          <a:p>
            <a:pPr marL="171450" indent="-171450">
              <a:buFont typeface="Arial" panose="020B0604020202020204" pitchFamily="34" charset="0"/>
              <a:buChar char="•"/>
            </a:pPr>
            <a:r>
              <a:rPr lang="en-US" sz="1000" dirty="0">
                <a:solidFill>
                  <a:srgbClr val="002060"/>
                </a:solidFill>
              </a:rPr>
              <a:t>No matter which Part D plan you choose, it will provide coverage for a comprehensive range of medications</a:t>
            </a:r>
          </a:p>
          <a:p>
            <a:pPr marL="171450" indent="-171450">
              <a:buFont typeface="Arial" panose="020B0604020202020204" pitchFamily="34" charset="0"/>
              <a:buChar char="•"/>
            </a:pPr>
            <a:r>
              <a:rPr lang="en-US" sz="1000" dirty="0">
                <a:solidFill>
                  <a:srgbClr val="002060"/>
                </a:solidFill>
              </a:rPr>
              <a:t>We can make sure a plan offers coverage for your prescriptions before making a decision</a:t>
            </a:r>
          </a:p>
          <a:p>
            <a:pPr marL="171450" indent="-171450">
              <a:buFont typeface="Arial" panose="020B0604020202020204" pitchFamily="34" charset="0"/>
              <a:buChar char="•"/>
            </a:pPr>
            <a:r>
              <a:rPr lang="en-US" sz="1000" dirty="0">
                <a:solidFill>
                  <a:srgbClr val="002060"/>
                </a:solidFill>
              </a:rPr>
              <a:t>Most are structured with a monthly premium and a deductible</a:t>
            </a:r>
          </a:p>
          <a:p>
            <a:endParaRPr lang="en-US" sz="1000" dirty="0">
              <a:solidFill>
                <a:srgbClr val="002060"/>
              </a:solidFill>
            </a:endParaRPr>
          </a:p>
          <a:p>
            <a:r>
              <a:rPr lang="en-US" sz="1000" b="1" dirty="0">
                <a:solidFill>
                  <a:srgbClr val="002060"/>
                </a:solidFill>
              </a:rPr>
              <a:t>If you choose Original Medicare:</a:t>
            </a:r>
          </a:p>
          <a:p>
            <a:r>
              <a:rPr lang="en-US" sz="1000" dirty="0">
                <a:solidFill>
                  <a:srgbClr val="002060"/>
                </a:solidFill>
              </a:rPr>
              <a:t>You'll need a separate Part D plan for your medications unless you have other creditable drug coverage.</a:t>
            </a:r>
          </a:p>
          <a:p>
            <a:endParaRPr lang="en-US" sz="1000" dirty="0">
              <a:solidFill>
                <a:srgbClr val="002060"/>
              </a:solidFill>
            </a:endParaRPr>
          </a:p>
          <a:p>
            <a:r>
              <a:rPr lang="en-US" sz="1000" i="1" dirty="0">
                <a:solidFill>
                  <a:srgbClr val="002060"/>
                </a:solidFill>
              </a:rPr>
              <a:t>Important Part D Facts:</a:t>
            </a:r>
          </a:p>
          <a:p>
            <a:pPr marL="171450" indent="-171450">
              <a:buFont typeface="Arial" panose="020B0604020202020204" pitchFamily="34" charset="0"/>
              <a:buChar char="•"/>
            </a:pPr>
            <a:r>
              <a:rPr lang="en-US" sz="1000" dirty="0">
                <a:solidFill>
                  <a:srgbClr val="002060"/>
                </a:solidFill>
              </a:rPr>
              <a:t>Enrollment is optional but recommended, especially if you take several medications daily</a:t>
            </a:r>
          </a:p>
          <a:p>
            <a:pPr marL="171450" indent="-171450">
              <a:buFont typeface="Arial" panose="020B0604020202020204" pitchFamily="34" charset="0"/>
              <a:buChar char="•"/>
            </a:pPr>
            <a:r>
              <a:rPr lang="en-US" sz="1000" dirty="0">
                <a:solidFill>
                  <a:srgbClr val="002060"/>
                </a:solidFill>
              </a:rPr>
              <a:t>A late enrollment penalty may apply if you wait</a:t>
            </a:r>
          </a:p>
          <a:p>
            <a:pPr marL="171450" indent="-171450">
              <a:buFont typeface="Arial" panose="020B0604020202020204" pitchFamily="34" charset="0"/>
              <a:buChar char="•"/>
            </a:pPr>
            <a:r>
              <a:rPr lang="en-US" sz="1000" dirty="0">
                <a:solidFill>
                  <a:srgbClr val="002060"/>
                </a:solidFill>
              </a:rPr>
              <a:t>Plan premiums vary by covered medications, deductibles, and other costs</a:t>
            </a:r>
          </a:p>
          <a:p>
            <a:endParaRPr lang="en-US" sz="1000" dirty="0">
              <a:solidFill>
                <a:srgbClr val="002060"/>
              </a:solidFill>
            </a:endParaRPr>
          </a:p>
          <a:p>
            <a:r>
              <a:rPr lang="en-US" sz="1000" b="1" dirty="0">
                <a:solidFill>
                  <a:srgbClr val="002060"/>
                </a:solidFill>
              </a:rPr>
              <a:t>If you choose Medicare Advantage:</a:t>
            </a:r>
          </a:p>
          <a:p>
            <a:r>
              <a:rPr lang="en-US" sz="1000" dirty="0">
                <a:solidFill>
                  <a:srgbClr val="002060"/>
                </a:solidFill>
              </a:rPr>
              <a:t>Most Medicare Advantage plans include prescription drug coverage. If you choose this option, you probably won't need separate Part D coverage.</a:t>
            </a:r>
          </a:p>
          <a:p>
            <a:endParaRPr lang="en-US" sz="1000" dirty="0">
              <a:solidFill>
                <a:srgbClr val="002060"/>
              </a:solidFill>
            </a:endParaRPr>
          </a:p>
          <a:p>
            <a:r>
              <a:rPr lang="en-US" sz="1000" b="1" dirty="0">
                <a:solidFill>
                  <a:srgbClr val="002060"/>
                </a:solidFill>
              </a:rPr>
              <a:t>Let's Discuss Your Prescriptions.</a:t>
            </a:r>
            <a:r>
              <a:rPr lang="en-US" sz="1000" dirty="0">
                <a:solidFill>
                  <a:srgbClr val="002060"/>
                </a:solidFill>
              </a:rPr>
              <a:t> Medicare Part D can be confusing, especially if you take several medications daily, or a mixture of generics and non-generics. You may be tempted to postpone enrollment. Here's a better idea...let's discuss your prescriptions and budget soon.</a:t>
            </a:r>
          </a:p>
          <a:p>
            <a:endParaRPr lang="en-US" sz="1000" dirty="0">
              <a:solidFill>
                <a:srgbClr val="002060"/>
              </a:solidFill>
            </a:endParaRPr>
          </a:p>
          <a:p>
            <a:r>
              <a:rPr lang="en-US" sz="1000" dirty="0">
                <a:solidFill>
                  <a:srgbClr val="002060"/>
                </a:solidFill>
              </a:rPr>
              <a:t>Call me at {{</a:t>
            </a:r>
            <a:r>
              <a:rPr lang="en-US" sz="1000" dirty="0" err="1">
                <a:solidFill>
                  <a:srgbClr val="002060"/>
                </a:solidFill>
              </a:rPr>
              <a:t>sender.phone_office</a:t>
            </a:r>
            <a:r>
              <a:rPr lang="en-US" sz="1000" dirty="0">
                <a:solidFill>
                  <a:srgbClr val="002060"/>
                </a:solidFill>
              </a:rPr>
              <a:t>}} to schedule your personal consultation.</a:t>
            </a:r>
          </a:p>
          <a:p>
            <a:endParaRPr lang="en-US" sz="1000" dirty="0">
              <a:solidFill>
                <a:srgbClr val="002060"/>
              </a:solidFill>
            </a:endParaRPr>
          </a:p>
          <a:p>
            <a:r>
              <a:rPr lang="en-US" sz="1000" dirty="0">
                <a:solidFill>
                  <a:srgbClr val="002060"/>
                </a:solidFill>
              </a:rPr>
              <a:t>Best regards,</a:t>
            </a:r>
          </a:p>
          <a:p>
            <a:endParaRPr lang="en-US" sz="1000" dirty="0">
              <a:solidFill>
                <a:srgbClr val="002060"/>
              </a:solidFill>
            </a:endParaRPr>
          </a:p>
          <a:p>
            <a:r>
              <a:rPr lang="en-US" sz="1000" dirty="0">
                <a:solidFill>
                  <a:srgbClr val="002060"/>
                </a:solidFill>
              </a:rPr>
              <a:t>{{</a:t>
            </a:r>
            <a:r>
              <a:rPr lang="en-US" sz="1000" dirty="0" err="1">
                <a:solidFill>
                  <a:srgbClr val="002060"/>
                </a:solidFill>
              </a:rPr>
              <a:t>sender.f_name</a:t>
            </a:r>
            <a:r>
              <a:rPr lang="en-US" sz="1000" dirty="0">
                <a:solidFill>
                  <a:srgbClr val="002060"/>
                </a:solidFill>
              </a:rPr>
              <a:t>}} {{</a:t>
            </a:r>
            <a:r>
              <a:rPr lang="en-US" sz="1000" dirty="0" err="1">
                <a:solidFill>
                  <a:srgbClr val="002060"/>
                </a:solidFill>
              </a:rPr>
              <a:t>sender.l_name</a:t>
            </a:r>
            <a:r>
              <a:rPr lang="en-US" sz="1000" dirty="0">
                <a:solidFill>
                  <a:srgbClr val="002060"/>
                </a:solidFill>
              </a:rPr>
              <a:t>}}, {{</a:t>
            </a:r>
            <a:r>
              <a:rPr lang="en-US" sz="1000" dirty="0" err="1">
                <a:solidFill>
                  <a:srgbClr val="002060"/>
                </a:solidFill>
              </a:rPr>
              <a:t>sender.title</a:t>
            </a:r>
            <a:r>
              <a:rPr lang="en-US" sz="1000" dirty="0">
                <a:solidFill>
                  <a:srgbClr val="002060"/>
                </a:solidFill>
              </a:rPr>
              <a:t>}}</a:t>
            </a:r>
          </a:p>
        </p:txBody>
      </p:sp>
      <p:pic>
        <p:nvPicPr>
          <p:cNvPr id="7" name="Picture 6" descr="A close-up of a prescription&#10;&#10;AI-generated content may be incorrect.">
            <a:extLst>
              <a:ext uri="{FF2B5EF4-FFF2-40B4-BE49-F238E27FC236}">
                <a16:creationId xmlns:a16="http://schemas.microsoft.com/office/drawing/2014/main" id="{8B2B2EB4-1DAC-9AF1-664C-1828B0F19FF2}"/>
              </a:ext>
            </a:extLst>
          </p:cNvPr>
          <p:cNvPicPr>
            <a:picLocks noChangeAspect="1"/>
          </p:cNvPicPr>
          <p:nvPr/>
        </p:nvPicPr>
        <p:blipFill>
          <a:blip r:embed="rId4"/>
          <a:stretch>
            <a:fillRect/>
          </a:stretch>
        </p:blipFill>
        <p:spPr>
          <a:xfrm>
            <a:off x="613318" y="910763"/>
            <a:ext cx="2311134" cy="5719473"/>
          </a:xfrm>
          <a:prstGeom prst="rect">
            <a:avLst/>
          </a:prstGeom>
          <a:effectLst>
            <a:outerShdw blurRad="127000" dist="50800" dir="5400000" algn="ctr" rotWithShape="0">
              <a:srgbClr val="000000"/>
            </a:outerShdw>
          </a:effectLst>
        </p:spPr>
      </p:pic>
    </p:spTree>
    <p:extLst>
      <p:ext uri="{BB962C8B-B14F-4D97-AF65-F5344CB8AC3E}">
        <p14:creationId xmlns:p14="http://schemas.microsoft.com/office/powerpoint/2010/main" val="31185541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Objektiv Mk2"/>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d6ea532-a128-4102-90d6-037480f28622">
      <UserInfo>
        <DisplayName>Laura Theodore</DisplayName>
        <AccountId>131</AccountId>
        <AccountType/>
      </UserInfo>
      <UserInfo>
        <DisplayName>Payton Gabriel</DisplayName>
        <AccountId>70</AccountId>
        <AccountType/>
      </UserInfo>
      <UserInfo>
        <DisplayName>Kortney Lane-Schafers</DisplayName>
        <AccountId>205</AccountId>
        <AccountType/>
      </UserInfo>
      <UserInfo>
        <DisplayName>Monica Ralston</DisplayName>
        <AccountId>276</AccountId>
        <AccountType/>
      </UserInfo>
      <UserInfo>
        <DisplayName>Chad Gaydos</DisplayName>
        <AccountId>280</AccountId>
        <AccountType/>
      </UserInfo>
    </SharedWithUsers>
    <lcf76f155ced4ddcb4097134ff3c332f xmlns="a0d940e6-08f7-4f55-ab22-1c60154efa17">
      <Terms xmlns="http://schemas.microsoft.com/office/infopath/2007/PartnerControls"/>
    </lcf76f155ced4ddcb4097134ff3c332f>
    <TaxCatchAll xmlns="9d6ea532-a128-4102-90d6-037480f2862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00E37A5DFA2714CB7017CAE456168A6" ma:contentTypeVersion="18" ma:contentTypeDescription="Create a new document." ma:contentTypeScope="" ma:versionID="4fb967a6105d696e3fbe72c6857f6c75">
  <xsd:schema xmlns:xsd="http://www.w3.org/2001/XMLSchema" xmlns:xs="http://www.w3.org/2001/XMLSchema" xmlns:p="http://schemas.microsoft.com/office/2006/metadata/properties" xmlns:ns2="a0d940e6-08f7-4f55-ab22-1c60154efa17" xmlns:ns3="9d6ea532-a128-4102-90d6-037480f28622" targetNamespace="http://schemas.microsoft.com/office/2006/metadata/properties" ma:root="true" ma:fieldsID="b8be0f88dd89c45ab5a80cf19e938f0f" ns2:_="" ns3:_="">
    <xsd:import namespace="a0d940e6-08f7-4f55-ab22-1c60154efa17"/>
    <xsd:import namespace="9d6ea532-a128-4102-90d6-037480f2862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2:lcf76f155ced4ddcb4097134ff3c332f" minOccurs="0"/>
                <xsd:element ref="ns3:TaxCatchAll" minOccurs="0"/>
                <xsd:element ref="ns2:MediaServiceSearchPropertie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d940e6-08f7-4f55-ab22-1c60154efa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3460b82-58eb-499a-9bd2-5a0713bdb8c0"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d6ea532-a128-4102-90d6-037480f2862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3366c684-94b8-40a8-ae72-62a0fe207216}" ma:internalName="TaxCatchAll" ma:showField="CatchAllData" ma:web="9d6ea532-a128-4102-90d6-037480f286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800FD4-94BC-49A2-82A0-99D176C54A60}">
  <ds:schemaRefs>
    <ds:schemaRef ds:uri="http://purl.org/dc/elements/1.1/"/>
    <ds:schemaRef ds:uri="http://schemas.microsoft.com/office/2006/metadata/properties"/>
    <ds:schemaRef ds:uri="http://purl.org/dc/dcmitype/"/>
    <ds:schemaRef ds:uri="http://schemas.microsoft.com/office/infopath/2007/PartnerControls"/>
    <ds:schemaRef ds:uri="http://schemas.microsoft.com/office/2006/documentManagement/types"/>
    <ds:schemaRef ds:uri="http://schemas.openxmlformats.org/package/2006/metadata/core-properties"/>
    <ds:schemaRef ds:uri="a0d940e6-08f7-4f55-ab22-1c60154efa17"/>
    <ds:schemaRef ds:uri="9d6ea532-a128-4102-90d6-037480f28622"/>
    <ds:schemaRef ds:uri="http://www.w3.org/XML/1998/namespace"/>
    <ds:schemaRef ds:uri="http://purl.org/dc/terms/"/>
  </ds:schemaRefs>
</ds:datastoreItem>
</file>

<file path=customXml/itemProps2.xml><?xml version="1.0" encoding="utf-8"?>
<ds:datastoreItem xmlns:ds="http://schemas.openxmlformats.org/officeDocument/2006/customXml" ds:itemID="{FDF1F3CE-3298-4692-8D67-FA16F456C021}">
  <ds:schemaRefs>
    <ds:schemaRef ds:uri="http://schemas.microsoft.com/sharepoint/v3/contenttype/forms"/>
  </ds:schemaRefs>
</ds:datastoreItem>
</file>

<file path=customXml/itemProps3.xml><?xml version="1.0" encoding="utf-8"?>
<ds:datastoreItem xmlns:ds="http://schemas.openxmlformats.org/officeDocument/2006/customXml" ds:itemID="{1A91BEB1-B7C5-421A-ACA0-171552BB94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d940e6-08f7-4f55-ab22-1c60154efa17"/>
    <ds:schemaRef ds:uri="9d6ea532-a128-4102-90d6-037480f286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40900</TotalTime>
  <Words>3631</Words>
  <Application>Microsoft Office PowerPoint</Application>
  <PresentationFormat>Widescreen</PresentationFormat>
  <Paragraphs>379</Paragraphs>
  <Slides>13</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Barlow Medium</vt:lpstr>
      <vt:lpstr>Calibri</vt:lpstr>
      <vt:lpstr>Barlow</vt:lpstr>
      <vt:lpstr>Objektiv Mk2 SemiBold</vt:lpstr>
      <vt:lpstr>Wingdings</vt:lpstr>
      <vt:lpstr>Objektiv Mk2</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Payton Gabriel</dc:creator>
  <cp:lastModifiedBy>Aubrey Olsen</cp:lastModifiedBy>
  <cp:revision>55</cp:revision>
  <dcterms:created xsi:type="dcterms:W3CDTF">2021-06-10T15:34:01Z</dcterms:created>
  <dcterms:modified xsi:type="dcterms:W3CDTF">2025-07-31T19:58:53Z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0x010100B00E37A5DFA2714CB7017CAE456168A6</vt:lpwstr>
  </property>
  <property fmtid="{D5CDD505-2E9C-101B-9397-08002B2CF9AE}" pid="3" name="_dlc_DocIdItemGuid">
    <vt:lpwstr>df1906c8-c0c3-42de-b8f4-37c7d36cd389</vt:lpwstr>
  </property>
  <property fmtid="{D5CDD505-2E9C-101B-9397-08002B2CF9AE}" pid="4" name="MediaServiceImageTags">
    <vt:lpwstr/>
  </property>
</Properties>
</file>