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sldIdLst>
    <p:sldId id="2076137455" r:id="rId5"/>
    <p:sldId id="2076137483" r:id="rId6"/>
    <p:sldId id="2076137484" r:id="rId7"/>
    <p:sldId id="2076137485" r:id="rId8"/>
    <p:sldId id="2076137475" r:id="rId9"/>
    <p:sldId id="2076137465" r:id="rId10"/>
    <p:sldId id="2076137479" r:id="rId11"/>
    <p:sldId id="2076137480" r:id="rId12"/>
    <p:sldId id="2076137477" r:id="rId13"/>
    <p:sldId id="2076137471" r:id="rId14"/>
    <p:sldId id="2076137469" r:id="rId15"/>
    <p:sldId id="2076137463" r:id="rId16"/>
    <p:sldId id="2076137481" r:id="rId17"/>
    <p:sldId id="2076137474" r:id="rId18"/>
    <p:sldId id="2076137473" r:id="rId19"/>
    <p:sldId id="2076137478" r:id="rId20"/>
    <p:sldId id="2076137476" r:id="rId21"/>
  </p:sldIdLst>
  <p:sldSz cx="12192000" cy="6858000"/>
  <p:notesSz cx="6858000" cy="9144000"/>
  <p:embeddedFontLst>
    <p:embeddedFont>
      <p:font typeface="Barlow" panose="00000500000000000000" pitchFamily="2" charset="0"/>
      <p:regular r:id="rId23"/>
      <p:bold r:id="rId24"/>
      <p:italic r:id="rId25"/>
      <p:boldItalic r:id="rId26"/>
    </p:embeddedFont>
    <p:embeddedFont>
      <p:font typeface="Barlow Medium" panose="00000600000000000000" pitchFamily="2" charset="0"/>
      <p:regular r:id="rId27"/>
      <p:italic r:id="rId28"/>
    </p:embeddedFont>
    <p:embeddedFont>
      <p:font typeface="Objektiv Mk2" panose="020B0702020204020203" pitchFamily="34" charset="0"/>
      <p:regular r:id="rId29"/>
      <p:bold r:id="rId30"/>
      <p:italic r:id="rId31"/>
      <p:boldItalic r:id="rId32"/>
    </p:embeddedFont>
    <p:embeddedFont>
      <p:font typeface="Objektiv Mk2 SemiBold" panose="020B0602020204020203" pitchFamily="34" charset="0"/>
      <p:regular r:id="rId33"/>
      <p:bold r:id="rId34"/>
    </p:embeddedFont>
    <p:embeddedFont>
      <p:font typeface="Source Sans Pro" panose="020B0503030403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E7894-6E72-41E5-878A-154BC7063BB9}" v="5" dt="2025-05-29T20:13:18.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31"/>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E51E7894-6E72-41E5-878A-154BC7063BB9}"/>
    <pc:docChg chg="undo custSel modSld">
      <pc:chgData name="Aubrey Olsen" userId="408c3e31-be18-4626-a9af-ec1f5bfcad06" providerId="ADAL" clId="{E51E7894-6E72-41E5-878A-154BC7063BB9}" dt="2025-06-09T13:37:49.528" v="435" actId="20577"/>
      <pc:docMkLst>
        <pc:docMk/>
      </pc:docMkLst>
      <pc:sldChg chg="modSp mod">
        <pc:chgData name="Aubrey Olsen" userId="408c3e31-be18-4626-a9af-ec1f5bfcad06" providerId="ADAL" clId="{E51E7894-6E72-41E5-878A-154BC7063BB9}" dt="2025-06-09T13:37:49.528" v="435" actId="20577"/>
        <pc:sldMkLst>
          <pc:docMk/>
          <pc:sldMk cId="2502691790" sldId="2076137455"/>
        </pc:sldMkLst>
        <pc:spChg chg="mod">
          <ac:chgData name="Aubrey Olsen" userId="408c3e31-be18-4626-a9af-ec1f5bfcad06" providerId="ADAL" clId="{E51E7894-6E72-41E5-878A-154BC7063BB9}" dt="2025-06-09T13:37:49.528" v="435" actId="20577"/>
          <ac:spMkLst>
            <pc:docMk/>
            <pc:sldMk cId="2502691790" sldId="2076137455"/>
            <ac:spMk id="3" creationId="{D1D0C212-2C65-3120-0FAF-E4A28B00A75E}"/>
          </ac:spMkLst>
        </pc:spChg>
      </pc:sldChg>
      <pc:sldChg chg="addSp modSp mod">
        <pc:chgData name="Aubrey Olsen" userId="408c3e31-be18-4626-a9af-ec1f5bfcad06" providerId="ADAL" clId="{E51E7894-6E72-41E5-878A-154BC7063BB9}" dt="2025-05-29T20:18:37.368" v="404" actId="20577"/>
        <pc:sldMkLst>
          <pc:docMk/>
          <pc:sldMk cId="600023672" sldId="2076137465"/>
        </pc:sldMkLst>
        <pc:spChg chg="add mod">
          <ac:chgData name="Aubrey Olsen" userId="408c3e31-be18-4626-a9af-ec1f5bfcad06" providerId="ADAL" clId="{E51E7894-6E72-41E5-878A-154BC7063BB9}" dt="2025-05-29T20:18:37.368" v="404" actId="20577"/>
          <ac:spMkLst>
            <pc:docMk/>
            <pc:sldMk cId="600023672" sldId="2076137465"/>
            <ac:spMk id="2" creationId="{62A399E8-BB5B-46A0-F8A6-9FE1156B99B2}"/>
          </ac:spMkLst>
        </pc:spChg>
        <pc:spChg chg="mod">
          <ac:chgData name="Aubrey Olsen" userId="408c3e31-be18-4626-a9af-ec1f5bfcad06" providerId="ADAL" clId="{E51E7894-6E72-41E5-878A-154BC7063BB9}" dt="2025-05-29T20:12:05.890" v="107" actId="6549"/>
          <ac:spMkLst>
            <pc:docMk/>
            <pc:sldMk cId="600023672" sldId="2076137465"/>
            <ac:spMk id="3" creationId="{6E68BE24-2114-59C5-92F1-2A81960B1DFB}"/>
          </ac:spMkLst>
        </pc:spChg>
        <pc:spChg chg="mod">
          <ac:chgData name="Aubrey Olsen" userId="408c3e31-be18-4626-a9af-ec1f5bfcad06" providerId="ADAL" clId="{E51E7894-6E72-41E5-878A-154BC7063BB9}" dt="2025-05-29T20:11:37.249" v="106" actId="20577"/>
          <ac:spMkLst>
            <pc:docMk/>
            <pc:sldMk cId="600023672" sldId="2076137465"/>
            <ac:spMk id="14" creationId="{5A7AB029-DD6C-7973-9B6D-EC5D063B5237}"/>
          </ac:spMkLst>
        </pc:spChg>
      </pc:sldChg>
      <pc:sldChg chg="modSp mod">
        <pc:chgData name="Aubrey Olsen" userId="408c3e31-be18-4626-a9af-ec1f5bfcad06" providerId="ADAL" clId="{E51E7894-6E72-41E5-878A-154BC7063BB9}" dt="2025-06-02T15:05:43.551" v="431" actId="20577"/>
        <pc:sldMkLst>
          <pc:docMk/>
          <pc:sldMk cId="1779288762" sldId="2076137469"/>
        </pc:sldMkLst>
        <pc:spChg chg="mod">
          <ac:chgData name="Aubrey Olsen" userId="408c3e31-be18-4626-a9af-ec1f5bfcad06" providerId="ADAL" clId="{E51E7894-6E72-41E5-878A-154BC7063BB9}" dt="2025-06-02T15:05:43.551" v="431" actId="20577"/>
          <ac:spMkLst>
            <pc:docMk/>
            <pc:sldMk cId="1779288762" sldId="2076137469"/>
            <ac:spMk id="8" creationId="{98006ED4-6826-C57B-68FA-2080FD44D9F9}"/>
          </ac:spMkLst>
        </pc:spChg>
      </pc:sldChg>
      <pc:sldChg chg="addSp modSp mod">
        <pc:chgData name="Aubrey Olsen" userId="408c3e31-be18-4626-a9af-ec1f5bfcad06" providerId="ADAL" clId="{E51E7894-6E72-41E5-878A-154BC7063BB9}" dt="2025-05-29T20:19:20.981" v="427" actId="20577"/>
        <pc:sldMkLst>
          <pc:docMk/>
          <pc:sldMk cId="3842835176" sldId="2076137471"/>
        </pc:sldMkLst>
        <pc:spChg chg="add mod">
          <ac:chgData name="Aubrey Olsen" userId="408c3e31-be18-4626-a9af-ec1f5bfcad06" providerId="ADAL" clId="{E51E7894-6E72-41E5-878A-154BC7063BB9}" dt="2025-05-29T20:18:57.651" v="423" actId="20577"/>
          <ac:spMkLst>
            <pc:docMk/>
            <pc:sldMk cId="3842835176" sldId="2076137471"/>
            <ac:spMk id="2" creationId="{19616324-D7B2-49F8-82DA-9E59C63206C9}"/>
          </ac:spMkLst>
        </pc:spChg>
        <pc:spChg chg="mod">
          <ac:chgData name="Aubrey Olsen" userId="408c3e31-be18-4626-a9af-ec1f5bfcad06" providerId="ADAL" clId="{E51E7894-6E72-41E5-878A-154BC7063BB9}" dt="2025-05-29T20:19:20.981" v="427" actId="20577"/>
          <ac:spMkLst>
            <pc:docMk/>
            <pc:sldMk cId="3842835176" sldId="2076137471"/>
            <ac:spMk id="13" creationId="{B2ED9658-6599-4552-8EAB-EBAF8636EBF7}"/>
          </ac:spMkLst>
        </pc:spChg>
      </pc:sldChg>
      <pc:sldChg chg="addSp modSp mod">
        <pc:chgData name="Aubrey Olsen" userId="408c3e31-be18-4626-a9af-ec1f5bfcad06" providerId="ADAL" clId="{E51E7894-6E72-41E5-878A-154BC7063BB9}" dt="2025-05-29T20:19:14.535" v="426" actId="20577"/>
        <pc:sldMkLst>
          <pc:docMk/>
          <pc:sldMk cId="3356947467" sldId="2076137477"/>
        </pc:sldMkLst>
        <pc:spChg chg="add mod">
          <ac:chgData name="Aubrey Olsen" userId="408c3e31-be18-4626-a9af-ec1f5bfcad06" providerId="ADAL" clId="{E51E7894-6E72-41E5-878A-154BC7063BB9}" dt="2025-05-29T20:18:51.928" v="417" actId="20577"/>
          <ac:spMkLst>
            <pc:docMk/>
            <pc:sldMk cId="3356947467" sldId="2076137477"/>
            <ac:spMk id="2" creationId="{14EA3D4D-AB88-307B-4C48-1A6DCB56729A}"/>
          </ac:spMkLst>
        </pc:spChg>
        <pc:spChg chg="mod">
          <ac:chgData name="Aubrey Olsen" userId="408c3e31-be18-4626-a9af-ec1f5bfcad06" providerId="ADAL" clId="{E51E7894-6E72-41E5-878A-154BC7063BB9}" dt="2025-05-29T20:19:14.535" v="426" actId="20577"/>
          <ac:spMkLst>
            <pc:docMk/>
            <pc:sldMk cId="3356947467" sldId="2076137477"/>
            <ac:spMk id="13" creationId="{F2DCA77D-549F-BE47-2905-CBA28BB4BAE4}"/>
          </ac:spMkLst>
        </pc:spChg>
      </pc:sldChg>
      <pc:sldChg chg="addSp modSp mod">
        <pc:chgData name="Aubrey Olsen" userId="408c3e31-be18-4626-a9af-ec1f5bfcad06" providerId="ADAL" clId="{E51E7894-6E72-41E5-878A-154BC7063BB9}" dt="2025-05-29T20:19:09.918" v="424" actId="20577"/>
        <pc:sldMkLst>
          <pc:docMk/>
          <pc:sldMk cId="3085203142" sldId="2076137479"/>
        </pc:sldMkLst>
        <pc:spChg chg="add mod">
          <ac:chgData name="Aubrey Olsen" userId="408c3e31-be18-4626-a9af-ec1f5bfcad06" providerId="ADAL" clId="{E51E7894-6E72-41E5-878A-154BC7063BB9}" dt="2025-05-29T20:18:42.098" v="405"/>
          <ac:spMkLst>
            <pc:docMk/>
            <pc:sldMk cId="3085203142" sldId="2076137479"/>
            <ac:spMk id="2" creationId="{FBE091D4-9442-6EAB-D858-362771745940}"/>
          </ac:spMkLst>
        </pc:spChg>
        <pc:spChg chg="mod">
          <ac:chgData name="Aubrey Olsen" userId="408c3e31-be18-4626-a9af-ec1f5bfcad06" providerId="ADAL" clId="{E51E7894-6E72-41E5-878A-154BC7063BB9}" dt="2025-05-29T20:19:09.918" v="424" actId="20577"/>
          <ac:spMkLst>
            <pc:docMk/>
            <pc:sldMk cId="3085203142" sldId="2076137479"/>
            <ac:spMk id="6" creationId="{660A3492-C728-1A43-5F37-C1DE1918DED9}"/>
          </ac:spMkLst>
        </pc:spChg>
      </pc:sldChg>
      <pc:sldChg chg="addSp modSp mod">
        <pc:chgData name="Aubrey Olsen" userId="408c3e31-be18-4626-a9af-ec1f5bfcad06" providerId="ADAL" clId="{E51E7894-6E72-41E5-878A-154BC7063BB9}" dt="2025-05-29T20:19:12.277" v="425" actId="20577"/>
        <pc:sldMkLst>
          <pc:docMk/>
          <pc:sldMk cId="1307819713" sldId="2076137480"/>
        </pc:sldMkLst>
        <pc:spChg chg="add mod">
          <ac:chgData name="Aubrey Olsen" userId="408c3e31-be18-4626-a9af-ec1f5bfcad06" providerId="ADAL" clId="{E51E7894-6E72-41E5-878A-154BC7063BB9}" dt="2025-05-29T20:18:47.455" v="411" actId="20577"/>
          <ac:spMkLst>
            <pc:docMk/>
            <pc:sldMk cId="1307819713" sldId="2076137480"/>
            <ac:spMk id="2" creationId="{65409DDD-3945-6659-2831-62180250FD28}"/>
          </ac:spMkLst>
        </pc:spChg>
        <pc:spChg chg="mod">
          <ac:chgData name="Aubrey Olsen" userId="408c3e31-be18-4626-a9af-ec1f5bfcad06" providerId="ADAL" clId="{E51E7894-6E72-41E5-878A-154BC7063BB9}" dt="2025-05-29T20:19:12.277" v="425" actId="20577"/>
          <ac:spMkLst>
            <pc:docMk/>
            <pc:sldMk cId="1307819713" sldId="2076137480"/>
            <ac:spMk id="6" creationId="{60882C9B-A749-17D1-B3A6-C00306FD66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79A7B-7682-3B31-D745-6695C9050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43E24-8AE6-1F71-FF89-DBCD9EFC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BA49C-FE99-8E95-2684-3A508F3E36E8}"/>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BAB5773E-8262-637B-17F8-5924C64DFD3A}"/>
              </a:ext>
            </a:extLst>
          </p:cNvPr>
          <p:cNvSpPr>
            <a:spLocks noGrp="1"/>
          </p:cNvSpPr>
          <p:nvPr>
            <p:ph type="sldNum" sz="quarter" idx="5"/>
          </p:nvPr>
        </p:nvSpPr>
        <p:spPr/>
        <p:txBody>
          <a:bodyPr/>
          <a:lstStyle/>
          <a:p>
            <a:fld id="{3F4AFAC6-DEA9-E94A-A956-F0E3CBB9625E}" type="slidenum">
              <a:rPr lang="en-US" smtClean="0"/>
              <a:t>14</a:t>
            </a:fld>
            <a:endParaRPr lang="en-US"/>
          </a:p>
        </p:txBody>
      </p:sp>
    </p:spTree>
    <p:extLst>
      <p:ext uri="{BB962C8B-B14F-4D97-AF65-F5344CB8AC3E}">
        <p14:creationId xmlns:p14="http://schemas.microsoft.com/office/powerpoint/2010/main" val="252123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2A099-48F1-E73C-EB78-319ED1706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15771-E7F1-F8D2-C3F5-2FE7CD689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912B0-48FA-8EA3-079A-0C662D505B3B}"/>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5C892D9C-E4A0-3EAC-5F3E-909148DC1223}"/>
              </a:ext>
            </a:extLst>
          </p:cNvPr>
          <p:cNvSpPr>
            <a:spLocks noGrp="1"/>
          </p:cNvSpPr>
          <p:nvPr>
            <p:ph type="sldNum" sz="quarter" idx="5"/>
          </p:nvPr>
        </p:nvSpPr>
        <p:spPr/>
        <p:txBody>
          <a:bodyPr/>
          <a:lstStyle/>
          <a:p>
            <a:fld id="{3F4AFAC6-DEA9-E94A-A956-F0E3CBB9625E}" type="slidenum">
              <a:rPr lang="en-US" smtClean="0"/>
              <a:t>15</a:t>
            </a:fld>
            <a:endParaRPr lang="en-US"/>
          </a:p>
        </p:txBody>
      </p:sp>
    </p:spTree>
    <p:extLst>
      <p:ext uri="{BB962C8B-B14F-4D97-AF65-F5344CB8AC3E}">
        <p14:creationId xmlns:p14="http://schemas.microsoft.com/office/powerpoint/2010/main" val="84312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E799-6994-2AB2-7A45-23A4A3A67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E1C19-171E-9E15-E271-7AC77E247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8A5D6-8E4C-8A1F-EBA6-DA36AA2477E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A57620C8-C16B-569E-CD3A-938E3F432C45}"/>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114806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5784-B47B-0EA9-3A0F-09EED0C7B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D7001-7F10-5EEE-DDF0-CD67B2861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244FA-B678-B032-AE65-A3901D44ED99}"/>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2DBADAF1-5C46-047D-5FFF-58FC7A31BAE7}"/>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239426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8CD15-3A7F-36FD-95CF-AE55D1C7A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85814-CD9A-B284-DB43-5D6B55863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5102F-16D3-6A0D-D8CB-EC59DBA3DF3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51235813-676D-0462-FC94-84798FB024CE}"/>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402245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BAFA-F858-E3B6-8B09-C26282584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E596A-F4D3-E4F8-4621-C43376D9C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1B73A-AA65-B721-483C-CA35D45C08DD}"/>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609EA966-A743-5CE0-00ED-C4B486891E4C}"/>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245531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A136A-73F1-ADBD-AF41-3C8863EC6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3D820-407C-8603-14CD-598A30E8F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69DFB-DA6F-2B67-2934-E0A4534D595F}"/>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F4C68E2A-FC91-D501-89D3-E4DF549359B8}"/>
              </a:ext>
            </a:extLst>
          </p:cNvPr>
          <p:cNvSpPr>
            <a:spLocks noGrp="1"/>
          </p:cNvSpPr>
          <p:nvPr>
            <p:ph type="sldNum" sz="quarter" idx="5"/>
          </p:nvPr>
        </p:nvSpPr>
        <p:spPr/>
        <p:txBody>
          <a:bodyPr/>
          <a:lstStyle/>
          <a:p>
            <a:fld id="{3F4AFAC6-DEA9-E94A-A956-F0E3CBB9625E}" type="slidenum">
              <a:rPr lang="en-US" smtClean="0"/>
              <a:t>10</a:t>
            </a:fld>
            <a:endParaRPr lang="en-US"/>
          </a:p>
        </p:txBody>
      </p:sp>
    </p:spTree>
    <p:extLst>
      <p:ext uri="{BB962C8B-B14F-4D97-AF65-F5344CB8AC3E}">
        <p14:creationId xmlns:p14="http://schemas.microsoft.com/office/powerpoint/2010/main" val="70022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6ED23-2249-41DB-2923-2FDBF9C8F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401B5-BE11-8C76-5C25-C77A212B8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0A3B-7FF2-C25B-04E0-99C3D7A7BA32}"/>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B7E6C484-03FC-1B57-F3B5-FD91D48F51C0}"/>
              </a:ext>
            </a:extLst>
          </p:cNvPr>
          <p:cNvSpPr>
            <a:spLocks noGrp="1"/>
          </p:cNvSpPr>
          <p:nvPr>
            <p:ph type="sldNum" sz="quarter" idx="5"/>
          </p:nvPr>
        </p:nvSpPr>
        <p:spPr/>
        <p:txBody>
          <a:bodyPr/>
          <a:lstStyle/>
          <a:p>
            <a:fld id="{3F4AFAC6-DEA9-E94A-A956-F0E3CBB9625E}" type="slidenum">
              <a:rPr lang="en-US" smtClean="0"/>
              <a:t>11</a:t>
            </a:fld>
            <a:endParaRPr lang="en-US"/>
          </a:p>
        </p:txBody>
      </p:sp>
    </p:spTree>
    <p:extLst>
      <p:ext uri="{BB962C8B-B14F-4D97-AF65-F5344CB8AC3E}">
        <p14:creationId xmlns:p14="http://schemas.microsoft.com/office/powerpoint/2010/main" val="3808395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Print Flyers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12</a:t>
            </a:fld>
            <a:endParaRPr lang="en-US"/>
          </a:p>
        </p:txBody>
      </p:sp>
    </p:spTree>
    <p:extLst>
      <p:ext uri="{BB962C8B-B14F-4D97-AF65-F5344CB8AC3E}">
        <p14:creationId xmlns:p14="http://schemas.microsoft.com/office/powerpoint/2010/main" val="285333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C193F-5A78-5835-BCB2-952A29A3D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FEB9F-DFAF-E98D-C6E7-E1E9F664A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50D54-4256-AAD4-0862-63AFAD16B393}"/>
              </a:ext>
            </a:extLst>
          </p:cNvPr>
          <p:cNvSpPr>
            <a:spLocks noGrp="1"/>
          </p:cNvSpPr>
          <p:nvPr>
            <p:ph type="body" idx="1"/>
          </p:nvPr>
        </p:nvSpPr>
        <p:spPr/>
        <p:txBody>
          <a:bodyPr/>
          <a:lstStyle/>
          <a:p>
            <a:r>
              <a:rPr lang="en-US" dirty="0"/>
              <a:t>This page should be used for Print Flyers (duplicate as needed)</a:t>
            </a:r>
          </a:p>
        </p:txBody>
      </p:sp>
      <p:sp>
        <p:nvSpPr>
          <p:cNvPr id="4" name="Slide Number Placeholder 3">
            <a:extLst>
              <a:ext uri="{FF2B5EF4-FFF2-40B4-BE49-F238E27FC236}">
                <a16:creationId xmlns:a16="http://schemas.microsoft.com/office/drawing/2014/main" id="{A024DEB3-CA3B-2A80-48F8-D85EECAFE093}"/>
              </a:ext>
            </a:extLst>
          </p:cNvPr>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915817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MLS Listing &amp; PPE Rate Assets</a:t>
            </a:r>
          </a:p>
          <a:p>
            <a:r>
              <a:rPr lang="en-US" sz="3200" b="0" i="1" dirty="0"/>
              <a:t>June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C5DFA6-8B39-835A-7D29-48C87D26662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7046C5-DF75-BF4A-3E03-79F265246DF6}"/>
              </a:ext>
            </a:extLst>
          </p:cNvPr>
          <p:cNvPicPr>
            <a:picLocks noChangeAspect="1"/>
          </p:cNvPicPr>
          <p:nvPr/>
        </p:nvPicPr>
        <p:blipFill>
          <a:blip r:embed="rId3"/>
          <a:srcRect/>
          <a:stretch/>
        </p:blipFill>
        <p:spPr>
          <a:xfrm>
            <a:off x="534655" y="1265813"/>
            <a:ext cx="3478260" cy="4469273"/>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D4DF7CFC-F275-9FFC-F29D-48AE32F3B0B9}"/>
              </a:ext>
            </a:extLst>
          </p:cNvPr>
          <p:cNvPicPr>
            <a:picLocks noChangeAspect="1"/>
          </p:cNvPicPr>
          <p:nvPr/>
        </p:nvPicPr>
        <p:blipFill>
          <a:blip r:embed="rId4"/>
          <a:srcRect/>
          <a:stretch/>
        </p:blipFill>
        <p:spPr>
          <a:xfrm>
            <a:off x="4418486" y="1265813"/>
            <a:ext cx="3485212" cy="4469273"/>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2FB3E0F2-26B5-6DBE-1093-AFBE955A4B00}"/>
              </a:ext>
            </a:extLst>
          </p:cNvPr>
          <p:cNvPicPr>
            <a:picLocks noChangeAspect="1"/>
          </p:cNvPicPr>
          <p:nvPr/>
        </p:nvPicPr>
        <p:blipFill>
          <a:blip r:embed="rId5"/>
          <a:srcRect/>
          <a:stretch/>
        </p:blipFill>
        <p:spPr>
          <a:xfrm>
            <a:off x="8315303" y="1265813"/>
            <a:ext cx="3466194" cy="4469273"/>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71DBA4ED-2E91-6EE5-CC69-2BAB0172E611}"/>
              </a:ext>
            </a:extLst>
          </p:cNvPr>
          <p:cNvPicPr>
            <a:picLocks noChangeAspect="1"/>
          </p:cNvPicPr>
          <p:nvPr/>
        </p:nvPicPr>
        <p:blipFill>
          <a:blip r:embed="rId6"/>
          <a:stretch>
            <a:fillRect/>
          </a:stretch>
        </p:blipFill>
        <p:spPr>
          <a:xfrm>
            <a:off x="8791614" y="252907"/>
            <a:ext cx="3177445" cy="259695"/>
          </a:xfrm>
          <a:prstGeom prst="rect">
            <a:avLst/>
          </a:prstGeom>
        </p:spPr>
      </p:pic>
      <p:sp>
        <p:nvSpPr>
          <p:cNvPr id="13" name="Text Placeholder 1">
            <a:extLst>
              <a:ext uri="{FF2B5EF4-FFF2-40B4-BE49-F238E27FC236}">
                <a16:creationId xmlns:a16="http://schemas.microsoft.com/office/drawing/2014/main" id="{B2ED9658-6599-4552-8EAB-EBAF8636EBF7}"/>
              </a:ext>
            </a:extLst>
          </p:cNvPr>
          <p:cNvSpPr txBox="1">
            <a:spLocks/>
          </p:cNvSpPr>
          <p:nvPr/>
        </p:nvSpPr>
        <p:spPr>
          <a:xfrm>
            <a:off x="445426" y="128330"/>
            <a:ext cx="9959137" cy="59722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Flyers</a:t>
            </a:r>
          </a:p>
        </p:txBody>
      </p:sp>
      <p:sp>
        <p:nvSpPr>
          <p:cNvPr id="2" name="TextBox 1">
            <a:extLst>
              <a:ext uri="{FF2B5EF4-FFF2-40B4-BE49-F238E27FC236}">
                <a16:creationId xmlns:a16="http://schemas.microsoft.com/office/drawing/2014/main" id="{19616324-D7B2-49F8-82DA-9E59C63206C9}"/>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a:t>
            </a:r>
          </a:p>
        </p:txBody>
      </p:sp>
    </p:spTree>
    <p:extLst>
      <p:ext uri="{BB962C8B-B14F-4D97-AF65-F5344CB8AC3E}">
        <p14:creationId xmlns:p14="http://schemas.microsoft.com/office/powerpoint/2010/main" val="384283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8D61-3027-0C10-2781-069AC1C63DC0}"/>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30219AFF-A0D0-38E7-359F-DA4FB0C93B93}"/>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96FE46FF-62A0-6E48-CA43-F0534CAF7B88}"/>
              </a:ext>
            </a:extLst>
          </p:cNvPr>
          <p:cNvPicPr>
            <a:picLocks noChangeAspect="1"/>
          </p:cNvPicPr>
          <p:nvPr/>
        </p:nvPicPr>
        <p:blipFill rotWithShape="1">
          <a:blip r:embed="rId4"/>
          <a:srcRect t="-80" b="50976"/>
          <a:stretch/>
        </p:blipFill>
        <p:spPr>
          <a:xfrm>
            <a:off x="731953" y="1310843"/>
            <a:ext cx="3296936" cy="4236313"/>
          </a:xfrm>
          <a:prstGeom prst="rect">
            <a:avLst/>
          </a:prstGeom>
          <a:effectLst>
            <a:outerShdw blurRad="127000" dist="50800" dir="2400000" algn="ctr" rotWithShape="0">
              <a:srgbClr val="000000"/>
            </a:outerShdw>
          </a:effectLst>
        </p:spPr>
      </p:pic>
      <p:sp>
        <p:nvSpPr>
          <p:cNvPr id="6" name="TextBox 5">
            <a:extLst>
              <a:ext uri="{FF2B5EF4-FFF2-40B4-BE49-F238E27FC236}">
                <a16:creationId xmlns:a16="http://schemas.microsoft.com/office/drawing/2014/main" id="{E7311131-4D3B-111F-5123-1B3C2CD72A28}"/>
              </a:ext>
            </a:extLst>
          </p:cNvPr>
          <p:cNvSpPr txBox="1"/>
          <p:nvPr/>
        </p:nvSpPr>
        <p:spPr>
          <a:xfrm>
            <a:off x="1123121" y="5680279"/>
            <a:ext cx="2514600" cy="369332"/>
          </a:xfrm>
          <a:prstGeom prst="rect">
            <a:avLst/>
          </a:prstGeom>
          <a:noFill/>
        </p:spPr>
        <p:txBody>
          <a:bodyPr wrap="square" rtlCol="0">
            <a:spAutoFit/>
          </a:bodyPr>
          <a:lstStyle/>
          <a:p>
            <a:pPr algn="ctr"/>
            <a:r>
              <a:rPr lang="en-US" dirty="0"/>
              <a:t>Side A</a:t>
            </a:r>
          </a:p>
        </p:txBody>
      </p:sp>
      <p:sp>
        <p:nvSpPr>
          <p:cNvPr id="7" name="TextBox 6">
            <a:extLst>
              <a:ext uri="{FF2B5EF4-FFF2-40B4-BE49-F238E27FC236}">
                <a16:creationId xmlns:a16="http://schemas.microsoft.com/office/drawing/2014/main" id="{D819EC1C-AB81-4802-AF1A-E229AFA8DF5D}"/>
              </a:ext>
            </a:extLst>
          </p:cNvPr>
          <p:cNvSpPr txBox="1"/>
          <p:nvPr/>
        </p:nvSpPr>
        <p:spPr>
          <a:xfrm>
            <a:off x="4719430" y="5680279"/>
            <a:ext cx="2514600" cy="369332"/>
          </a:xfrm>
          <a:prstGeom prst="rect">
            <a:avLst/>
          </a:prstGeom>
          <a:noFill/>
        </p:spPr>
        <p:txBody>
          <a:bodyPr wrap="square" rtlCol="0">
            <a:spAutoFit/>
          </a:bodyPr>
          <a:lstStyle/>
          <a:p>
            <a:pPr algn="ctr"/>
            <a:r>
              <a:rPr lang="en-US" dirty="0"/>
              <a:t>Side B</a:t>
            </a:r>
          </a:p>
        </p:txBody>
      </p:sp>
      <p:pic>
        <p:nvPicPr>
          <p:cNvPr id="4" name="Picture 3">
            <a:extLst>
              <a:ext uri="{FF2B5EF4-FFF2-40B4-BE49-F238E27FC236}">
                <a16:creationId xmlns:a16="http://schemas.microsoft.com/office/drawing/2014/main" id="{B523501A-356A-F985-E6AA-87993039C8FE}"/>
              </a:ext>
            </a:extLst>
          </p:cNvPr>
          <p:cNvPicPr>
            <a:picLocks noChangeAspect="1"/>
          </p:cNvPicPr>
          <p:nvPr/>
        </p:nvPicPr>
        <p:blipFill rotWithShape="1">
          <a:blip r:embed="rId4"/>
          <a:srcRect l="-402" t="50610" r="402" b="286"/>
          <a:stretch/>
        </p:blipFill>
        <p:spPr>
          <a:xfrm>
            <a:off x="4719430" y="1310843"/>
            <a:ext cx="3296937" cy="4236313"/>
          </a:xfrm>
          <a:prstGeom prst="rect">
            <a:avLst/>
          </a:prstGeom>
          <a:effectLst>
            <a:outerShdw blurRad="127000" dist="50800" dir="2400000" algn="ctr" rotWithShape="0">
              <a:srgbClr val="000000"/>
            </a:outerShdw>
          </a:effectLst>
        </p:spPr>
      </p:pic>
      <p:sp>
        <p:nvSpPr>
          <p:cNvPr id="8" name="Text Placeholder 1">
            <a:extLst>
              <a:ext uri="{FF2B5EF4-FFF2-40B4-BE49-F238E27FC236}">
                <a16:creationId xmlns:a16="http://schemas.microsoft.com/office/drawing/2014/main" id="{98006ED4-6826-C57B-68FA-2080FD44D9F9}"/>
              </a:ext>
            </a:extLst>
          </p:cNvPr>
          <p:cNvSpPr txBox="1">
            <a:spLocks/>
          </p:cNvSpPr>
          <p:nvPr/>
        </p:nvSpPr>
        <p:spPr>
          <a:xfrm>
            <a:off x="445426" y="88574"/>
            <a:ext cx="8161861" cy="1049390"/>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Google Places Infographics Listing and Rate flyer</a:t>
            </a:r>
          </a:p>
        </p:txBody>
      </p:sp>
    </p:spTree>
    <p:extLst>
      <p:ext uri="{BB962C8B-B14F-4D97-AF65-F5344CB8AC3E}">
        <p14:creationId xmlns:p14="http://schemas.microsoft.com/office/powerpoint/2010/main" val="177928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 Placeholder 1">
            <a:extLst>
              <a:ext uri="{FF2B5EF4-FFF2-40B4-BE49-F238E27FC236}">
                <a16:creationId xmlns:a16="http://schemas.microsoft.com/office/drawing/2014/main" id="{6C1E729E-05A1-5D65-4CF9-8D3BE54AE3B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Rate Buydown Flyers</a:t>
            </a:r>
          </a:p>
        </p:txBody>
      </p:sp>
      <p:pic>
        <p:nvPicPr>
          <p:cNvPr id="13" name="Picture 12">
            <a:extLst>
              <a:ext uri="{FF2B5EF4-FFF2-40B4-BE49-F238E27FC236}">
                <a16:creationId xmlns:a16="http://schemas.microsoft.com/office/drawing/2014/main" id="{AF6BADB5-92DE-81BC-668A-F657120B0F14}"/>
              </a:ext>
            </a:extLst>
          </p:cNvPr>
          <p:cNvPicPr>
            <a:picLocks noChangeAspect="1"/>
          </p:cNvPicPr>
          <p:nvPr/>
        </p:nvPicPr>
        <p:blipFill>
          <a:blip r:embed="rId4"/>
          <a:srcRect/>
          <a:stretch/>
        </p:blipFill>
        <p:spPr>
          <a:xfrm>
            <a:off x="706057" y="1081631"/>
            <a:ext cx="3386653" cy="4354268"/>
          </a:xfrm>
          <a:prstGeom prst="rect">
            <a:avLst/>
          </a:prstGeom>
          <a:effectLst>
            <a:outerShdw blurRad="127000" dist="50800" dir="2400000" algn="ctr" rotWithShape="0">
              <a:srgbClr val="000000"/>
            </a:outerShdw>
          </a:effectLst>
        </p:spPr>
      </p:pic>
      <p:sp>
        <p:nvSpPr>
          <p:cNvPr id="14" name="TextBox 13">
            <a:extLst>
              <a:ext uri="{FF2B5EF4-FFF2-40B4-BE49-F238E27FC236}">
                <a16:creationId xmlns:a16="http://schemas.microsoft.com/office/drawing/2014/main" id="{B9C17047-51CE-BF63-F6FF-15217BD19F90}"/>
              </a:ext>
            </a:extLst>
          </p:cNvPr>
          <p:cNvSpPr txBox="1"/>
          <p:nvPr/>
        </p:nvSpPr>
        <p:spPr>
          <a:xfrm>
            <a:off x="797860" y="5593399"/>
            <a:ext cx="3203046" cy="830997"/>
          </a:xfrm>
          <a:prstGeom prst="rect">
            <a:avLst/>
          </a:prstGeom>
          <a:noFill/>
        </p:spPr>
        <p:txBody>
          <a:bodyPr wrap="square" rtlCol="0">
            <a:spAutoFit/>
          </a:bodyPr>
          <a:lstStyle/>
          <a:p>
            <a:pPr algn="ctr"/>
            <a:r>
              <a:rPr lang="en-US" sz="1600" dirty="0"/>
              <a:t>Compare two PPE scenarios with editable 3</a:t>
            </a:r>
            <a:r>
              <a:rPr lang="en-US" sz="1600" baseline="30000" dirty="0"/>
              <a:t>rd</a:t>
            </a:r>
            <a:r>
              <a:rPr lang="en-US" sz="1600" dirty="0"/>
              <a:t> column for Buydowns, Discount points, etc.</a:t>
            </a:r>
          </a:p>
        </p:txBody>
      </p:sp>
    </p:spTree>
    <p:extLst>
      <p:ext uri="{BB962C8B-B14F-4D97-AF65-F5344CB8AC3E}">
        <p14:creationId xmlns:p14="http://schemas.microsoft.com/office/powerpoint/2010/main" val="383568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A541C-615A-3D89-F7D4-7629148491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91B1D7-D902-252D-5C9A-30D606DB7F13}"/>
              </a:ext>
            </a:extLst>
          </p:cNvPr>
          <p:cNvPicPr>
            <a:picLocks noChangeAspect="1"/>
          </p:cNvPicPr>
          <p:nvPr/>
        </p:nvPicPr>
        <p:blipFill>
          <a:blip r:embed="rId3"/>
          <a:srcRect/>
          <a:stretch/>
        </p:blipFill>
        <p:spPr>
          <a:xfrm>
            <a:off x="547534" y="1193262"/>
            <a:ext cx="3477814" cy="447147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F2BD34AE-D217-C43F-634B-AC2AFB96D2D7}"/>
              </a:ext>
            </a:extLst>
          </p:cNvPr>
          <p:cNvPicPr>
            <a:picLocks noChangeAspect="1"/>
          </p:cNvPicPr>
          <p:nvPr/>
        </p:nvPicPr>
        <p:blipFill>
          <a:blip r:embed="rId4"/>
          <a:srcRect/>
          <a:stretch/>
        </p:blipFill>
        <p:spPr>
          <a:xfrm>
            <a:off x="4434841" y="1193262"/>
            <a:ext cx="3477814" cy="4471476"/>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37C93279-B33C-6E7A-C28C-1F597AF03467}"/>
              </a:ext>
            </a:extLst>
          </p:cNvPr>
          <p:cNvPicPr>
            <a:picLocks noChangeAspect="1"/>
          </p:cNvPicPr>
          <p:nvPr/>
        </p:nvPicPr>
        <p:blipFill>
          <a:blip r:embed="rId5"/>
          <a:srcRect/>
          <a:stretch/>
        </p:blipFill>
        <p:spPr>
          <a:xfrm>
            <a:off x="8322149" y="1193262"/>
            <a:ext cx="3477814" cy="4471476"/>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5694FAA9-36AD-84F4-C51D-64E91861C204}"/>
              </a:ext>
            </a:extLst>
          </p:cNvPr>
          <p:cNvPicPr>
            <a:picLocks noChangeAspect="1"/>
          </p:cNvPicPr>
          <p:nvPr/>
        </p:nvPicPr>
        <p:blipFill>
          <a:blip r:embed="rId6"/>
          <a:stretch>
            <a:fillRect/>
          </a:stretch>
        </p:blipFill>
        <p:spPr>
          <a:xfrm>
            <a:off x="8791614" y="252907"/>
            <a:ext cx="3177445" cy="259695"/>
          </a:xfrm>
          <a:prstGeom prst="rect">
            <a:avLst/>
          </a:prstGeom>
        </p:spPr>
      </p:pic>
      <p:sp>
        <p:nvSpPr>
          <p:cNvPr id="3" name="TextBox 2">
            <a:extLst>
              <a:ext uri="{FF2B5EF4-FFF2-40B4-BE49-F238E27FC236}">
                <a16:creationId xmlns:a16="http://schemas.microsoft.com/office/drawing/2014/main" id="{D611D10E-66FA-0C27-A5CA-50BC432C6038}"/>
              </a:ext>
            </a:extLst>
          </p:cNvPr>
          <p:cNvSpPr txBox="1"/>
          <p:nvPr/>
        </p:nvSpPr>
        <p:spPr>
          <a:xfrm>
            <a:off x="891757" y="5876159"/>
            <a:ext cx="2514600" cy="369332"/>
          </a:xfrm>
          <a:prstGeom prst="rect">
            <a:avLst/>
          </a:prstGeom>
          <a:noFill/>
        </p:spPr>
        <p:txBody>
          <a:bodyPr wrap="square" rtlCol="0">
            <a:spAutoFit/>
          </a:bodyPr>
          <a:lstStyle/>
          <a:p>
            <a:pPr algn="ctr"/>
            <a:r>
              <a:rPr lang="en-US" dirty="0"/>
              <a:t>3-2-1 Buydown</a:t>
            </a:r>
          </a:p>
        </p:txBody>
      </p:sp>
      <p:sp>
        <p:nvSpPr>
          <p:cNvPr id="6" name="TextBox 5">
            <a:extLst>
              <a:ext uri="{FF2B5EF4-FFF2-40B4-BE49-F238E27FC236}">
                <a16:creationId xmlns:a16="http://schemas.microsoft.com/office/drawing/2014/main" id="{1238DA7B-F4A8-6EEB-CCA0-8D9D935F12A3}"/>
              </a:ext>
            </a:extLst>
          </p:cNvPr>
          <p:cNvSpPr txBox="1"/>
          <p:nvPr/>
        </p:nvSpPr>
        <p:spPr>
          <a:xfrm>
            <a:off x="4779064" y="5876159"/>
            <a:ext cx="2514600" cy="369332"/>
          </a:xfrm>
          <a:prstGeom prst="rect">
            <a:avLst/>
          </a:prstGeom>
          <a:noFill/>
        </p:spPr>
        <p:txBody>
          <a:bodyPr wrap="square" rtlCol="0">
            <a:spAutoFit/>
          </a:bodyPr>
          <a:lstStyle/>
          <a:p>
            <a:pPr algn="ctr"/>
            <a:r>
              <a:rPr lang="en-US" dirty="0"/>
              <a:t>2-1 Buydown</a:t>
            </a:r>
          </a:p>
        </p:txBody>
      </p:sp>
      <p:sp>
        <p:nvSpPr>
          <p:cNvPr id="7" name="TextBox 6">
            <a:extLst>
              <a:ext uri="{FF2B5EF4-FFF2-40B4-BE49-F238E27FC236}">
                <a16:creationId xmlns:a16="http://schemas.microsoft.com/office/drawing/2014/main" id="{6CCE1BF7-B2BC-65D5-7CC4-20E94B6541EB}"/>
              </a:ext>
            </a:extLst>
          </p:cNvPr>
          <p:cNvSpPr txBox="1"/>
          <p:nvPr/>
        </p:nvSpPr>
        <p:spPr>
          <a:xfrm>
            <a:off x="8666371" y="5876159"/>
            <a:ext cx="2514600" cy="369332"/>
          </a:xfrm>
          <a:prstGeom prst="rect">
            <a:avLst/>
          </a:prstGeom>
          <a:noFill/>
        </p:spPr>
        <p:txBody>
          <a:bodyPr wrap="square" rtlCol="0">
            <a:spAutoFit/>
          </a:bodyPr>
          <a:lstStyle/>
          <a:p>
            <a:pPr algn="ctr"/>
            <a:r>
              <a:rPr lang="en-US" dirty="0"/>
              <a:t>1-0 Buydown</a:t>
            </a:r>
          </a:p>
        </p:txBody>
      </p:sp>
      <p:sp>
        <p:nvSpPr>
          <p:cNvPr id="8" name="Text Placeholder 1">
            <a:extLst>
              <a:ext uri="{FF2B5EF4-FFF2-40B4-BE49-F238E27FC236}">
                <a16:creationId xmlns:a16="http://schemas.microsoft.com/office/drawing/2014/main" id="{5A83C218-CD58-2D66-A7B7-51EDEE3D374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Editable Rate Buydown Flyers</a:t>
            </a:r>
          </a:p>
        </p:txBody>
      </p:sp>
    </p:spTree>
    <p:extLst>
      <p:ext uri="{BB962C8B-B14F-4D97-AF65-F5344CB8AC3E}">
        <p14:creationId xmlns:p14="http://schemas.microsoft.com/office/powerpoint/2010/main" val="144724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6CE8-66DD-25B3-D7A8-029C3A61D1CC}"/>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8D8BC39C-3C31-EF14-B29D-BA64CDC540D7}"/>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95F37872-F747-0BB6-9EDA-C060688F5E53}"/>
              </a:ext>
            </a:extLst>
          </p:cNvPr>
          <p:cNvPicPr>
            <a:picLocks noChangeAspect="1"/>
          </p:cNvPicPr>
          <p:nvPr/>
        </p:nvPicPr>
        <p:blipFill>
          <a:blip r:embed="rId4"/>
          <a:srcRect l="1492" r="1492"/>
          <a:stretch/>
        </p:blipFill>
        <p:spPr>
          <a:xfrm>
            <a:off x="511791" y="1320826"/>
            <a:ext cx="3543374" cy="4947354"/>
          </a:xfrm>
          <a:prstGeom prst="rect">
            <a:avLst/>
          </a:prstGeom>
          <a:effectLst>
            <a:outerShdw blurRad="127000" dist="50800" dir="2400000" algn="ctr" rotWithShape="0">
              <a:srgbClr val="000000"/>
            </a:outerShdw>
          </a:effectLst>
        </p:spPr>
      </p:pic>
      <p:pic>
        <p:nvPicPr>
          <p:cNvPr id="6" name="Picture 5">
            <a:extLst>
              <a:ext uri="{FF2B5EF4-FFF2-40B4-BE49-F238E27FC236}">
                <a16:creationId xmlns:a16="http://schemas.microsoft.com/office/drawing/2014/main" id="{82C143AF-C3AB-2F90-AEFD-5A66CE069000}"/>
              </a:ext>
            </a:extLst>
          </p:cNvPr>
          <p:cNvPicPr>
            <a:picLocks noChangeAspect="1"/>
          </p:cNvPicPr>
          <p:nvPr/>
        </p:nvPicPr>
        <p:blipFill>
          <a:blip r:embed="rId5"/>
          <a:srcRect t="262" b="262"/>
          <a:stretch/>
        </p:blipFill>
        <p:spPr>
          <a:xfrm>
            <a:off x="4395845" y="1320826"/>
            <a:ext cx="3543374" cy="4947354"/>
          </a:xfrm>
          <a:prstGeom prst="rect">
            <a:avLst/>
          </a:prstGeom>
          <a:effectLst>
            <a:outerShdw blurRad="127000" dist="50800" dir="2400000" algn="ctr" rotWithShape="0">
              <a:srgbClr val="000000"/>
            </a:outerShdw>
          </a:effectLst>
        </p:spPr>
      </p:pic>
      <p:pic>
        <p:nvPicPr>
          <p:cNvPr id="8" name="Picture 7">
            <a:extLst>
              <a:ext uri="{FF2B5EF4-FFF2-40B4-BE49-F238E27FC236}">
                <a16:creationId xmlns:a16="http://schemas.microsoft.com/office/drawing/2014/main" id="{02C63B7B-12C1-C05A-0BB1-58B9207E6CFB}"/>
              </a:ext>
            </a:extLst>
          </p:cNvPr>
          <p:cNvPicPr>
            <a:picLocks noChangeAspect="1"/>
          </p:cNvPicPr>
          <p:nvPr/>
        </p:nvPicPr>
        <p:blipFill>
          <a:blip r:embed="rId6"/>
          <a:srcRect t="262" b="262"/>
          <a:stretch/>
        </p:blipFill>
        <p:spPr>
          <a:xfrm>
            <a:off x="8279899" y="1320826"/>
            <a:ext cx="3543374" cy="4947354"/>
          </a:xfrm>
          <a:prstGeom prst="rect">
            <a:avLst/>
          </a:prstGeom>
          <a:effectLst>
            <a:outerShdw blurRad="127000" dist="50800" dir="2400000" algn="ctr" rotWithShape="0">
              <a:srgbClr val="000000"/>
            </a:outerShdw>
          </a:effectLst>
        </p:spPr>
      </p:pic>
      <p:sp>
        <p:nvSpPr>
          <p:cNvPr id="4" name="Text Placeholder 1">
            <a:extLst>
              <a:ext uri="{FF2B5EF4-FFF2-40B4-BE49-F238E27FC236}">
                <a16:creationId xmlns:a16="http://schemas.microsoft.com/office/drawing/2014/main" id="{20E9B291-ABEC-B8B6-A670-02F59D653049}"/>
              </a:ext>
            </a:extLst>
          </p:cNvPr>
          <p:cNvSpPr txBox="1">
            <a:spLocks/>
          </p:cNvSpPr>
          <p:nvPr/>
        </p:nvSpPr>
        <p:spPr>
          <a:xfrm>
            <a:off x="445426" y="128330"/>
            <a:ext cx="9959137" cy="1083166"/>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MLS Listing EDDM® </a:t>
            </a:r>
          </a:p>
          <a:p>
            <a:r>
              <a:rPr lang="en-US" sz="3200" dirty="0"/>
              <a:t>Postcards</a:t>
            </a:r>
          </a:p>
        </p:txBody>
      </p:sp>
    </p:spTree>
    <p:extLst>
      <p:ext uri="{BB962C8B-B14F-4D97-AF65-F5344CB8AC3E}">
        <p14:creationId xmlns:p14="http://schemas.microsoft.com/office/powerpoint/2010/main" val="229330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F9A3-A379-1BBF-25B8-28724F974146}"/>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BF6B9255-63DE-6061-558C-365C52BF508E}"/>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7" name="Picture 6">
            <a:extLst>
              <a:ext uri="{FF2B5EF4-FFF2-40B4-BE49-F238E27FC236}">
                <a16:creationId xmlns:a16="http://schemas.microsoft.com/office/drawing/2014/main" id="{3D34E7F3-D930-4803-4349-D2A9FD2CAAC7}"/>
              </a:ext>
            </a:extLst>
          </p:cNvPr>
          <p:cNvPicPr>
            <a:picLocks noChangeAspect="1"/>
          </p:cNvPicPr>
          <p:nvPr/>
        </p:nvPicPr>
        <p:blipFill rotWithShape="1">
          <a:blip r:embed="rId4"/>
          <a:srcRect l="-416" r="-699"/>
          <a:stretch/>
        </p:blipFill>
        <p:spPr>
          <a:xfrm>
            <a:off x="329631" y="1338180"/>
            <a:ext cx="4206846" cy="4790239"/>
          </a:xfrm>
          <a:prstGeom prst="rect">
            <a:avLst/>
          </a:prstGeom>
          <a:effectLst>
            <a:outerShdw blurRad="127000" dist="50800" dir="2400000" algn="ctr" rotWithShape="0">
              <a:srgbClr val="000000"/>
            </a:outerShdw>
          </a:effectLst>
        </p:spPr>
      </p:pic>
      <p:pic>
        <p:nvPicPr>
          <p:cNvPr id="3" name="Picture 2">
            <a:extLst>
              <a:ext uri="{FF2B5EF4-FFF2-40B4-BE49-F238E27FC236}">
                <a16:creationId xmlns:a16="http://schemas.microsoft.com/office/drawing/2014/main" id="{DCEAE1A9-757E-9E76-553F-92250409D00B}"/>
              </a:ext>
            </a:extLst>
          </p:cNvPr>
          <p:cNvPicPr>
            <a:picLocks noChangeAspect="1"/>
          </p:cNvPicPr>
          <p:nvPr/>
        </p:nvPicPr>
        <p:blipFill rotWithShape="1">
          <a:blip r:embed="rId5"/>
          <a:srcRect t="343" b="182"/>
          <a:stretch/>
        </p:blipFill>
        <p:spPr>
          <a:xfrm>
            <a:off x="4777721" y="1338180"/>
            <a:ext cx="3430846" cy="4790239"/>
          </a:xfrm>
          <a:prstGeom prst="rect">
            <a:avLst/>
          </a:prstGeom>
          <a:effectLst>
            <a:outerShdw blurRad="127000" dist="50800" dir="2400000" algn="ctr" rotWithShape="0">
              <a:srgbClr val="000000"/>
            </a:outerShdw>
          </a:effectLst>
        </p:spPr>
      </p:pic>
      <p:pic>
        <p:nvPicPr>
          <p:cNvPr id="4" name="Picture 3">
            <a:extLst>
              <a:ext uri="{FF2B5EF4-FFF2-40B4-BE49-F238E27FC236}">
                <a16:creationId xmlns:a16="http://schemas.microsoft.com/office/drawing/2014/main" id="{5F0D4FC1-BB27-353B-0D5D-F106812540C7}"/>
              </a:ext>
            </a:extLst>
          </p:cNvPr>
          <p:cNvPicPr>
            <a:picLocks noChangeAspect="1"/>
          </p:cNvPicPr>
          <p:nvPr/>
        </p:nvPicPr>
        <p:blipFill rotWithShape="1">
          <a:blip r:embed="rId6"/>
          <a:srcRect t="214" b="-1111"/>
          <a:stretch/>
        </p:blipFill>
        <p:spPr>
          <a:xfrm>
            <a:off x="8449812" y="1338180"/>
            <a:ext cx="3519247" cy="4862085"/>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F3CEB76A-F928-D219-2E23-FDAFE7F291CB}"/>
              </a:ext>
            </a:extLst>
          </p:cNvPr>
          <p:cNvSpPr txBox="1">
            <a:spLocks/>
          </p:cNvSpPr>
          <p:nvPr/>
        </p:nvSpPr>
        <p:spPr>
          <a:xfrm>
            <a:off x="445426" y="128330"/>
            <a:ext cx="9959137" cy="1085273"/>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Integrated MLS Listing EDDM® </a:t>
            </a:r>
          </a:p>
          <a:p>
            <a:r>
              <a:rPr lang="en-US" sz="3200" dirty="0"/>
              <a:t>Postcards</a:t>
            </a:r>
          </a:p>
        </p:txBody>
      </p:sp>
    </p:spTree>
    <p:extLst>
      <p:ext uri="{BB962C8B-B14F-4D97-AF65-F5344CB8AC3E}">
        <p14:creationId xmlns:p14="http://schemas.microsoft.com/office/powerpoint/2010/main" val="236888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B397-D88F-6654-D8EF-01A91137F8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849A89-89D5-BA22-F9E2-4773902A0C67}"/>
              </a:ext>
            </a:extLst>
          </p:cNvPr>
          <p:cNvSpPr>
            <a:spLocks noGrp="1"/>
          </p:cNvSpPr>
          <p:nvPr>
            <p:ph type="body" sz="quarter" idx="11"/>
          </p:nvPr>
        </p:nvSpPr>
        <p:spPr>
          <a:xfrm>
            <a:off x="445426" y="702527"/>
            <a:ext cx="9959137" cy="443861"/>
          </a:xfrm>
        </p:spPr>
        <p:txBody>
          <a:bodyPr/>
          <a:lstStyle/>
          <a:p>
            <a:r>
              <a:rPr lang="en-US" dirty="0"/>
              <a:t>Frequently Asked Questions</a:t>
            </a:r>
          </a:p>
        </p:txBody>
      </p:sp>
      <p:sp>
        <p:nvSpPr>
          <p:cNvPr id="4" name="Text Placeholder 3">
            <a:extLst>
              <a:ext uri="{FF2B5EF4-FFF2-40B4-BE49-F238E27FC236}">
                <a16:creationId xmlns:a16="http://schemas.microsoft.com/office/drawing/2014/main" id="{D18109F2-DE3B-5444-9388-2046742C10B9}"/>
              </a:ext>
            </a:extLst>
          </p:cNvPr>
          <p:cNvSpPr>
            <a:spLocks noGrp="1"/>
          </p:cNvSpPr>
          <p:nvPr>
            <p:ph type="body" sz="quarter" idx="12"/>
          </p:nvPr>
        </p:nvSpPr>
        <p:spPr>
          <a:xfrm>
            <a:off x="745434" y="1468360"/>
            <a:ext cx="10774017" cy="4773414"/>
          </a:xfrm>
        </p:spPr>
        <p:txBody>
          <a:bodyPr/>
          <a:lstStyle/>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don’t all of my Expert Content listing and rate flyers have toggles?</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The Expert Content library has evolved over the years and has implemented toggles as a best practice moving forward. Legacy assets don’t have toggles but additional content will be coming that allows for more admin-level configuration.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What kind of changes can I make to the flyer without TE involvement?</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Any toggle-related changes that are already configured such as font colors, default text, or disclaimer updates. Any additional changes that may incur additional costs are outlined in the FAQ - Expert content Adjustments Knowledgebase resource.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doesn’t the return value in the flyer change when I update the field name from Down Payment to Down Payment Percentage? I want it to return the percentage and not the dollar amount. </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When an admin or end user changes the field name of a specific rate field, only the display name is updated. This flexibility is offered for customers to change the display name to align better with their organization’s language. For example, customers may want to change “UFMIP/Funding Fee” to “Funding Fees”, or “Monthly Principal/Interest” to “Monthly P&amp;I”. </a:t>
            </a:r>
          </a:p>
        </p:txBody>
      </p:sp>
      <p:pic>
        <p:nvPicPr>
          <p:cNvPr id="5" name="Picture 4" descr="A blue letter t on a black background&#10;&#10;Description automatically generated">
            <a:extLst>
              <a:ext uri="{FF2B5EF4-FFF2-40B4-BE49-F238E27FC236}">
                <a16:creationId xmlns:a16="http://schemas.microsoft.com/office/drawing/2014/main" id="{E05CACB7-A1EC-86D6-5BB4-DA0D155EAB67}"/>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6002A3BE-DB9D-ADC5-1ED6-B3AD7CF03E21}"/>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spTree>
    <p:extLst>
      <p:ext uri="{BB962C8B-B14F-4D97-AF65-F5344CB8AC3E}">
        <p14:creationId xmlns:p14="http://schemas.microsoft.com/office/powerpoint/2010/main" val="82263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777EB-66B2-473E-1840-19F89A83E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CA83FD-9B95-C3DF-D3BC-3E5F52842E7D}"/>
              </a:ext>
            </a:extLst>
          </p:cNvPr>
          <p:cNvSpPr>
            <a:spLocks noGrp="1"/>
          </p:cNvSpPr>
          <p:nvPr>
            <p:ph type="body" sz="quarter" idx="11"/>
          </p:nvPr>
        </p:nvSpPr>
        <p:spPr>
          <a:xfrm>
            <a:off x="445426" y="702527"/>
            <a:ext cx="9959137" cy="443861"/>
          </a:xfrm>
        </p:spPr>
        <p:txBody>
          <a:bodyPr/>
          <a:lstStyle/>
          <a:p>
            <a:r>
              <a:rPr lang="en-US" dirty="0"/>
              <a:t>Frequently Asked Questions</a:t>
            </a:r>
          </a:p>
        </p:txBody>
      </p:sp>
      <p:sp>
        <p:nvSpPr>
          <p:cNvPr id="4" name="Text Placeholder 3">
            <a:extLst>
              <a:ext uri="{FF2B5EF4-FFF2-40B4-BE49-F238E27FC236}">
                <a16:creationId xmlns:a16="http://schemas.microsoft.com/office/drawing/2014/main" id="{0D786FF6-CEEB-7BD9-CED5-0C5B8583D2FB}"/>
              </a:ext>
            </a:extLst>
          </p:cNvPr>
          <p:cNvSpPr>
            <a:spLocks noGrp="1"/>
          </p:cNvSpPr>
          <p:nvPr>
            <p:ph type="body" sz="quarter" idx="12"/>
          </p:nvPr>
        </p:nvSpPr>
        <p:spPr>
          <a:xfrm>
            <a:off x="745434" y="1468360"/>
            <a:ext cx="10774017" cy="3921280"/>
          </a:xfrm>
        </p:spPr>
        <p:txBody>
          <a:bodyPr/>
          <a:lstStyle/>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don’t the flyers include more of the values returned by the product and pricing engines?</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This is due to spacing constraints. The flyers include the most commonly required fields and values but may not incorporate all of a customer’s desired fields. If additional fields are requested, please refer to the next question and answer for more details. </a:t>
            </a:r>
          </a:p>
          <a:p>
            <a:pPr marL="0" marR="0">
              <a:lnSpc>
                <a:spcPct val="100000"/>
              </a:lnSpc>
              <a:spcBef>
                <a:spcPts val="0"/>
              </a:spcBef>
              <a:spcAft>
                <a:spcPts val="0"/>
              </a:spcAft>
            </a:pPr>
            <a:endParaRPr lang="en-US" b="1"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How is Monthly Estimated Payment calculated? </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Monthly Estimated Payment includes all values in the following fields: Monthly Principal/Interest + Mortgage Insurance + Homeowners Insurance + HOA (Monthly) + Property Taxes (Monthly)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doesn’t APR change when a user adjusts editable fields? </a:t>
            </a:r>
          </a:p>
          <a:p>
            <a:pPr marL="0" marR="0">
              <a:lnSpc>
                <a:spcPct val="100000"/>
              </a:lnSpc>
              <a:spcBef>
                <a:spcPts val="0"/>
              </a:spcBef>
              <a:spcAft>
                <a:spcPts val="0"/>
              </a:spcAft>
            </a:pPr>
            <a:r>
              <a:rPr lang="en-US" kern="100" dirty="0">
                <a:solidFill>
                  <a:srgbClr val="002060"/>
                </a:solidFill>
                <a:effectLst/>
                <a:ea typeface="Calibri" panose="020F0502020204030204" pitchFamily="34" charset="0"/>
                <a:cs typeface="Times New Roman" panose="02020603050405020304" pitchFamily="18" charset="0"/>
              </a:rPr>
              <a:t>A: The APR value that is displayed comes directly from the PPE response. Rate flyers are only setup to do simple addition to calculate Monthly Estimated Payment and adjust yearly property taxes to monthly cost. </a:t>
            </a:r>
          </a:p>
          <a:p>
            <a:pPr marL="0" marR="0">
              <a:lnSpc>
                <a:spcPct val="100000"/>
              </a:lnSpc>
              <a:spcBef>
                <a:spcPts val="0"/>
              </a:spcBef>
              <a:spcAft>
                <a:spcPts val="0"/>
              </a:spcAft>
            </a:pPr>
            <a:endParaRPr lang="en-US" kern="100" dirty="0">
              <a:solidFill>
                <a:srgbClr val="002060"/>
              </a:solidFill>
              <a:effectLs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Q: </a:t>
            </a:r>
            <a:r>
              <a:rPr lang="en-US" kern="100" dirty="0">
                <a:solidFill>
                  <a:srgbClr val="002060"/>
                </a:solidFill>
                <a:effectLst/>
                <a:ea typeface="Calibri" panose="020F0502020204030204" pitchFamily="34" charset="0"/>
                <a:cs typeface="Times New Roman" panose="02020603050405020304" pitchFamily="18" charset="0"/>
              </a:rPr>
              <a:t>Why can’t I edit the listing description or other property information?</a:t>
            </a:r>
          </a:p>
          <a:p>
            <a:pPr marL="0" marR="0">
              <a:lnSpc>
                <a:spcPct val="100000"/>
              </a:lnSpc>
              <a:spcBef>
                <a:spcPts val="0"/>
              </a:spcBef>
              <a:spcAft>
                <a:spcPts val="0"/>
              </a:spcAft>
            </a:pPr>
            <a:r>
              <a:rPr lang="en-US" b="1" kern="100" dirty="0">
                <a:solidFill>
                  <a:srgbClr val="002060"/>
                </a:solidFill>
                <a:effectLst/>
                <a:ea typeface="Calibri" panose="020F0502020204030204" pitchFamily="34" charset="0"/>
                <a:cs typeface="Times New Roman" panose="02020603050405020304" pitchFamily="18" charset="0"/>
              </a:rPr>
              <a:t>A: </a:t>
            </a:r>
            <a:r>
              <a:rPr lang="en-US" kern="100" dirty="0">
                <a:solidFill>
                  <a:srgbClr val="002060"/>
                </a:solidFill>
                <a:effectLst/>
                <a:ea typeface="Calibri" panose="020F0502020204030204" pitchFamily="34" charset="0"/>
                <a:cs typeface="Times New Roman" panose="02020603050405020304" pitchFamily="18" charset="0"/>
              </a:rPr>
              <a:t>There are two admin toggles for editability – one that controls all listing information and one that controls the rate table. If a user needs to edit the property description, an admin must toggle all listing information to be editable by end users. </a:t>
            </a:r>
          </a:p>
        </p:txBody>
      </p:sp>
      <p:pic>
        <p:nvPicPr>
          <p:cNvPr id="5" name="Picture 4" descr="A blue letter t on a black background&#10;&#10;Description automatically generated">
            <a:extLst>
              <a:ext uri="{FF2B5EF4-FFF2-40B4-BE49-F238E27FC236}">
                <a16:creationId xmlns:a16="http://schemas.microsoft.com/office/drawing/2014/main" id="{FC71EB91-D7E2-8E60-56E7-0BA6BFB6ABAC}"/>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94C55E1B-F449-933B-0798-22FB7FA0A4C3}"/>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spTree>
    <p:extLst>
      <p:ext uri="{BB962C8B-B14F-4D97-AF65-F5344CB8AC3E}">
        <p14:creationId xmlns:p14="http://schemas.microsoft.com/office/powerpoint/2010/main" val="313993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Print Flyers and EDDM® Postcards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350898"/>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Listing and rate </a:t>
            </a:r>
            <a:r>
              <a:rPr lang="en-US" sz="2400" kern="100" dirty="0">
                <a:solidFill>
                  <a:srgbClr val="002060"/>
                </a:solidFill>
                <a:ea typeface="Calibri" panose="020F0502020204030204" pitchFamily="34" charset="0"/>
                <a:cs typeface="Times New Roman" panose="02020603050405020304" pitchFamily="18" charset="0"/>
              </a:rPr>
              <a:t>assets</a:t>
            </a:r>
            <a:r>
              <a:rPr lang="en-US" sz="2400" kern="100" dirty="0">
                <a:solidFill>
                  <a:srgbClr val="002060"/>
                </a:solidFill>
                <a:effectLst/>
                <a:ea typeface="Calibri" panose="020F0502020204030204" pitchFamily="34" charset="0"/>
                <a:cs typeface="Times New Roman" panose="02020603050405020304" pitchFamily="18" charset="0"/>
              </a:rPr>
              <a:t> can be printed professionally through Total Expert preferred print partners or downloaded as a PDF for local printing or sharing electronically. Postcards are set up to be delivered through the EDDM® program. </a:t>
            </a:r>
          </a:p>
          <a:p>
            <a:pPr marL="0" marR="0">
              <a:lnSpc>
                <a:spcPct val="100000"/>
              </a:lnSpc>
              <a:spcBef>
                <a:spcPts val="0"/>
              </a:spcBef>
              <a:spcAft>
                <a:spcPts val="0"/>
              </a:spcAft>
            </a:pPr>
            <a:endParaRPr lang="en-US" sz="24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kern="100" dirty="0">
                <a:solidFill>
                  <a:srgbClr val="002060"/>
                </a:solidFill>
                <a:ea typeface="Calibri" panose="020F0502020204030204" pitchFamily="34" charset="0"/>
                <a:cs typeface="Times New Roman" panose="02020603050405020304" pitchFamily="18" charset="0"/>
              </a:rPr>
              <a:t>When flyers are integrated, they are connected to a Product and Pricing Engine and the MLS. Editable flyers are available for users who aren’t integrated with a PPE or have listings not on the MLS (e.g. builder partners, for sale by owner). </a:t>
            </a:r>
            <a:endParaRPr lang="en-US" sz="24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PPE Rate Assets</a:t>
            </a:r>
          </a:p>
        </p:txBody>
      </p:sp>
    </p:spTree>
    <p:extLst>
      <p:ext uri="{BB962C8B-B14F-4D97-AF65-F5344CB8AC3E}">
        <p14:creationId xmlns:p14="http://schemas.microsoft.com/office/powerpoint/2010/main" val="3183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EE4B5-63CB-D275-F31C-27072189C5D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671C2F-FC9E-7908-E8E5-49EFFBA58973}"/>
              </a:ext>
            </a:extLst>
          </p:cNvPr>
          <p:cNvSpPr>
            <a:spLocks noGrp="1"/>
          </p:cNvSpPr>
          <p:nvPr>
            <p:ph type="body" sz="quarter" idx="11"/>
          </p:nvPr>
        </p:nvSpPr>
        <p:spPr>
          <a:xfrm>
            <a:off x="1116432" y="1563843"/>
            <a:ext cx="9959137" cy="443861"/>
          </a:xfrm>
        </p:spPr>
        <p:txBody>
          <a:bodyPr/>
          <a:lstStyle/>
          <a:p>
            <a:r>
              <a:rPr lang="en-US" dirty="0"/>
              <a:t>Admin Toggle Configuration Options</a:t>
            </a:r>
          </a:p>
        </p:txBody>
      </p:sp>
      <p:sp>
        <p:nvSpPr>
          <p:cNvPr id="4" name="Text Placeholder 3">
            <a:extLst>
              <a:ext uri="{FF2B5EF4-FFF2-40B4-BE49-F238E27FC236}">
                <a16:creationId xmlns:a16="http://schemas.microsoft.com/office/drawing/2014/main" id="{AA5BC6AE-A5C4-B92B-30A8-2D18642A913C}"/>
              </a:ext>
            </a:extLst>
          </p:cNvPr>
          <p:cNvSpPr>
            <a:spLocks noGrp="1"/>
          </p:cNvSpPr>
          <p:nvPr>
            <p:ph type="body" sz="quarter" idx="12"/>
          </p:nvPr>
        </p:nvSpPr>
        <p:spPr>
          <a:xfrm>
            <a:off x="1116431" y="2201811"/>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Admin-level configuration is </a:t>
            </a:r>
            <a:r>
              <a:rPr lang="en-US" sz="2400" b="1" kern="100" dirty="0">
                <a:solidFill>
                  <a:srgbClr val="002060"/>
                </a:solidFill>
                <a:effectLst/>
                <a:ea typeface="Calibri" panose="020F0502020204030204" pitchFamily="34" charset="0"/>
                <a:cs typeface="Times New Roman" panose="02020603050405020304" pitchFamily="18" charset="0"/>
              </a:rPr>
              <a:t>based on design</a:t>
            </a:r>
            <a:r>
              <a:rPr lang="en-US" sz="2400" kern="100" dirty="0">
                <a:solidFill>
                  <a:srgbClr val="002060"/>
                </a:solidFill>
                <a:effectLst/>
                <a:ea typeface="Calibri" panose="020F0502020204030204" pitchFamily="34" charset="0"/>
                <a:cs typeface="Times New Roman" panose="02020603050405020304" pitchFamily="18" charset="0"/>
              </a:rPr>
              <a:t>. Toggles may include but are not limited to: </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ffectLst/>
                <a:ea typeface="Calibri" panose="020F0502020204030204" pitchFamily="34" charset="0"/>
                <a:cs typeface="Times New Roman" panose="02020603050405020304" pitchFamily="18" charset="0"/>
              </a:rPr>
              <a:t>Branding elements including text colors, logo background, and disclaimers.</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ffectLst/>
                <a:ea typeface="Calibri" panose="020F0502020204030204" pitchFamily="34" charset="0"/>
                <a:cs typeface="Times New Roman" panose="02020603050405020304" pitchFamily="18" charset="0"/>
              </a:rPr>
              <a:t>End user editability (allow end users to edit all rate data, all listing data, or both).</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a typeface="Calibri" panose="020F0502020204030204" pitchFamily="34" charset="0"/>
                <a:cs typeface="Times New Roman" panose="02020603050405020304" pitchFamily="18" charset="0"/>
              </a:rPr>
              <a:t>Background image or header image default.</a:t>
            </a:r>
          </a:p>
          <a:p>
            <a:pPr marL="342900" marR="0" indent="-342900">
              <a:lnSpc>
                <a:spcPct val="100000"/>
              </a:lnSpc>
              <a:spcBef>
                <a:spcPts val="0"/>
              </a:spcBef>
              <a:spcAft>
                <a:spcPts val="0"/>
              </a:spcAft>
              <a:buFont typeface="Arial" panose="020B0604020202020204" pitchFamily="34" charset="0"/>
              <a:buChar char="•"/>
            </a:pPr>
            <a:r>
              <a:rPr lang="en-US" sz="2400" kern="100" dirty="0">
                <a:solidFill>
                  <a:srgbClr val="002060"/>
                </a:solidFill>
                <a:ea typeface="Calibri" panose="020F0502020204030204" pitchFamily="34" charset="0"/>
                <a:cs typeface="Times New Roman" panose="02020603050405020304" pitchFamily="18" charset="0"/>
              </a:rPr>
              <a:t>Rate field display names.</a:t>
            </a:r>
          </a:p>
          <a:p>
            <a:pPr marL="800100" lvl="1" indent="-342900">
              <a:lnSpc>
                <a:spcPct val="100000"/>
              </a:lnSpc>
              <a:spcBef>
                <a:spcPts val="0"/>
              </a:spcBef>
              <a:buFont typeface="Arial" panose="020B0604020202020204" pitchFamily="34" charset="0"/>
              <a:buChar char="•"/>
            </a:pPr>
            <a:r>
              <a:rPr lang="en-US" sz="2000" kern="100" dirty="0">
                <a:solidFill>
                  <a:srgbClr val="002060"/>
                </a:solidFill>
                <a:ea typeface="Calibri" panose="020F0502020204030204" pitchFamily="34" charset="0"/>
                <a:cs typeface="Times New Roman" panose="02020603050405020304" pitchFamily="18" charset="0"/>
              </a:rPr>
              <a:t>For example, admins may be able to adjust “Estimated Monthly Payment” to “Monthly Mortgage Payment” or “Mortgage Insurance” to “Mortgage Premium”. </a:t>
            </a:r>
          </a:p>
          <a:p>
            <a:pPr marL="1257300" lvl="2" indent="-342900">
              <a:lnSpc>
                <a:spcPct val="100000"/>
              </a:lnSpc>
              <a:spcBef>
                <a:spcPts val="0"/>
              </a:spcBef>
              <a:buFont typeface="Arial" panose="020B0604020202020204" pitchFamily="34" charset="0"/>
              <a:buChar char="•"/>
            </a:pPr>
            <a:r>
              <a:rPr lang="en-US" sz="1600" b="1" kern="100" dirty="0">
                <a:solidFill>
                  <a:srgbClr val="002060"/>
                </a:solidFill>
                <a:ea typeface="Calibri" panose="020F0502020204030204" pitchFamily="34" charset="0"/>
                <a:cs typeface="Times New Roman" panose="02020603050405020304" pitchFamily="18" charset="0"/>
              </a:rPr>
              <a:t>Warning</a:t>
            </a:r>
            <a:r>
              <a:rPr lang="en-US" sz="1600" kern="100" dirty="0">
                <a:solidFill>
                  <a:srgbClr val="002060"/>
                </a:solidFill>
                <a:ea typeface="Calibri" panose="020F0502020204030204" pitchFamily="34" charset="0"/>
                <a:cs typeface="Times New Roman" panose="02020603050405020304" pitchFamily="18" charset="0"/>
              </a:rPr>
              <a:t>: changing field names does not change the actual data pulling into the rate flyer. Placement of individual data points cannot be removed or repositioned. For example, Homeowners’ Insurance cannot be switched with Property Taxes. </a:t>
            </a:r>
            <a:endParaRPr lang="en-US" sz="1600" kern="100" dirty="0">
              <a:solidFill>
                <a:srgbClr val="002060"/>
              </a:solidFill>
              <a:effectLst/>
              <a:ea typeface="Calibri" panose="020F0502020204030204" pitchFamily="34" charset="0"/>
              <a:cs typeface="Times New Roman" panose="02020603050405020304" pitchFamily="18" charset="0"/>
            </a:endParaRPr>
          </a:p>
        </p:txBody>
      </p:sp>
      <p:pic>
        <p:nvPicPr>
          <p:cNvPr id="5" name="Picture 4" descr="A blue letter t on a black background&#10;&#10;Description automatically generated">
            <a:extLst>
              <a:ext uri="{FF2B5EF4-FFF2-40B4-BE49-F238E27FC236}">
                <a16:creationId xmlns:a16="http://schemas.microsoft.com/office/drawing/2014/main" id="{BB780876-C0E6-D421-26B5-1DBF7B2C630B}"/>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4B79BA1A-2925-91C6-7643-2784A7A0215A}"/>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PPE Rate Assets</a:t>
            </a:r>
          </a:p>
        </p:txBody>
      </p:sp>
    </p:spTree>
    <p:extLst>
      <p:ext uri="{BB962C8B-B14F-4D97-AF65-F5344CB8AC3E}">
        <p14:creationId xmlns:p14="http://schemas.microsoft.com/office/powerpoint/2010/main" val="370860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1844D-A3A7-B2D0-FA4F-CAB34945A83A}"/>
            </a:ext>
          </a:extLst>
        </p:cNvPr>
        <p:cNvGrpSpPr/>
        <p:nvPr/>
      </p:nvGrpSpPr>
      <p:grpSpPr>
        <a:xfrm>
          <a:off x="0" y="0"/>
          <a:ext cx="0" cy="0"/>
          <a:chOff x="0" y="0"/>
          <a:chExt cx="0" cy="0"/>
        </a:xfrm>
      </p:grpSpPr>
      <p:pic>
        <p:nvPicPr>
          <p:cNvPr id="5" name="Picture 4" descr="A blue letter t on a black background&#10;&#10;Description automatically generated">
            <a:extLst>
              <a:ext uri="{FF2B5EF4-FFF2-40B4-BE49-F238E27FC236}">
                <a16:creationId xmlns:a16="http://schemas.microsoft.com/office/drawing/2014/main" id="{E16CA21E-5D61-EFFC-B28A-6C637AA65DEE}"/>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65B37317-A191-2628-4A84-079F2C7F72EE}"/>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pic>
        <p:nvPicPr>
          <p:cNvPr id="2" name="Picture 1">
            <a:extLst>
              <a:ext uri="{FF2B5EF4-FFF2-40B4-BE49-F238E27FC236}">
                <a16:creationId xmlns:a16="http://schemas.microsoft.com/office/drawing/2014/main" id="{F04BF550-82F9-F99F-597D-5124631FD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90" y="1720585"/>
            <a:ext cx="4098867" cy="4091345"/>
          </a:xfrm>
          <a:prstGeom prst="rect">
            <a:avLst/>
          </a:prstGeom>
          <a:ln>
            <a:noFill/>
          </a:ln>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B1629115-EEA6-EB5A-4699-55E82BA6A30D}"/>
              </a:ext>
            </a:extLst>
          </p:cNvPr>
          <p:cNvSpPr txBox="1"/>
          <p:nvPr/>
        </p:nvSpPr>
        <p:spPr>
          <a:xfrm>
            <a:off x="4918267" y="2245906"/>
            <a:ext cx="3326116" cy="3040704"/>
          </a:xfrm>
          <a:prstGeom prst="rect">
            <a:avLst/>
          </a:prstGeom>
          <a:noFill/>
        </p:spPr>
        <p:txBody>
          <a:bodyPr wrap="square">
            <a:spAutoFit/>
          </a:bodyPr>
          <a:lstStyle/>
          <a:p>
            <a:pPr marR="0" lvl="0" algn="ctr">
              <a:lnSpc>
                <a:spcPct val="107000"/>
              </a:lnSpc>
              <a:spcAft>
                <a:spcPts val="1000"/>
              </a:spcAft>
            </a:pPr>
            <a:r>
              <a:rPr lang="en-US" sz="2000"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The ability to </a:t>
            </a:r>
            <a:r>
              <a:rPr lang="en-US" sz="2000"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set default loan value field names</a:t>
            </a:r>
            <a:r>
              <a:rPr lang="en-US" sz="2000"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These do not change the mapped values that populate from a specific pricing scenario. It only changes the field name represented in the flyer. These are standard default text toggles. </a:t>
            </a:r>
          </a:p>
        </p:txBody>
      </p:sp>
      <p:pic>
        <p:nvPicPr>
          <p:cNvPr id="4" name="Picture 3">
            <a:extLst>
              <a:ext uri="{FF2B5EF4-FFF2-40B4-BE49-F238E27FC236}">
                <a16:creationId xmlns:a16="http://schemas.microsoft.com/office/drawing/2014/main" id="{21CF768C-375E-2770-6894-5CC9809F9004}"/>
              </a:ext>
            </a:extLst>
          </p:cNvPr>
          <p:cNvPicPr>
            <a:picLocks noChangeAspect="1"/>
          </p:cNvPicPr>
          <p:nvPr/>
        </p:nvPicPr>
        <p:blipFill>
          <a:blip r:embed="rId4"/>
          <a:srcRect l="2604" t="16249" r="50779" b="55571"/>
          <a:stretch/>
        </p:blipFill>
        <p:spPr>
          <a:xfrm>
            <a:off x="8426493" y="2522167"/>
            <a:ext cx="3207731" cy="2488183"/>
          </a:xfrm>
          <a:prstGeom prst="rect">
            <a:avLst/>
          </a:prstGeom>
          <a:ln>
            <a:noFill/>
          </a:ln>
          <a:effectLst>
            <a:outerShdw blurRad="63500" sx="102000" sy="102000" algn="ctr" rotWithShape="0">
              <a:prstClr val="black">
                <a:alpha val="40000"/>
              </a:prstClr>
            </a:outerShdw>
          </a:effectLst>
        </p:spPr>
      </p:pic>
      <p:sp>
        <p:nvSpPr>
          <p:cNvPr id="13" name="Text Placeholder 2">
            <a:extLst>
              <a:ext uri="{FF2B5EF4-FFF2-40B4-BE49-F238E27FC236}">
                <a16:creationId xmlns:a16="http://schemas.microsoft.com/office/drawing/2014/main" id="{87311668-CF50-ECFF-F0FE-84CF5E57171B}"/>
              </a:ext>
            </a:extLst>
          </p:cNvPr>
          <p:cNvSpPr txBox="1">
            <a:spLocks/>
          </p:cNvSpPr>
          <p:nvPr/>
        </p:nvSpPr>
        <p:spPr>
          <a:xfrm>
            <a:off x="445426" y="702527"/>
            <a:ext cx="9959137" cy="443861"/>
          </a:xfrm>
          <a:prstGeom prst="rect">
            <a:avLst/>
          </a:prstGeom>
        </p:spPr>
        <p:txBody>
          <a:bodyPr/>
          <a:lstStyle>
            <a:lvl1pPr marL="0" indent="0" algn="l" defTabSz="914400" rtl="0" eaLnBrk="1" latinLnBrk="0" hangingPunct="1">
              <a:lnSpc>
                <a:spcPct val="90000"/>
              </a:lnSpc>
              <a:spcBef>
                <a:spcPts val="1000"/>
              </a:spcBef>
              <a:buFontTx/>
              <a:buNone/>
              <a:defRPr sz="2400" b="0" i="0" kern="1200">
                <a:solidFill>
                  <a:srgbClr val="0072CE"/>
                </a:solidFill>
                <a:latin typeface="Barlow" pitchFamily="2" charset="77"/>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Listing and Rate flyer specific admin toggles</a:t>
            </a:r>
          </a:p>
        </p:txBody>
      </p:sp>
    </p:spTree>
    <p:extLst>
      <p:ext uri="{BB962C8B-B14F-4D97-AF65-F5344CB8AC3E}">
        <p14:creationId xmlns:p14="http://schemas.microsoft.com/office/powerpoint/2010/main" val="236610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90446-AE1B-79BE-CE2E-66CDBCF858E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995DB3-7813-4E53-E0D8-4CBBB9DAA21D}"/>
              </a:ext>
            </a:extLst>
          </p:cNvPr>
          <p:cNvSpPr>
            <a:spLocks noGrp="1"/>
          </p:cNvSpPr>
          <p:nvPr>
            <p:ph type="body" sz="quarter" idx="11"/>
          </p:nvPr>
        </p:nvSpPr>
        <p:spPr>
          <a:xfrm>
            <a:off x="445426" y="702527"/>
            <a:ext cx="9959137" cy="443861"/>
          </a:xfrm>
        </p:spPr>
        <p:txBody>
          <a:bodyPr/>
          <a:lstStyle/>
          <a:p>
            <a:r>
              <a:rPr lang="en-US" dirty="0"/>
              <a:t>Listing and Rate flyer specific admin toggles</a:t>
            </a:r>
          </a:p>
        </p:txBody>
      </p:sp>
      <p:pic>
        <p:nvPicPr>
          <p:cNvPr id="5" name="Picture 4" descr="A blue letter t on a black background&#10;&#10;Description automatically generated">
            <a:extLst>
              <a:ext uri="{FF2B5EF4-FFF2-40B4-BE49-F238E27FC236}">
                <a16:creationId xmlns:a16="http://schemas.microsoft.com/office/drawing/2014/main" id="{2350DA9A-75E7-6A8C-26B3-3D9A29B61CB4}"/>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FF64AE19-DD82-3E28-EFA2-AD3DFFA4109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Assets</a:t>
            </a:r>
          </a:p>
        </p:txBody>
      </p:sp>
      <p:pic>
        <p:nvPicPr>
          <p:cNvPr id="7" name="Picture 6">
            <a:extLst>
              <a:ext uri="{FF2B5EF4-FFF2-40B4-BE49-F238E27FC236}">
                <a16:creationId xmlns:a16="http://schemas.microsoft.com/office/drawing/2014/main" id="{F9BAAE72-098C-8CB1-68C1-A1F894A42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09" y="4356337"/>
            <a:ext cx="4643815" cy="2002960"/>
          </a:xfrm>
          <a:prstGeom prst="rect">
            <a:avLst/>
          </a:prstGeom>
          <a:ln>
            <a:noFill/>
          </a:ln>
          <a:effectLst>
            <a:outerShdw blurRad="63500" sx="102000" sy="102000" algn="ctr" rotWithShape="0">
              <a:prstClr val="black">
                <a:alpha val="40000"/>
              </a:prstClr>
            </a:outerShdw>
          </a:effectLst>
        </p:spPr>
      </p:pic>
      <p:pic>
        <p:nvPicPr>
          <p:cNvPr id="8" name="Picture 7" descr="A screenshot of a computer program&#10;&#10;AI-generated content may be incorrect.">
            <a:extLst>
              <a:ext uri="{FF2B5EF4-FFF2-40B4-BE49-F238E27FC236}">
                <a16:creationId xmlns:a16="http://schemas.microsoft.com/office/drawing/2014/main" id="{1DD08557-2606-687B-B256-40F440FF0265}"/>
              </a:ext>
            </a:extLst>
          </p:cNvPr>
          <p:cNvPicPr>
            <a:picLocks noChangeAspect="1"/>
          </p:cNvPicPr>
          <p:nvPr/>
        </p:nvPicPr>
        <p:blipFill>
          <a:blip r:embed="rId4"/>
          <a:stretch>
            <a:fillRect/>
          </a:stretch>
        </p:blipFill>
        <p:spPr>
          <a:xfrm>
            <a:off x="7351127" y="2203606"/>
            <a:ext cx="3628585" cy="1011102"/>
          </a:xfrm>
          <a:prstGeom prst="rect">
            <a:avLst/>
          </a:prstGeom>
          <a:ln>
            <a:noFill/>
          </a:ln>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A715A656-3983-D988-3311-76F4BA7B26C2}"/>
              </a:ext>
            </a:extLst>
          </p:cNvPr>
          <p:cNvSpPr txBox="1"/>
          <p:nvPr/>
        </p:nvSpPr>
        <p:spPr>
          <a:xfrm>
            <a:off x="7119500" y="3344589"/>
            <a:ext cx="4091840" cy="1856598"/>
          </a:xfrm>
          <a:prstGeom prst="rect">
            <a:avLst/>
          </a:prstGeom>
          <a:noFill/>
        </p:spPr>
        <p:txBody>
          <a:bodyPr wrap="square">
            <a:spAutoFit/>
          </a:bodyPr>
          <a:lstStyle/>
          <a:p>
            <a:pPr marR="0" lvl="0" algn="ctr">
              <a:lnSpc>
                <a:spcPct val="107000"/>
              </a:lnSpc>
              <a:spcAft>
                <a:spcPts val="1000"/>
              </a:spcAft>
            </a:pP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Set </a:t>
            </a:r>
            <a:r>
              <a:rPr lang="en-US"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font size range</a:t>
            </a: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for rate disclaimer (compliance language directly underneath the rate tables). The admin can set a minimum and maximum font size for the rate disclaimer so the text will adjust to fit within the container.</a:t>
            </a:r>
          </a:p>
        </p:txBody>
      </p:sp>
      <p:sp>
        <p:nvSpPr>
          <p:cNvPr id="12" name="TextBox 11">
            <a:extLst>
              <a:ext uri="{FF2B5EF4-FFF2-40B4-BE49-F238E27FC236}">
                <a16:creationId xmlns:a16="http://schemas.microsoft.com/office/drawing/2014/main" id="{FEE46425-C969-281A-D696-9DCB8CBDCDCD}"/>
              </a:ext>
            </a:extLst>
          </p:cNvPr>
          <p:cNvSpPr txBox="1"/>
          <p:nvPr/>
        </p:nvSpPr>
        <p:spPr>
          <a:xfrm>
            <a:off x="1119809" y="1336313"/>
            <a:ext cx="4643815" cy="2745688"/>
          </a:xfrm>
          <a:prstGeom prst="rect">
            <a:avLst/>
          </a:prstGeom>
          <a:noFill/>
        </p:spPr>
        <p:txBody>
          <a:bodyPr wrap="square">
            <a:spAutoFit/>
          </a:bodyPr>
          <a:lstStyle/>
          <a:p>
            <a:pPr marR="0" lvl="0" algn="ctr">
              <a:lnSpc>
                <a:spcPct val="107000"/>
              </a:lnSpc>
              <a:spcAft>
                <a:spcPts val="1000"/>
              </a:spcAft>
            </a:pP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The ability to </a:t>
            </a:r>
            <a:r>
              <a:rPr lang="en-US" b="1"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limit end user editability</a:t>
            </a:r>
            <a:r>
              <a:rPr lang="en-US" dirty="0">
                <a:solidFill>
                  <a:srgbClr val="000000"/>
                </a:solidFill>
                <a:effectLst/>
                <a:latin typeface="Source Sans Pro" panose="020B0503030403020204" pitchFamily="34" charset="0"/>
                <a:ea typeface="Yu Mincho" panose="02020400000000000000" pitchFamily="18" charset="-128"/>
                <a:cs typeface="Open Sans" panose="020B0606030504020204" pitchFamily="34" charset="0"/>
              </a:rPr>
              <a:t> of specific aspects of the flyer. Admins have the option to allow MLS/Listing information to be editable and/or Rate/PPE information to be editable. These toggles lock down all corresponding fields. The exception is specific loan values that are commonly editable to the end user such as Property Taxes and Homeowners’ Insurance.</a:t>
            </a:r>
          </a:p>
        </p:txBody>
      </p:sp>
    </p:spTree>
    <p:extLst>
      <p:ext uri="{BB962C8B-B14F-4D97-AF65-F5344CB8AC3E}">
        <p14:creationId xmlns:p14="http://schemas.microsoft.com/office/powerpoint/2010/main" val="98769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8C4D-4462-9855-1D1E-D4C10B0996E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04139A-5333-5918-249E-0409A2DD1581}"/>
              </a:ext>
            </a:extLst>
          </p:cNvPr>
          <p:cNvPicPr>
            <a:picLocks noChangeAspect="1"/>
          </p:cNvPicPr>
          <p:nvPr/>
        </p:nvPicPr>
        <p:blipFill>
          <a:blip r:embed="rId3"/>
          <a:srcRect/>
          <a:stretch/>
        </p:blipFill>
        <p:spPr>
          <a:xfrm>
            <a:off x="600723" y="1251853"/>
            <a:ext cx="3384868" cy="4354294"/>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2FF21181-66BF-6ACE-EC8A-2A1EE52E93B3}"/>
              </a:ext>
            </a:extLst>
          </p:cNvPr>
          <p:cNvPicPr>
            <a:picLocks noChangeAspect="1"/>
          </p:cNvPicPr>
          <p:nvPr/>
        </p:nvPicPr>
        <p:blipFill>
          <a:blip r:embed="rId4"/>
          <a:srcRect/>
          <a:stretch/>
        </p:blipFill>
        <p:spPr>
          <a:xfrm>
            <a:off x="4459896" y="1206790"/>
            <a:ext cx="3446353" cy="4444418"/>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F6A203A5-6A0F-7E72-CBE3-04C69A9CA1EB}"/>
              </a:ext>
            </a:extLst>
          </p:cNvPr>
          <p:cNvPicPr>
            <a:picLocks noChangeAspect="1"/>
          </p:cNvPicPr>
          <p:nvPr/>
        </p:nvPicPr>
        <p:blipFill>
          <a:blip r:embed="rId5"/>
          <a:srcRect/>
          <a:stretch/>
        </p:blipFill>
        <p:spPr>
          <a:xfrm>
            <a:off x="8346086" y="1222604"/>
            <a:ext cx="3448007" cy="4412791"/>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953A4EF7-5BFE-AC2B-6D4F-77CE2322EB54}"/>
              </a:ext>
            </a:extLst>
          </p:cNvPr>
          <p:cNvPicPr>
            <a:picLocks noChangeAspect="1"/>
          </p:cNvPicPr>
          <p:nvPr/>
        </p:nvPicPr>
        <p:blipFill>
          <a:blip r:embed="rId6"/>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6E68BE24-2114-59C5-92F1-2A81960B1DFB}"/>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13" name="TextBox 12">
            <a:extLst>
              <a:ext uri="{FF2B5EF4-FFF2-40B4-BE49-F238E27FC236}">
                <a16:creationId xmlns:a16="http://schemas.microsoft.com/office/drawing/2014/main" id="{7500EFF5-73BE-AE2B-B280-AC5ED4E47E81}"/>
              </a:ext>
            </a:extLst>
          </p:cNvPr>
          <p:cNvSpPr txBox="1"/>
          <p:nvPr/>
        </p:nvSpPr>
        <p:spPr>
          <a:xfrm>
            <a:off x="4838700" y="5763634"/>
            <a:ext cx="2514600" cy="338554"/>
          </a:xfrm>
          <a:prstGeom prst="rect">
            <a:avLst/>
          </a:prstGeom>
          <a:noFill/>
        </p:spPr>
        <p:txBody>
          <a:bodyPr wrap="square" rtlCol="0">
            <a:spAutoFit/>
          </a:bodyPr>
          <a:lstStyle/>
          <a:p>
            <a:pPr algn="ctr"/>
            <a:r>
              <a:rPr lang="en-US" sz="1600" dirty="0"/>
              <a:t>Max of Two Scenarios</a:t>
            </a:r>
          </a:p>
        </p:txBody>
      </p:sp>
      <p:sp>
        <p:nvSpPr>
          <p:cNvPr id="14" name="TextBox 13">
            <a:extLst>
              <a:ext uri="{FF2B5EF4-FFF2-40B4-BE49-F238E27FC236}">
                <a16:creationId xmlns:a16="http://schemas.microsoft.com/office/drawing/2014/main" id="{5A7AB029-DD6C-7973-9B6D-EC5D063B5237}"/>
              </a:ext>
            </a:extLst>
          </p:cNvPr>
          <p:cNvSpPr txBox="1"/>
          <p:nvPr/>
        </p:nvSpPr>
        <p:spPr>
          <a:xfrm>
            <a:off x="1035857" y="5763634"/>
            <a:ext cx="2514600" cy="338554"/>
          </a:xfrm>
          <a:prstGeom prst="rect">
            <a:avLst/>
          </a:prstGeom>
          <a:noFill/>
        </p:spPr>
        <p:txBody>
          <a:bodyPr wrap="square" rtlCol="0">
            <a:spAutoFit/>
          </a:bodyPr>
          <a:lstStyle/>
          <a:p>
            <a:pPr algn="ctr"/>
            <a:r>
              <a:rPr lang="en-US" sz="1600" dirty="0"/>
              <a:t>Max of Two Scenarios</a:t>
            </a:r>
          </a:p>
        </p:txBody>
      </p:sp>
      <p:sp>
        <p:nvSpPr>
          <p:cNvPr id="15" name="TextBox 14">
            <a:extLst>
              <a:ext uri="{FF2B5EF4-FFF2-40B4-BE49-F238E27FC236}">
                <a16:creationId xmlns:a16="http://schemas.microsoft.com/office/drawing/2014/main" id="{9A8B1CC1-1AF1-67ED-B663-5B06E3CE2D3C}"/>
              </a:ext>
            </a:extLst>
          </p:cNvPr>
          <p:cNvSpPr txBox="1"/>
          <p:nvPr/>
        </p:nvSpPr>
        <p:spPr>
          <a:xfrm>
            <a:off x="8812789" y="5763634"/>
            <a:ext cx="2514600" cy="338554"/>
          </a:xfrm>
          <a:prstGeom prst="rect">
            <a:avLst/>
          </a:prstGeom>
          <a:noFill/>
        </p:spPr>
        <p:txBody>
          <a:bodyPr wrap="square" rtlCol="0">
            <a:spAutoFit/>
          </a:bodyPr>
          <a:lstStyle/>
          <a:p>
            <a:pPr algn="ctr"/>
            <a:r>
              <a:rPr lang="en-US" sz="1600" dirty="0"/>
              <a:t>Max of Three Scenarios</a:t>
            </a:r>
          </a:p>
        </p:txBody>
      </p:sp>
      <p:sp>
        <p:nvSpPr>
          <p:cNvPr id="2" name="TextBox 1">
            <a:extLst>
              <a:ext uri="{FF2B5EF4-FFF2-40B4-BE49-F238E27FC236}">
                <a16:creationId xmlns:a16="http://schemas.microsoft.com/office/drawing/2014/main" id="{62A399E8-BB5B-46A0-F8A6-9FE1156B99B2}"/>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60002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70B2-7BF7-5BCF-706C-667F50E34F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AD6C3A-2793-F060-70FB-8EF49216B473}"/>
              </a:ext>
            </a:extLst>
          </p:cNvPr>
          <p:cNvPicPr>
            <a:picLocks noChangeAspect="1"/>
          </p:cNvPicPr>
          <p:nvPr/>
        </p:nvPicPr>
        <p:blipFill>
          <a:blip r:embed="rId3"/>
          <a:srcRect/>
          <a:stretch/>
        </p:blipFill>
        <p:spPr>
          <a:xfrm>
            <a:off x="600723" y="1251866"/>
            <a:ext cx="3384868" cy="4354268"/>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132BDCBA-ABDB-CEC3-572A-AE805DA40261}"/>
              </a:ext>
            </a:extLst>
          </p:cNvPr>
          <p:cNvPicPr>
            <a:picLocks noChangeAspect="1"/>
          </p:cNvPicPr>
          <p:nvPr/>
        </p:nvPicPr>
        <p:blipFill>
          <a:blip r:embed="rId4"/>
          <a:srcRect/>
          <a:stretch/>
        </p:blipFill>
        <p:spPr>
          <a:xfrm>
            <a:off x="4527790" y="1251866"/>
            <a:ext cx="6840103" cy="4354268"/>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602AFA45-16C4-47DE-D827-318E0A611E8D}"/>
              </a:ext>
            </a:extLst>
          </p:cNvPr>
          <p:cNvPicPr>
            <a:picLocks noChangeAspect="1"/>
          </p:cNvPicPr>
          <p:nvPr/>
        </p:nvPicPr>
        <p:blipFill>
          <a:blip r:embed="rId5"/>
          <a:stretch>
            <a:fillRect/>
          </a:stretch>
        </p:blipFill>
        <p:spPr>
          <a:xfrm>
            <a:off x="8791614" y="252907"/>
            <a:ext cx="3177445" cy="259695"/>
          </a:xfrm>
          <a:prstGeom prst="rect">
            <a:avLst/>
          </a:prstGeom>
        </p:spPr>
      </p:pic>
      <p:sp>
        <p:nvSpPr>
          <p:cNvPr id="14" name="TextBox 13">
            <a:extLst>
              <a:ext uri="{FF2B5EF4-FFF2-40B4-BE49-F238E27FC236}">
                <a16:creationId xmlns:a16="http://schemas.microsoft.com/office/drawing/2014/main" id="{0E87D881-CBFF-A0F3-ECFB-4E68FF6B0458}"/>
              </a:ext>
            </a:extLst>
          </p:cNvPr>
          <p:cNvSpPr txBox="1"/>
          <p:nvPr/>
        </p:nvSpPr>
        <p:spPr>
          <a:xfrm>
            <a:off x="1035857" y="5763634"/>
            <a:ext cx="2514600" cy="338554"/>
          </a:xfrm>
          <a:prstGeom prst="rect">
            <a:avLst/>
          </a:prstGeom>
          <a:noFill/>
        </p:spPr>
        <p:txBody>
          <a:bodyPr wrap="square" rtlCol="0">
            <a:spAutoFit/>
          </a:bodyPr>
          <a:lstStyle/>
          <a:p>
            <a:pPr algn="ctr"/>
            <a:r>
              <a:rPr lang="en-US" sz="1600" dirty="0"/>
              <a:t>Max of Two Scenarios</a:t>
            </a:r>
          </a:p>
        </p:txBody>
      </p:sp>
      <p:sp>
        <p:nvSpPr>
          <p:cNvPr id="15" name="TextBox 14">
            <a:extLst>
              <a:ext uri="{FF2B5EF4-FFF2-40B4-BE49-F238E27FC236}">
                <a16:creationId xmlns:a16="http://schemas.microsoft.com/office/drawing/2014/main" id="{267B82F9-7A58-1F18-9C43-84B553879795}"/>
              </a:ext>
            </a:extLst>
          </p:cNvPr>
          <p:cNvSpPr txBox="1"/>
          <p:nvPr/>
        </p:nvSpPr>
        <p:spPr>
          <a:xfrm>
            <a:off x="5988222" y="5763634"/>
            <a:ext cx="3919237" cy="338554"/>
          </a:xfrm>
          <a:prstGeom prst="rect">
            <a:avLst/>
          </a:prstGeom>
          <a:noFill/>
        </p:spPr>
        <p:txBody>
          <a:bodyPr wrap="square" rtlCol="0">
            <a:spAutoFit/>
          </a:bodyPr>
          <a:lstStyle/>
          <a:p>
            <a:pPr algn="ctr"/>
            <a:r>
              <a:rPr lang="en-US" sz="1600" dirty="0"/>
              <a:t>Double-Sided, Max of Three Scenarios</a:t>
            </a:r>
          </a:p>
        </p:txBody>
      </p:sp>
      <p:sp>
        <p:nvSpPr>
          <p:cNvPr id="6" name="Text Placeholder 1">
            <a:extLst>
              <a:ext uri="{FF2B5EF4-FFF2-40B4-BE49-F238E27FC236}">
                <a16:creationId xmlns:a16="http://schemas.microsoft.com/office/drawing/2014/main" id="{660A3492-C728-1A43-5F37-C1DE1918DED9}"/>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2" name="TextBox 1">
            <a:extLst>
              <a:ext uri="{FF2B5EF4-FFF2-40B4-BE49-F238E27FC236}">
                <a16:creationId xmlns:a16="http://schemas.microsoft.com/office/drawing/2014/main" id="{FBE091D4-9442-6EAB-D858-362771745940}"/>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308520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7EB1-A357-87A4-66E6-E5A14806B72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0D19EBA-B69E-6867-F4C8-8359AB36B915}"/>
              </a:ext>
            </a:extLst>
          </p:cNvPr>
          <p:cNvPicPr>
            <a:picLocks noChangeAspect="1"/>
          </p:cNvPicPr>
          <p:nvPr/>
        </p:nvPicPr>
        <p:blipFill>
          <a:blip r:embed="rId3"/>
          <a:srcRect/>
          <a:stretch/>
        </p:blipFill>
        <p:spPr>
          <a:xfrm>
            <a:off x="568501" y="1251866"/>
            <a:ext cx="6807376" cy="4354268"/>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8808A2E5-140B-0CD1-75E3-1A2588343409}"/>
              </a:ext>
            </a:extLst>
          </p:cNvPr>
          <p:cNvPicPr>
            <a:picLocks noChangeAspect="1"/>
          </p:cNvPicPr>
          <p:nvPr/>
        </p:nvPicPr>
        <p:blipFill>
          <a:blip r:embed="rId4"/>
          <a:stretch>
            <a:fillRect/>
          </a:stretch>
        </p:blipFill>
        <p:spPr>
          <a:xfrm>
            <a:off x="8791614" y="252907"/>
            <a:ext cx="3177445" cy="259695"/>
          </a:xfrm>
          <a:prstGeom prst="rect">
            <a:avLst/>
          </a:prstGeom>
        </p:spPr>
      </p:pic>
      <p:sp>
        <p:nvSpPr>
          <p:cNvPr id="15" name="TextBox 14">
            <a:extLst>
              <a:ext uri="{FF2B5EF4-FFF2-40B4-BE49-F238E27FC236}">
                <a16:creationId xmlns:a16="http://schemas.microsoft.com/office/drawing/2014/main" id="{F8F94A8D-8A80-FFD8-1897-9B9545FF989A}"/>
              </a:ext>
            </a:extLst>
          </p:cNvPr>
          <p:cNvSpPr txBox="1"/>
          <p:nvPr/>
        </p:nvSpPr>
        <p:spPr>
          <a:xfrm>
            <a:off x="2012570" y="5713938"/>
            <a:ext cx="3919237" cy="338554"/>
          </a:xfrm>
          <a:prstGeom prst="rect">
            <a:avLst/>
          </a:prstGeom>
          <a:noFill/>
        </p:spPr>
        <p:txBody>
          <a:bodyPr wrap="square" rtlCol="0">
            <a:spAutoFit/>
          </a:bodyPr>
          <a:lstStyle/>
          <a:p>
            <a:pPr algn="ctr"/>
            <a:r>
              <a:rPr lang="en-US" sz="1600" dirty="0"/>
              <a:t>Double-Sided, Max of Three Scenarios</a:t>
            </a:r>
          </a:p>
        </p:txBody>
      </p:sp>
      <p:sp>
        <p:nvSpPr>
          <p:cNvPr id="6" name="Text Placeholder 1">
            <a:extLst>
              <a:ext uri="{FF2B5EF4-FFF2-40B4-BE49-F238E27FC236}">
                <a16:creationId xmlns:a16="http://schemas.microsoft.com/office/drawing/2014/main" id="{60882C9B-A749-17D1-B3A6-C00306FD6615}"/>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MLS Listing and Rate Flyers</a:t>
            </a:r>
          </a:p>
        </p:txBody>
      </p:sp>
      <p:sp>
        <p:nvSpPr>
          <p:cNvPr id="2" name="TextBox 1">
            <a:extLst>
              <a:ext uri="{FF2B5EF4-FFF2-40B4-BE49-F238E27FC236}">
                <a16:creationId xmlns:a16="http://schemas.microsoft.com/office/drawing/2014/main" id="{65409DDD-3945-6659-2831-62180250FD28}"/>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Design shown here is available in both fully integrated and fully editable versions. Editable version includes the max number of scenarios.</a:t>
            </a:r>
          </a:p>
        </p:txBody>
      </p:sp>
    </p:spTree>
    <p:extLst>
      <p:ext uri="{BB962C8B-B14F-4D97-AF65-F5344CB8AC3E}">
        <p14:creationId xmlns:p14="http://schemas.microsoft.com/office/powerpoint/2010/main" val="130781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B216-0904-DDBF-3160-CEFABCB9C2B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887739-0B2D-D606-6D4A-B8A3FFE51892}"/>
              </a:ext>
            </a:extLst>
          </p:cNvPr>
          <p:cNvPicPr>
            <a:picLocks noChangeAspect="1"/>
          </p:cNvPicPr>
          <p:nvPr/>
        </p:nvPicPr>
        <p:blipFill>
          <a:blip r:embed="rId3"/>
          <a:srcRect/>
          <a:stretch/>
        </p:blipFill>
        <p:spPr>
          <a:xfrm>
            <a:off x="584987" y="1186938"/>
            <a:ext cx="3392297" cy="4394196"/>
          </a:xfrm>
          <a:prstGeom prst="rect">
            <a:avLst/>
          </a:prstGeom>
          <a:effectLst>
            <a:outerShdw blurRad="127000" dist="50800" dir="2400000" algn="ctr" rotWithShape="0">
              <a:srgbClr val="000000"/>
            </a:outerShdw>
          </a:effectLst>
        </p:spPr>
      </p:pic>
      <p:pic>
        <p:nvPicPr>
          <p:cNvPr id="9" name="Picture 8">
            <a:extLst>
              <a:ext uri="{FF2B5EF4-FFF2-40B4-BE49-F238E27FC236}">
                <a16:creationId xmlns:a16="http://schemas.microsoft.com/office/drawing/2014/main" id="{858C214B-B30E-C4C9-5839-B69CFAA39B44}"/>
              </a:ext>
            </a:extLst>
          </p:cNvPr>
          <p:cNvPicPr>
            <a:picLocks noChangeAspect="1"/>
          </p:cNvPicPr>
          <p:nvPr/>
        </p:nvPicPr>
        <p:blipFill>
          <a:blip r:embed="rId4"/>
          <a:srcRect/>
          <a:stretch/>
        </p:blipFill>
        <p:spPr>
          <a:xfrm>
            <a:off x="4428536" y="1139268"/>
            <a:ext cx="3485656" cy="4482354"/>
          </a:xfrm>
          <a:prstGeom prst="rect">
            <a:avLst/>
          </a:prstGeom>
          <a:effectLst>
            <a:outerShdw blurRad="127000" dist="50800" dir="2400000" algn="ctr" rotWithShape="0">
              <a:srgbClr val="000000"/>
            </a:outerShdw>
          </a:effectLst>
        </p:spPr>
      </p:pic>
      <p:pic>
        <p:nvPicPr>
          <p:cNvPr id="5" name="Picture 4" descr="A blue letter t on a black background&#10;&#10;Description automatically generated">
            <a:extLst>
              <a:ext uri="{FF2B5EF4-FFF2-40B4-BE49-F238E27FC236}">
                <a16:creationId xmlns:a16="http://schemas.microsoft.com/office/drawing/2014/main" id="{71444F9E-ABAA-6B4C-13AA-535DF4E069D5}"/>
              </a:ext>
            </a:extLst>
          </p:cNvPr>
          <p:cNvPicPr>
            <a:picLocks noChangeAspect="1"/>
          </p:cNvPicPr>
          <p:nvPr/>
        </p:nvPicPr>
        <p:blipFill>
          <a:blip r:embed="rId5"/>
          <a:stretch>
            <a:fillRect/>
          </a:stretch>
        </p:blipFill>
        <p:spPr>
          <a:xfrm>
            <a:off x="8791614" y="252907"/>
            <a:ext cx="3177445" cy="259695"/>
          </a:xfrm>
          <a:prstGeom prst="rect">
            <a:avLst/>
          </a:prstGeom>
        </p:spPr>
      </p:pic>
      <p:sp>
        <p:nvSpPr>
          <p:cNvPr id="7" name="TextBox 6">
            <a:extLst>
              <a:ext uri="{FF2B5EF4-FFF2-40B4-BE49-F238E27FC236}">
                <a16:creationId xmlns:a16="http://schemas.microsoft.com/office/drawing/2014/main" id="{138A52BF-83FE-AB25-42BB-DF69ED2F5DC5}"/>
              </a:ext>
            </a:extLst>
          </p:cNvPr>
          <p:cNvSpPr txBox="1"/>
          <p:nvPr/>
        </p:nvSpPr>
        <p:spPr>
          <a:xfrm>
            <a:off x="1023835" y="5763634"/>
            <a:ext cx="2514600" cy="338554"/>
          </a:xfrm>
          <a:prstGeom prst="rect">
            <a:avLst/>
          </a:prstGeom>
          <a:noFill/>
        </p:spPr>
        <p:txBody>
          <a:bodyPr wrap="square" rtlCol="0">
            <a:spAutoFit/>
          </a:bodyPr>
          <a:lstStyle/>
          <a:p>
            <a:pPr algn="ctr"/>
            <a:r>
              <a:rPr lang="en-US" sz="1600" dirty="0"/>
              <a:t>Max of Four Scenarios</a:t>
            </a:r>
          </a:p>
        </p:txBody>
      </p:sp>
      <p:sp>
        <p:nvSpPr>
          <p:cNvPr id="10" name="TextBox 9">
            <a:extLst>
              <a:ext uri="{FF2B5EF4-FFF2-40B4-BE49-F238E27FC236}">
                <a16:creationId xmlns:a16="http://schemas.microsoft.com/office/drawing/2014/main" id="{59AFCA42-403B-D638-9C78-B0391355A70C}"/>
              </a:ext>
            </a:extLst>
          </p:cNvPr>
          <p:cNvSpPr txBox="1"/>
          <p:nvPr/>
        </p:nvSpPr>
        <p:spPr>
          <a:xfrm>
            <a:off x="4838700" y="5763634"/>
            <a:ext cx="2514600" cy="338554"/>
          </a:xfrm>
          <a:prstGeom prst="rect">
            <a:avLst/>
          </a:prstGeom>
          <a:noFill/>
        </p:spPr>
        <p:txBody>
          <a:bodyPr wrap="square" rtlCol="0">
            <a:spAutoFit/>
          </a:bodyPr>
          <a:lstStyle/>
          <a:p>
            <a:pPr algn="ctr"/>
            <a:r>
              <a:rPr lang="en-US" sz="1600" dirty="0"/>
              <a:t>Max of Three Scenarios</a:t>
            </a:r>
          </a:p>
        </p:txBody>
      </p:sp>
      <p:sp>
        <p:nvSpPr>
          <p:cNvPr id="13" name="Text Placeholder 1">
            <a:extLst>
              <a:ext uri="{FF2B5EF4-FFF2-40B4-BE49-F238E27FC236}">
                <a16:creationId xmlns:a16="http://schemas.microsoft.com/office/drawing/2014/main" id="{F2DCA77D-549F-BE47-2905-CBA28BB4BAE4}"/>
              </a:ext>
            </a:extLst>
          </p:cNvPr>
          <p:cNvSpPr txBox="1">
            <a:spLocks/>
          </p:cNvSpPr>
          <p:nvPr/>
        </p:nvSpPr>
        <p:spPr>
          <a:xfrm>
            <a:off x="445427" y="128330"/>
            <a:ext cx="8346188" cy="627482"/>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Rate Flyers</a:t>
            </a:r>
          </a:p>
        </p:txBody>
      </p:sp>
      <p:sp>
        <p:nvSpPr>
          <p:cNvPr id="2" name="TextBox 1">
            <a:extLst>
              <a:ext uri="{FF2B5EF4-FFF2-40B4-BE49-F238E27FC236}">
                <a16:creationId xmlns:a16="http://schemas.microsoft.com/office/drawing/2014/main" id="{14EA3D4D-AB88-307B-4C48-1A6DCB56729A}"/>
              </a:ext>
            </a:extLst>
          </p:cNvPr>
          <p:cNvSpPr txBox="1"/>
          <p:nvPr/>
        </p:nvSpPr>
        <p:spPr>
          <a:xfrm>
            <a:off x="428476" y="6435816"/>
            <a:ext cx="11335048" cy="307777"/>
          </a:xfrm>
          <a:prstGeom prst="rect">
            <a:avLst/>
          </a:prstGeom>
          <a:noFill/>
        </p:spPr>
        <p:txBody>
          <a:bodyPr wrap="square" rtlCol="0">
            <a:spAutoFit/>
          </a:bodyPr>
          <a:lstStyle/>
          <a:p>
            <a:pPr algn="ctr"/>
            <a:r>
              <a:rPr lang="en-US" sz="1400" i="1" dirty="0"/>
              <a:t>All designs shown here are available in both fully integrated and fully editable versions. Editable versions include the max number of scenarios.</a:t>
            </a:r>
          </a:p>
        </p:txBody>
      </p:sp>
    </p:spTree>
    <p:extLst>
      <p:ext uri="{BB962C8B-B14F-4D97-AF65-F5344CB8AC3E}">
        <p14:creationId xmlns:p14="http://schemas.microsoft.com/office/powerpoint/2010/main" val="3356947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Michael Carey</DisplayName>
        <AccountId>642</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schemas.microsoft.com/office/2006/metadata/properties"/>
    <ds:schemaRef ds:uri="http://www.w3.org/XML/1998/namespace"/>
    <ds:schemaRef ds:uri="http://purl.org/dc/elements/1.1/"/>
    <ds:schemaRef ds:uri="http://schemas.openxmlformats.org/package/2006/metadata/core-properties"/>
    <ds:schemaRef ds:uri="454e9e6b-ff12-49f1-8c43-73c8976e54ee"/>
    <ds:schemaRef ds:uri="91805258-178e-4cbc-bf17-90bc7eb439d2"/>
    <ds:schemaRef ds:uri="http://schemas.microsoft.com/office/2006/documentManagement/types"/>
    <ds:schemaRef ds:uri="http://schemas.microsoft.com/office/infopath/2007/PartnerControls"/>
    <ds:schemaRef ds:uri="http://purl.org/dc/dcmitype/"/>
    <ds:schemaRef ds:uri="http://purl.org/dc/terms/"/>
    <ds:schemaRef ds:uri="9d6ea532-a128-4102-90d6-037480f28622"/>
    <ds:schemaRef ds:uri="a0d940e6-08f7-4f55-ab22-1c60154efa17"/>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13CE646F-8FB5-4C2A-9BF1-3A4F9513D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58073</TotalTime>
  <Words>1261</Words>
  <Application>Microsoft Office PowerPoint</Application>
  <PresentationFormat>Widescreen</PresentationFormat>
  <Paragraphs>100</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Source Sans Pro</vt:lpstr>
      <vt:lpstr>Objektiv Mk2</vt:lpstr>
      <vt:lpstr>Arial</vt:lpstr>
      <vt:lpstr>Objektiv Mk2 SemiBold</vt:lpstr>
      <vt:lpstr>Calibri</vt:lpstr>
      <vt:lpstr>Barlow</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53</cp:revision>
  <dcterms:created xsi:type="dcterms:W3CDTF">2021-06-10T15:34:01Z</dcterms:created>
  <dcterms:modified xsi:type="dcterms:W3CDTF">2025-06-09T13:37:59Z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{"FileActivityType":"9","FileActivityTimeStamp":"2024-02-12T18:18:48.433Z","FileActivityUsersOnPage":[{"DisplayName":"Aubrey Olsen","Id":"aubrey.olsen@totalexpert.com"},{"DisplayName":"Michael Carey","Id":"michael.carey@totalexpert.com"}],"FileActivityNavigationId":null}</vt:lpwstr>
  </property>
  <property fmtid="{D5CDD505-2E9C-101B-9397-08002B2CF9AE}" pid="8" name="TriggerFlowInfo">
    <vt:lpwstr/>
  </property>
</Properties>
</file>