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3"/>
  </p:notesMasterIdLst>
  <p:sldIdLst>
    <p:sldId id="2076137455" r:id="rId5"/>
    <p:sldId id="2076137458" r:id="rId6"/>
    <p:sldId id="2076137464" r:id="rId7"/>
    <p:sldId id="2076137463" r:id="rId8"/>
    <p:sldId id="2076137465" r:id="rId9"/>
    <p:sldId id="2076137475" r:id="rId10"/>
    <p:sldId id="2076137476" r:id="rId11"/>
    <p:sldId id="2076137477" r:id="rId12"/>
  </p:sldIdLst>
  <p:sldSz cx="12192000" cy="6858000"/>
  <p:notesSz cx="6858000" cy="9144000"/>
  <p:embeddedFontLst>
    <p:embeddedFont>
      <p:font typeface="Barlow" panose="00000500000000000000" pitchFamily="2" charset="0"/>
      <p:regular r:id="rId14"/>
      <p:bold r:id="rId15"/>
      <p:italic r:id="rId16"/>
      <p:boldItalic r:id="rId17"/>
    </p:embeddedFont>
    <p:embeddedFont>
      <p:font typeface="Barlow Medium" panose="00000600000000000000" pitchFamily="2" charset="0"/>
      <p:regular r:id="rId18"/>
      <p:italic r:id="rId19"/>
    </p:embeddedFont>
    <p:embeddedFont>
      <p:font typeface="Objektiv Mk2" panose="020B0702020204020203" pitchFamily="34" charset="0"/>
      <p:regular r:id="rId20"/>
      <p:bold r:id="rId21"/>
      <p:italic r:id="rId22"/>
      <p:boldItalic r:id="rId23"/>
    </p:embeddedFont>
    <p:embeddedFont>
      <p:font typeface="Objektiv Mk2 SemiBold" panose="020B0602020204020203"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83E36-EA57-4665-BB17-6FDF459C8F9F}" v="6" dt="2024-10-07T14:33:44.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C3983E36-EA57-4665-BB17-6FDF459C8F9F}"/>
    <pc:docChg chg="undo custSel addSld modSld">
      <pc:chgData name="Aubrey Olsen" userId="408c3e31-be18-4626-a9af-ec1f5bfcad06" providerId="ADAL" clId="{C3983E36-EA57-4665-BB17-6FDF459C8F9F}" dt="2024-10-07T14:35:15.129" v="155" actId="20577"/>
      <pc:docMkLst>
        <pc:docMk/>
      </pc:docMkLst>
      <pc:sldChg chg="modSp mod">
        <pc:chgData name="Aubrey Olsen" userId="408c3e31-be18-4626-a9af-ec1f5bfcad06" providerId="ADAL" clId="{C3983E36-EA57-4665-BB17-6FDF459C8F9F}" dt="2024-10-07T14:35:15.129" v="155" actId="20577"/>
        <pc:sldMkLst>
          <pc:docMk/>
          <pc:sldMk cId="2829215149" sldId="2076137458"/>
        </pc:sldMkLst>
        <pc:spChg chg="mod">
          <ac:chgData name="Aubrey Olsen" userId="408c3e31-be18-4626-a9af-ec1f5bfcad06" providerId="ADAL" clId="{C3983E36-EA57-4665-BB17-6FDF459C8F9F}" dt="2024-10-07T14:18:33.263" v="22" actId="20577"/>
          <ac:spMkLst>
            <pc:docMk/>
            <pc:sldMk cId="2829215149" sldId="2076137458"/>
            <ac:spMk id="3" creationId="{BA45EAB8-259F-9486-7E88-3E5064554E05}"/>
          </ac:spMkLst>
        </pc:spChg>
        <pc:spChg chg="mod">
          <ac:chgData name="Aubrey Olsen" userId="408c3e31-be18-4626-a9af-ec1f5bfcad06" providerId="ADAL" clId="{C3983E36-EA57-4665-BB17-6FDF459C8F9F}" dt="2024-10-07T14:35:15.129" v="155" actId="20577"/>
          <ac:spMkLst>
            <pc:docMk/>
            <pc:sldMk cId="2829215149" sldId="2076137458"/>
            <ac:spMk id="4" creationId="{79C2D384-CBE4-5336-E128-D8E3A28CB40F}"/>
          </ac:spMkLst>
        </pc:spChg>
      </pc:sldChg>
      <pc:sldChg chg="addSp delSp mod">
        <pc:chgData name="Aubrey Olsen" userId="408c3e31-be18-4626-a9af-ec1f5bfcad06" providerId="ADAL" clId="{C3983E36-EA57-4665-BB17-6FDF459C8F9F}" dt="2024-10-07T14:19:00.083" v="26" actId="22"/>
        <pc:sldMkLst>
          <pc:docMk/>
          <pc:sldMk cId="528949229" sldId="2076137465"/>
        </pc:sldMkLst>
        <pc:spChg chg="add del">
          <ac:chgData name="Aubrey Olsen" userId="408c3e31-be18-4626-a9af-ec1f5bfcad06" providerId="ADAL" clId="{C3983E36-EA57-4665-BB17-6FDF459C8F9F}" dt="2024-10-07T14:18:54.258" v="24" actId="22"/>
          <ac:spMkLst>
            <pc:docMk/>
            <pc:sldMk cId="528949229" sldId="2076137465"/>
            <ac:spMk id="9" creationId="{7FD6EAEA-7981-C8D9-B797-B2853E700BB6}"/>
          </ac:spMkLst>
        </pc:spChg>
        <pc:spChg chg="add del">
          <ac:chgData name="Aubrey Olsen" userId="408c3e31-be18-4626-a9af-ec1f5bfcad06" providerId="ADAL" clId="{C3983E36-EA57-4665-BB17-6FDF459C8F9F}" dt="2024-10-07T14:19:00.083" v="26" actId="22"/>
          <ac:spMkLst>
            <pc:docMk/>
            <pc:sldMk cId="528949229" sldId="2076137465"/>
            <ac:spMk id="11" creationId="{EF59A954-C112-2317-D232-FFE23516E98A}"/>
          </ac:spMkLst>
        </pc:spChg>
      </pc:sldChg>
      <pc:sldChg chg="modSp add mod">
        <pc:chgData name="Aubrey Olsen" userId="408c3e31-be18-4626-a9af-ec1f5bfcad06" providerId="ADAL" clId="{C3983E36-EA57-4665-BB17-6FDF459C8F9F}" dt="2024-10-07T14:22:24.762" v="39"/>
        <pc:sldMkLst>
          <pc:docMk/>
          <pc:sldMk cId="2332146378" sldId="2076137475"/>
        </pc:sldMkLst>
        <pc:spChg chg="mod">
          <ac:chgData name="Aubrey Olsen" userId="408c3e31-be18-4626-a9af-ec1f5bfcad06" providerId="ADAL" clId="{C3983E36-EA57-4665-BB17-6FDF459C8F9F}" dt="2024-10-07T14:21:20.150" v="31"/>
          <ac:spMkLst>
            <pc:docMk/>
            <pc:sldMk cId="2332146378" sldId="2076137475"/>
            <ac:spMk id="3" creationId="{454A9F36-9307-E41E-5049-CD8B0D590A04}"/>
          </ac:spMkLst>
        </pc:spChg>
        <pc:spChg chg="mod">
          <ac:chgData name="Aubrey Olsen" userId="408c3e31-be18-4626-a9af-ec1f5bfcad06" providerId="ADAL" clId="{C3983E36-EA57-4665-BB17-6FDF459C8F9F}" dt="2024-10-07T14:21:01.655" v="29"/>
          <ac:spMkLst>
            <pc:docMk/>
            <pc:sldMk cId="2332146378" sldId="2076137475"/>
            <ac:spMk id="8" creationId="{A091F402-3EE1-A2D5-A630-F7228055982A}"/>
          </ac:spMkLst>
        </pc:spChg>
        <pc:spChg chg="mod">
          <ac:chgData name="Aubrey Olsen" userId="408c3e31-be18-4626-a9af-ec1f5bfcad06" providerId="ADAL" clId="{C3983E36-EA57-4665-BB17-6FDF459C8F9F}" dt="2024-10-07T14:22:04.873" v="37" actId="1076"/>
          <ac:spMkLst>
            <pc:docMk/>
            <pc:sldMk cId="2332146378" sldId="2076137475"/>
            <ac:spMk id="12" creationId="{0528895C-875F-7E98-B3DB-C7CD179531D8}"/>
          </ac:spMkLst>
        </pc:spChg>
        <pc:spChg chg="mod">
          <ac:chgData name="Aubrey Olsen" userId="408c3e31-be18-4626-a9af-ec1f5bfcad06" providerId="ADAL" clId="{C3983E36-EA57-4665-BB17-6FDF459C8F9F}" dt="2024-10-07T14:22:24.762" v="39"/>
          <ac:spMkLst>
            <pc:docMk/>
            <pc:sldMk cId="2332146378" sldId="2076137475"/>
            <ac:spMk id="13" creationId="{B8175B36-69B1-084B-7326-E6692F5186BF}"/>
          </ac:spMkLst>
        </pc:spChg>
        <pc:picChg chg="mod">
          <ac:chgData name="Aubrey Olsen" userId="408c3e31-be18-4626-a9af-ec1f5bfcad06" providerId="ADAL" clId="{C3983E36-EA57-4665-BB17-6FDF459C8F9F}" dt="2024-10-07T14:20:48.625" v="28" actId="14826"/>
          <ac:picMkLst>
            <pc:docMk/>
            <pc:sldMk cId="2332146378" sldId="2076137475"/>
            <ac:picMk id="4" creationId="{ED5B85BD-CD6B-203E-D6CD-A231B47F1308}"/>
          </ac:picMkLst>
        </pc:picChg>
        <pc:picChg chg="mod">
          <ac:chgData name="Aubrey Olsen" userId="408c3e31-be18-4626-a9af-ec1f5bfcad06" providerId="ADAL" clId="{C3983E36-EA57-4665-BB17-6FDF459C8F9F}" dt="2024-10-07T14:21:54.809" v="36" actId="14100"/>
          <ac:picMkLst>
            <pc:docMk/>
            <pc:sldMk cId="2332146378" sldId="2076137475"/>
            <ac:picMk id="5" creationId="{2F6CB5C7-420D-0A9B-20F9-5C618CC352F9}"/>
          </ac:picMkLst>
        </pc:picChg>
        <pc:picChg chg="mod">
          <ac:chgData name="Aubrey Olsen" userId="408c3e31-be18-4626-a9af-ec1f5bfcad06" providerId="ADAL" clId="{C3983E36-EA57-4665-BB17-6FDF459C8F9F}" dt="2024-10-07T14:21:10.410" v="30" actId="14826"/>
          <ac:picMkLst>
            <pc:docMk/>
            <pc:sldMk cId="2332146378" sldId="2076137475"/>
            <ac:picMk id="6" creationId="{CDB4A872-30CE-1523-D117-DE6972D32810}"/>
          </ac:picMkLst>
        </pc:picChg>
        <pc:picChg chg="mod">
          <ac:chgData name="Aubrey Olsen" userId="408c3e31-be18-4626-a9af-ec1f5bfcad06" providerId="ADAL" clId="{C3983E36-EA57-4665-BB17-6FDF459C8F9F}" dt="2024-10-07T14:22:13.599" v="38" actId="14826"/>
          <ac:picMkLst>
            <pc:docMk/>
            <pc:sldMk cId="2332146378" sldId="2076137475"/>
            <ac:picMk id="7" creationId="{ABCECC4B-EF44-9397-525A-B5D8B697F056}"/>
          </ac:picMkLst>
        </pc:picChg>
      </pc:sldChg>
      <pc:sldChg chg="modSp add mod">
        <pc:chgData name="Aubrey Olsen" userId="408c3e31-be18-4626-a9af-ec1f5bfcad06" providerId="ADAL" clId="{C3983E36-EA57-4665-BB17-6FDF459C8F9F}" dt="2024-10-07T14:24:27.836" v="53"/>
        <pc:sldMkLst>
          <pc:docMk/>
          <pc:sldMk cId="3990687437" sldId="2076137476"/>
        </pc:sldMkLst>
        <pc:spChg chg="mod">
          <ac:chgData name="Aubrey Olsen" userId="408c3e31-be18-4626-a9af-ec1f5bfcad06" providerId="ADAL" clId="{C3983E36-EA57-4665-BB17-6FDF459C8F9F}" dt="2024-10-07T14:23:13.059" v="49" actId="14100"/>
          <ac:spMkLst>
            <pc:docMk/>
            <pc:sldMk cId="3990687437" sldId="2076137476"/>
            <ac:spMk id="3" creationId="{454A9F36-9307-E41E-5049-CD8B0D590A04}"/>
          </ac:spMkLst>
        </pc:spChg>
        <pc:spChg chg="mod">
          <ac:chgData name="Aubrey Olsen" userId="408c3e31-be18-4626-a9af-ec1f5bfcad06" providerId="ADAL" clId="{C3983E36-EA57-4665-BB17-6FDF459C8F9F}" dt="2024-10-07T14:22:48.123" v="44"/>
          <ac:spMkLst>
            <pc:docMk/>
            <pc:sldMk cId="3990687437" sldId="2076137476"/>
            <ac:spMk id="8" creationId="{A091F402-3EE1-A2D5-A630-F7228055982A}"/>
          </ac:spMkLst>
        </pc:spChg>
        <pc:spChg chg="mod">
          <ac:chgData name="Aubrey Olsen" userId="408c3e31-be18-4626-a9af-ec1f5bfcad06" providerId="ADAL" clId="{C3983E36-EA57-4665-BB17-6FDF459C8F9F}" dt="2024-10-07T14:24:07.790" v="51"/>
          <ac:spMkLst>
            <pc:docMk/>
            <pc:sldMk cId="3990687437" sldId="2076137476"/>
            <ac:spMk id="12" creationId="{0528895C-875F-7E98-B3DB-C7CD179531D8}"/>
          </ac:spMkLst>
        </pc:spChg>
        <pc:spChg chg="mod">
          <ac:chgData name="Aubrey Olsen" userId="408c3e31-be18-4626-a9af-ec1f5bfcad06" providerId="ADAL" clId="{C3983E36-EA57-4665-BB17-6FDF459C8F9F}" dt="2024-10-07T14:24:27.836" v="53"/>
          <ac:spMkLst>
            <pc:docMk/>
            <pc:sldMk cId="3990687437" sldId="2076137476"/>
            <ac:spMk id="13" creationId="{B8175B36-69B1-084B-7326-E6692F5186BF}"/>
          </ac:spMkLst>
        </pc:spChg>
        <pc:picChg chg="mod">
          <ac:chgData name="Aubrey Olsen" userId="408c3e31-be18-4626-a9af-ec1f5bfcad06" providerId="ADAL" clId="{C3983E36-EA57-4665-BB17-6FDF459C8F9F}" dt="2024-10-07T14:22:39.390" v="41" actId="14826"/>
          <ac:picMkLst>
            <pc:docMk/>
            <pc:sldMk cId="3990687437" sldId="2076137476"/>
            <ac:picMk id="4" creationId="{ED5B85BD-CD6B-203E-D6CD-A231B47F1308}"/>
          </ac:picMkLst>
        </pc:picChg>
        <pc:picChg chg="mod">
          <ac:chgData name="Aubrey Olsen" userId="408c3e31-be18-4626-a9af-ec1f5bfcad06" providerId="ADAL" clId="{C3983E36-EA57-4665-BB17-6FDF459C8F9F}" dt="2024-10-07T14:23:58.153" v="50" actId="14826"/>
          <ac:picMkLst>
            <pc:docMk/>
            <pc:sldMk cId="3990687437" sldId="2076137476"/>
            <ac:picMk id="5" creationId="{2F6CB5C7-420D-0A9B-20F9-5C618CC352F9}"/>
          </ac:picMkLst>
        </pc:picChg>
        <pc:picChg chg="mod">
          <ac:chgData name="Aubrey Olsen" userId="408c3e31-be18-4626-a9af-ec1f5bfcad06" providerId="ADAL" clId="{C3983E36-EA57-4665-BB17-6FDF459C8F9F}" dt="2024-10-07T14:22:55.447" v="45" actId="14826"/>
          <ac:picMkLst>
            <pc:docMk/>
            <pc:sldMk cId="3990687437" sldId="2076137476"/>
            <ac:picMk id="6" creationId="{CDB4A872-30CE-1523-D117-DE6972D32810}"/>
          </ac:picMkLst>
        </pc:picChg>
        <pc:picChg chg="mod">
          <ac:chgData name="Aubrey Olsen" userId="408c3e31-be18-4626-a9af-ec1f5bfcad06" providerId="ADAL" clId="{C3983E36-EA57-4665-BB17-6FDF459C8F9F}" dt="2024-10-07T14:24:16.412" v="52" actId="14826"/>
          <ac:picMkLst>
            <pc:docMk/>
            <pc:sldMk cId="3990687437" sldId="2076137476"/>
            <ac:picMk id="7" creationId="{ABCECC4B-EF44-9397-525A-B5D8B697F056}"/>
          </ac:picMkLst>
        </pc:picChg>
      </pc:sldChg>
      <pc:sldChg chg="delSp modSp add mod">
        <pc:chgData name="Aubrey Olsen" userId="408c3e31-be18-4626-a9af-ec1f5bfcad06" providerId="ADAL" clId="{C3983E36-EA57-4665-BB17-6FDF459C8F9F}" dt="2024-10-07T14:33:45.060" v="64" actId="20577"/>
        <pc:sldMkLst>
          <pc:docMk/>
          <pc:sldMk cId="1882988206" sldId="2076137477"/>
        </pc:sldMkLst>
        <pc:spChg chg="mod">
          <ac:chgData name="Aubrey Olsen" userId="408c3e31-be18-4626-a9af-ec1f5bfcad06" providerId="ADAL" clId="{C3983E36-EA57-4665-BB17-6FDF459C8F9F}" dt="2024-10-07T14:25:17.944" v="60"/>
          <ac:spMkLst>
            <pc:docMk/>
            <pc:sldMk cId="1882988206" sldId="2076137477"/>
            <ac:spMk id="3" creationId="{454A9F36-9307-E41E-5049-CD8B0D590A04}"/>
          </ac:spMkLst>
        </pc:spChg>
        <pc:spChg chg="mod">
          <ac:chgData name="Aubrey Olsen" userId="408c3e31-be18-4626-a9af-ec1f5bfcad06" providerId="ADAL" clId="{C3983E36-EA57-4665-BB17-6FDF459C8F9F}" dt="2024-10-07T14:24:55.464" v="56"/>
          <ac:spMkLst>
            <pc:docMk/>
            <pc:sldMk cId="1882988206" sldId="2076137477"/>
            <ac:spMk id="8" creationId="{A091F402-3EE1-A2D5-A630-F7228055982A}"/>
          </ac:spMkLst>
        </pc:spChg>
        <pc:spChg chg="mod">
          <ac:chgData name="Aubrey Olsen" userId="408c3e31-be18-4626-a9af-ec1f5bfcad06" providerId="ADAL" clId="{C3983E36-EA57-4665-BB17-6FDF459C8F9F}" dt="2024-10-07T14:33:45.060" v="64" actId="20577"/>
          <ac:spMkLst>
            <pc:docMk/>
            <pc:sldMk cId="1882988206" sldId="2076137477"/>
            <ac:spMk id="12" creationId="{0528895C-875F-7E98-B3DB-C7CD179531D8}"/>
          </ac:spMkLst>
        </pc:spChg>
        <pc:spChg chg="del">
          <ac:chgData name="Aubrey Olsen" userId="408c3e31-be18-4626-a9af-ec1f5bfcad06" providerId="ADAL" clId="{C3983E36-EA57-4665-BB17-6FDF459C8F9F}" dt="2024-10-07T14:27:07.033" v="61" actId="478"/>
          <ac:spMkLst>
            <pc:docMk/>
            <pc:sldMk cId="1882988206" sldId="2076137477"/>
            <ac:spMk id="13" creationId="{B8175B36-69B1-084B-7326-E6692F5186BF}"/>
          </ac:spMkLst>
        </pc:spChg>
        <pc:picChg chg="mod">
          <ac:chgData name="Aubrey Olsen" userId="408c3e31-be18-4626-a9af-ec1f5bfcad06" providerId="ADAL" clId="{C3983E36-EA57-4665-BB17-6FDF459C8F9F}" dt="2024-10-07T14:24:44.990" v="55" actId="14826"/>
          <ac:picMkLst>
            <pc:docMk/>
            <pc:sldMk cId="1882988206" sldId="2076137477"/>
            <ac:picMk id="4" creationId="{ED5B85BD-CD6B-203E-D6CD-A231B47F1308}"/>
          </ac:picMkLst>
        </pc:picChg>
        <pc:picChg chg="mod">
          <ac:chgData name="Aubrey Olsen" userId="408c3e31-be18-4626-a9af-ec1f5bfcad06" providerId="ADAL" clId="{C3983E36-EA57-4665-BB17-6FDF459C8F9F}" dt="2024-10-07T14:27:24.877" v="62" actId="14826"/>
          <ac:picMkLst>
            <pc:docMk/>
            <pc:sldMk cId="1882988206" sldId="2076137477"/>
            <ac:picMk id="5" creationId="{2F6CB5C7-420D-0A9B-20F9-5C618CC352F9}"/>
          </ac:picMkLst>
        </pc:picChg>
        <pc:picChg chg="mod">
          <ac:chgData name="Aubrey Olsen" userId="408c3e31-be18-4626-a9af-ec1f5bfcad06" providerId="ADAL" clId="{C3983E36-EA57-4665-BB17-6FDF459C8F9F}" dt="2024-10-07T14:25:07.351" v="57" actId="14826"/>
          <ac:picMkLst>
            <pc:docMk/>
            <pc:sldMk cId="1882988206" sldId="2076137477"/>
            <ac:picMk id="6" creationId="{CDB4A872-30CE-1523-D117-DE6972D32810}"/>
          </ac:picMkLst>
        </pc:picChg>
        <pc:picChg chg="del">
          <ac:chgData name="Aubrey Olsen" userId="408c3e31-be18-4626-a9af-ec1f5bfcad06" providerId="ADAL" clId="{C3983E36-EA57-4665-BB17-6FDF459C8F9F}" dt="2024-10-07T14:27:07.033" v="61" actId="478"/>
          <ac:picMkLst>
            <pc:docMk/>
            <pc:sldMk cId="1882988206" sldId="2076137477"/>
            <ac:picMk id="7" creationId="{ABCECC4B-EF44-9397-525A-B5D8B697F0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102341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65889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323950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156733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206180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hyperlink" Target="https://www.nar.realtor/the-facts" TargetMode="External"/><Relationship Id="rId3" Type="http://schemas.openxmlformats.org/officeDocument/2006/relationships/image" Target="../media/image2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www.nar.realtor/videos/window-to-the-law-terms-of-a-written-buyer-agreement"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IRS.gov" TargetMode="External"/><Relationship Id="rId3" Type="http://schemas.openxmlformats.org/officeDocument/2006/relationships/image" Target="../media/image30.png"/><Relationship Id="rId7" Type="http://schemas.openxmlformats.org/officeDocument/2006/relationships/hyperlink" Target="https://www.nar.realtor/the-fact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8" y="3397881"/>
            <a:ext cx="8315009" cy="914400"/>
          </a:xfrm>
        </p:spPr>
        <p:txBody>
          <a:bodyPr/>
          <a:lstStyle/>
          <a:p>
            <a:r>
              <a:rPr lang="en-US" sz="4800" dirty="0"/>
              <a:t>Mortgage Financial Education</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Mortgage Financial Education</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Emails, Social Media Graphics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marL="0" marR="0">
              <a:lnSpc>
                <a:spcPct val="100000"/>
              </a:lnSpc>
              <a:spcBef>
                <a:spcPts val="0"/>
              </a:spcBef>
              <a:spcAft>
                <a:spcPts val="0"/>
              </a:spcAft>
            </a:pPr>
            <a:r>
              <a:rPr lang="en-US" sz="2400" kern="100" dirty="0">
                <a:solidFill>
                  <a:srgbClr val="002060"/>
                </a:solidFill>
                <a:effectLst/>
                <a:ea typeface="Calibri" panose="020F0502020204030204" pitchFamily="34" charset="0"/>
                <a:cs typeface="Times New Roman" panose="02020603050405020304" pitchFamily="18" charset="0"/>
              </a:rPr>
              <a:t>Emails are published to the email gallery for admins to copy into their library and use with journeys, campaign builder, or publish to end users for direct sending. Social media graphics can be found in Manage Marketing &gt; Manage Templates. </a:t>
            </a:r>
            <a:r>
              <a:rPr lang="en-US" sz="2400" kern="100" dirty="0">
                <a:solidFill>
                  <a:srgbClr val="002060"/>
                </a:solidFill>
                <a:ea typeface="Calibri" panose="020F0502020204030204" pitchFamily="34" charset="0"/>
                <a:cs typeface="Times New Roman" panose="02020603050405020304" pitchFamily="18" charset="0"/>
              </a:rPr>
              <a:t>This series </a:t>
            </a:r>
            <a:r>
              <a:rPr lang="en-US" sz="2400" kern="100" dirty="0">
                <a:solidFill>
                  <a:srgbClr val="002060"/>
                </a:solidFill>
                <a:effectLst/>
                <a:ea typeface="Calibri" panose="020F0502020204030204" pitchFamily="34" charset="0"/>
                <a:cs typeface="Times New Roman" panose="02020603050405020304" pitchFamily="18" charset="0"/>
              </a:rPr>
              <a:t>was designed to </a:t>
            </a:r>
            <a:r>
              <a:rPr lang="en-US" sz="2400" kern="100">
                <a:solidFill>
                  <a:srgbClr val="002060"/>
                </a:solidFill>
                <a:effectLst/>
                <a:ea typeface="Calibri" panose="020F0502020204030204" pitchFamily="34" charset="0"/>
                <a:cs typeface="Times New Roman" panose="02020603050405020304" pitchFamily="18" charset="0"/>
              </a:rPr>
              <a:t>inform potential or </a:t>
            </a:r>
            <a:r>
              <a:rPr lang="en-US" sz="2400" kern="100" dirty="0">
                <a:solidFill>
                  <a:srgbClr val="002060"/>
                </a:solidFill>
                <a:effectLst/>
                <a:ea typeface="Calibri" panose="020F0502020204030204" pitchFamily="34" charset="0"/>
                <a:cs typeface="Times New Roman" panose="02020603050405020304" pitchFamily="18" charset="0"/>
              </a:rPr>
              <a:t>current customers about mortgage literacy as it relates to general finances. Topics range from selecting a home inspector, benefits of using a real estate agent, typical steps and timelines of the home purchase process, and mortgage/homebuying financial scams. </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rotWithShape="1">
          <a:blip r:embed="rId3"/>
          <a:srcRect t="-234" b="369"/>
          <a:stretch/>
        </p:blipFill>
        <p:spPr>
          <a:xfrm>
            <a:off x="562120" y="1186317"/>
            <a:ext cx="2609016" cy="3747052"/>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486983" y="1186317"/>
            <a:ext cx="2578506" cy="4384013"/>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81336" y="1186317"/>
            <a:ext cx="2608140" cy="4058854"/>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6"/>
          <a:srcRect/>
          <a:stretch/>
        </p:blipFill>
        <p:spPr>
          <a:xfrm>
            <a:off x="9305323" y="1186317"/>
            <a:ext cx="2609018" cy="2782952"/>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Mortgage Financial Education</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245170"/>
            <a:ext cx="10705851" cy="148449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Buy your dream home, not a money pit.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How to put your home purchase in the fast lane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Save and be happy with the right refinance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Need more space? Consider adding an ADU.</a:t>
            </a:r>
            <a:endParaRPr lang="en-US" sz="2000" b="0" i="0" kern="100" dirty="0">
              <a:solidFill>
                <a:srgbClr val="002060"/>
              </a:solidFill>
              <a:effectLst/>
              <a:latin typeface="+mn-lt"/>
              <a:ea typeface="+mn-ea"/>
              <a:cs typeface="Times New Roman" panose="02020603050405020304" pitchFamily="18" charset="0"/>
            </a:endParaRPr>
          </a:p>
          <a:p>
            <a:pPr>
              <a:lnSpc>
                <a:spcPct val="100000"/>
              </a:lnSpc>
            </a:pPr>
            <a:endParaRPr lang="en-US" sz="1600"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56060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rotWithShape="1">
          <a:blip r:embed="rId3"/>
          <a:srcRect b="29160"/>
          <a:stretch/>
        </p:blipFill>
        <p:spPr>
          <a:xfrm>
            <a:off x="562120" y="1174191"/>
            <a:ext cx="2609016" cy="2733275"/>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3486983" y="1186317"/>
            <a:ext cx="2609017" cy="4005025"/>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411847" y="1186317"/>
            <a:ext cx="2609018" cy="3397545"/>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80B68D9A-F1C5-65E8-51A3-E4318148BB93}"/>
              </a:ext>
            </a:extLst>
          </p:cNvPr>
          <p:cNvPicPr>
            <a:picLocks noChangeAspect="1"/>
          </p:cNvPicPr>
          <p:nvPr/>
        </p:nvPicPr>
        <p:blipFill>
          <a:blip r:embed="rId6"/>
          <a:srcRect/>
          <a:stretch/>
        </p:blipFill>
        <p:spPr>
          <a:xfrm>
            <a:off x="9336712" y="1186317"/>
            <a:ext cx="2609018" cy="3010806"/>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Mortgage Financial Education</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257576"/>
            <a:ext cx="10705851" cy="147209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Tune into some good news for home buyers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NAR document requirements for home buyers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How the 2024 NAR Settlement affects home buyers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Why every home sale's better with a real estate agent</a:t>
            </a:r>
            <a:endParaRPr lang="en-US" sz="2000" b="0" i="0" kern="100" dirty="0">
              <a:solidFill>
                <a:srgbClr val="002060"/>
              </a:solidFill>
              <a:effectLst/>
              <a:latin typeface="+mn-lt"/>
              <a:ea typeface="+mn-ea"/>
              <a:cs typeface="Times New Roman" panose="02020603050405020304" pitchFamily="18" charset="0"/>
            </a:endParaRPr>
          </a:p>
          <a:p>
            <a:pPr>
              <a:lnSpc>
                <a:spcPct val="100000"/>
              </a:lnSpc>
            </a:pPr>
            <a:endParaRPr lang="en-US" sz="1600"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7"/>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27520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rotWithShape="1">
          <a:blip r:embed="rId3"/>
          <a:srcRect t="597" b="597"/>
          <a:stretch/>
        </p:blipFill>
        <p:spPr>
          <a:xfrm>
            <a:off x="3542334" y="1172194"/>
            <a:ext cx="2609016" cy="4370656"/>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733842" y="1186317"/>
            <a:ext cx="2578506" cy="2998262"/>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6381336" y="1186317"/>
            <a:ext cx="2608140" cy="2664430"/>
          </a:xfrm>
          <a:prstGeom prst="rect">
            <a:avLst/>
          </a:prstGeom>
          <a:effectLst>
            <a:outerShdw blurRad="127000" dist="50800" dir="2400000" algn="ctr" rotWithShape="0">
              <a:srgbClr val="000000"/>
            </a:outerShdw>
          </a:effectLst>
        </p:spPr>
      </p:pic>
      <p:sp>
        <p:nvSpPr>
          <p:cNvPr id="6" name="Text Placeholder 1">
            <a:extLst>
              <a:ext uri="{FF2B5EF4-FFF2-40B4-BE49-F238E27FC236}">
                <a16:creationId xmlns:a16="http://schemas.microsoft.com/office/drawing/2014/main" id="{4145B9CC-4060-BFEB-0F2E-3F61264E2375}"/>
              </a:ext>
            </a:extLst>
          </p:cNvPr>
          <p:cNvSpPr>
            <a:spLocks noGrp="1"/>
          </p:cNvSpPr>
          <p:nvPr>
            <p:ph type="body" sz="quarter" idx="10"/>
          </p:nvPr>
        </p:nvSpPr>
        <p:spPr>
          <a:xfrm>
            <a:off x="445426" y="128330"/>
            <a:ext cx="9959137" cy="914400"/>
          </a:xfrm>
        </p:spPr>
        <p:txBody>
          <a:bodyPr/>
          <a:lstStyle/>
          <a:p>
            <a:r>
              <a:rPr lang="en-US" dirty="0"/>
              <a:t>Mortgage Financial Education</a:t>
            </a:r>
          </a:p>
        </p:txBody>
      </p:sp>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377070"/>
            <a:ext cx="10705851" cy="135259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Why April 15th's less taxing for homeowners.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Watch out for these housing-related scams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Why your nest needs a nest egg</a:t>
            </a:r>
          </a:p>
          <a:p>
            <a:pPr marL="342900" indent="-342900" defTabSz="868680">
              <a:lnSpc>
                <a:spcPct val="100000"/>
              </a:lnSpc>
              <a:spcBef>
                <a:spcPts val="0"/>
              </a:spcBef>
              <a:buFont typeface="Wingdings" pitchFamily="2" charset="2"/>
              <a:buChar char="Ø"/>
            </a:pPr>
            <a:endParaRPr lang="en-US" sz="2000" b="0" i="0" kern="100" dirty="0">
              <a:solidFill>
                <a:srgbClr val="002060"/>
              </a:solidFill>
              <a:effectLst/>
              <a:latin typeface="+mn-lt"/>
              <a:ea typeface="+mn-ea"/>
              <a:cs typeface="Times New Roman" panose="02020603050405020304" pitchFamily="18" charset="0"/>
            </a:endParaRPr>
          </a:p>
          <a:p>
            <a:pPr>
              <a:lnSpc>
                <a:spcPct val="100000"/>
              </a:lnSpc>
            </a:pPr>
            <a:endParaRPr lang="en-US" sz="1600"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6"/>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52894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98565" y="985757"/>
            <a:ext cx="3454994" cy="1813872"/>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98563" y="3855300"/>
            <a:ext cx="3454996" cy="1813873"/>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9043" y="985756"/>
            <a:ext cx="3454994" cy="1813872"/>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9043" y="3855300"/>
            <a:ext cx="3454994" cy="1813872"/>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16991" y="0"/>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454A9F36-9307-E41E-5049-CD8B0D590A04}"/>
              </a:ext>
            </a:extLst>
          </p:cNvPr>
          <p:cNvSpPr txBox="1"/>
          <p:nvPr/>
        </p:nvSpPr>
        <p:spPr>
          <a:xfrm>
            <a:off x="6106160" y="2907350"/>
            <a:ext cx="4648521"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Planning to buy a home soon? It’s time to open a dedicated savings account. Not only does it make it easier to save funds for a down payment; you can plan ahead and save additional cash for making your new home 100% yours.</a:t>
            </a:r>
          </a:p>
        </p:txBody>
      </p:sp>
      <p:sp>
        <p:nvSpPr>
          <p:cNvPr id="8" name="TextBox 7">
            <a:extLst>
              <a:ext uri="{FF2B5EF4-FFF2-40B4-BE49-F238E27FC236}">
                <a16:creationId xmlns:a16="http://schemas.microsoft.com/office/drawing/2014/main" id="{A091F402-3EE1-A2D5-A630-F7228055982A}"/>
              </a:ext>
            </a:extLst>
          </p:cNvPr>
          <p:cNvSpPr txBox="1"/>
          <p:nvPr/>
        </p:nvSpPr>
        <p:spPr>
          <a:xfrm>
            <a:off x="701041" y="2901193"/>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An Accessory Dwelling Unit (ADU) can be anything from a she-shed to a garage apartment to a place to park weekend guests. It can increase your home's value and bump up your equity, too. Interested? Ask me about your financing options.</a:t>
            </a:r>
          </a:p>
        </p:txBody>
      </p:sp>
      <p:sp>
        <p:nvSpPr>
          <p:cNvPr id="12" name="TextBox 11">
            <a:extLst>
              <a:ext uri="{FF2B5EF4-FFF2-40B4-BE49-F238E27FC236}">
                <a16:creationId xmlns:a16="http://schemas.microsoft.com/office/drawing/2014/main" id="{0528895C-875F-7E98-B3DB-C7CD179531D8}"/>
              </a:ext>
            </a:extLst>
          </p:cNvPr>
          <p:cNvSpPr txBox="1"/>
          <p:nvPr/>
        </p:nvSpPr>
        <p:spPr>
          <a:xfrm>
            <a:off x="701041" y="5756849"/>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 home inspection helps you feel confident about one of life's biggest financial transactions. Trained inspectors check out properties from attic to basement, looking for hidden structural problems and damage. Contact me to learn more.</a:t>
            </a:r>
          </a:p>
        </p:txBody>
      </p:sp>
      <p:sp>
        <p:nvSpPr>
          <p:cNvPr id="13" name="TextBox 12">
            <a:extLst>
              <a:ext uri="{FF2B5EF4-FFF2-40B4-BE49-F238E27FC236}">
                <a16:creationId xmlns:a16="http://schemas.microsoft.com/office/drawing/2014/main" id="{B8175B36-69B1-084B-7326-E6692F5186BF}"/>
              </a:ext>
            </a:extLst>
          </p:cNvPr>
          <p:cNvSpPr txBox="1"/>
          <p:nvPr/>
        </p:nvSpPr>
        <p:spPr>
          <a:xfrm>
            <a:off x="6053923" y="5770735"/>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Since buying a home is one of life's biggest events, you're probably wondering how long you'll wait until it's time to move in. Contact me for a step-by-step guide that also tells you how you can help fast-track the journey.</a:t>
            </a:r>
          </a:p>
        </p:txBody>
      </p:sp>
    </p:spTree>
    <p:extLst>
      <p:ext uri="{BB962C8B-B14F-4D97-AF65-F5344CB8AC3E}">
        <p14:creationId xmlns:p14="http://schemas.microsoft.com/office/powerpoint/2010/main" val="2332146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98565" y="985757"/>
            <a:ext cx="3454994" cy="1813871"/>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98563" y="3855300"/>
            <a:ext cx="3454996" cy="1813872"/>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9043" y="985756"/>
            <a:ext cx="3454994" cy="1813871"/>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9043" y="3855300"/>
            <a:ext cx="3454994" cy="1813871"/>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16991" y="0"/>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454A9F36-9307-E41E-5049-CD8B0D590A04}"/>
              </a:ext>
            </a:extLst>
          </p:cNvPr>
          <p:cNvSpPr txBox="1"/>
          <p:nvPr/>
        </p:nvSpPr>
        <p:spPr>
          <a:xfrm>
            <a:off x="6106160" y="2907350"/>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Suggested post copy: You may have heard about new document requirements for home buyers and real estate agents. These clarify agent fees and commissions, and when you'll need to sign a buyer agreement.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8"/>
              </a:rPr>
              <a:t>Click to learn more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or contact me for details.</a:t>
            </a:r>
          </a:p>
        </p:txBody>
      </p:sp>
      <p:sp>
        <p:nvSpPr>
          <p:cNvPr id="8" name="TextBox 7">
            <a:extLst>
              <a:ext uri="{FF2B5EF4-FFF2-40B4-BE49-F238E27FC236}">
                <a16:creationId xmlns:a16="http://schemas.microsoft.com/office/drawing/2014/main" id="{A091F402-3EE1-A2D5-A630-F7228055982A}"/>
              </a:ext>
            </a:extLst>
          </p:cNvPr>
          <p:cNvSpPr txBox="1"/>
          <p:nvPr/>
        </p:nvSpPr>
        <p:spPr>
          <a:xfrm>
            <a:off x="701041" y="2901193"/>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Whether you're just about to close a mortgage or an established homeowner, beware of two scams: closing funds wire fraud and home title theft. Both are based on theft of your personal information. Contact me to learn how to stay safe.</a:t>
            </a:r>
          </a:p>
        </p:txBody>
      </p:sp>
      <p:sp>
        <p:nvSpPr>
          <p:cNvPr id="12" name="TextBox 11">
            <a:extLst>
              <a:ext uri="{FF2B5EF4-FFF2-40B4-BE49-F238E27FC236}">
                <a16:creationId xmlns:a16="http://schemas.microsoft.com/office/drawing/2014/main" id="{0528895C-875F-7E98-B3DB-C7CD179531D8}"/>
              </a:ext>
            </a:extLst>
          </p:cNvPr>
          <p:cNvSpPr txBox="1"/>
          <p:nvPr/>
        </p:nvSpPr>
        <p:spPr>
          <a:xfrm>
            <a:off x="701041" y="5756849"/>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Want to learn more about the 2024 National Association of REALTORS® (NAR) settlement, and how it affects home buyers?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9"/>
              </a:rPr>
              <a:t>Tune into this short video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presentation "Window to the Law: Terms of a Written Buyer Agreement" or contact me for details.</a:t>
            </a:r>
          </a:p>
        </p:txBody>
      </p:sp>
      <p:sp>
        <p:nvSpPr>
          <p:cNvPr id="13" name="TextBox 12">
            <a:extLst>
              <a:ext uri="{FF2B5EF4-FFF2-40B4-BE49-F238E27FC236}">
                <a16:creationId xmlns:a16="http://schemas.microsoft.com/office/drawing/2014/main" id="{B8175B36-69B1-084B-7326-E6692F5186BF}"/>
              </a:ext>
            </a:extLst>
          </p:cNvPr>
          <p:cNvSpPr txBox="1"/>
          <p:nvPr/>
        </p:nvSpPr>
        <p:spPr>
          <a:xfrm>
            <a:off x="6053923" y="5770735"/>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Thinking of buying a home on your own? Think again! Working with a licensed agent helps ensure a smoother, faster transaction. Your agent will negotiate a fair price, help you prepare for closing, provide community intel and much more.</a:t>
            </a:r>
          </a:p>
        </p:txBody>
      </p:sp>
    </p:spTree>
    <p:extLst>
      <p:ext uri="{BB962C8B-B14F-4D97-AF65-F5344CB8AC3E}">
        <p14:creationId xmlns:p14="http://schemas.microsoft.com/office/powerpoint/2010/main" val="399068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98566" y="985757"/>
            <a:ext cx="3454992" cy="1813871"/>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98564" y="3855300"/>
            <a:ext cx="3454994" cy="1813872"/>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9044" y="985756"/>
            <a:ext cx="3454992" cy="1813871"/>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16991" y="0"/>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6"/>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454A9F36-9307-E41E-5049-CD8B0D590A04}"/>
              </a:ext>
            </a:extLst>
          </p:cNvPr>
          <p:cNvSpPr txBox="1"/>
          <p:nvPr/>
        </p:nvSpPr>
        <p:spPr>
          <a:xfrm>
            <a:off x="6106160" y="2907350"/>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When rates dip lower than your mortgage's rate, it's time to consider refinancing. Want lower monthly payments? Check out a rate-term refinance. Looking for ways to pay for remodeling or school tuition? Ask me about a cash-out refi.</a:t>
            </a:r>
          </a:p>
        </p:txBody>
      </p:sp>
      <p:sp>
        <p:nvSpPr>
          <p:cNvPr id="8" name="TextBox 7">
            <a:extLst>
              <a:ext uri="{FF2B5EF4-FFF2-40B4-BE49-F238E27FC236}">
                <a16:creationId xmlns:a16="http://schemas.microsoft.com/office/drawing/2014/main" id="{A091F402-3EE1-A2D5-A630-F7228055982A}"/>
              </a:ext>
            </a:extLst>
          </p:cNvPr>
          <p:cNvSpPr txBox="1"/>
          <p:nvPr/>
        </p:nvSpPr>
        <p:spPr>
          <a:xfrm>
            <a:off x="701041" y="2901193"/>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Planning to buy a home? Be sure you're familiar with the current commission and compensation guidelines created to protect buyers, together with written agreement requirements.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7"/>
              </a:rPr>
              <a:t>Visit this link</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to learn more or contact me for details.</a:t>
            </a:r>
          </a:p>
        </p:txBody>
      </p:sp>
      <p:sp>
        <p:nvSpPr>
          <p:cNvPr id="12" name="TextBox 11">
            <a:extLst>
              <a:ext uri="{FF2B5EF4-FFF2-40B4-BE49-F238E27FC236}">
                <a16:creationId xmlns:a16="http://schemas.microsoft.com/office/drawing/2014/main" id="{0528895C-875F-7E98-B3DB-C7CD179531D8}"/>
              </a:ext>
            </a:extLst>
          </p:cNvPr>
          <p:cNvSpPr txBox="1"/>
          <p:nvPr/>
        </p:nvSpPr>
        <p:spPr>
          <a:xfrm>
            <a:off x="701041" y="5756849"/>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Home ownership comes with plenty of rewards, including some impressive tax savings. You may be able to deduct the interest portion of your mortgage payments, plus any local or state taxes up to $10,000. Visit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8"/>
              </a:rPr>
              <a:t>IRS.gov</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for more information.</a:t>
            </a:r>
          </a:p>
        </p:txBody>
      </p:sp>
    </p:spTree>
    <p:extLst>
      <p:ext uri="{BB962C8B-B14F-4D97-AF65-F5344CB8AC3E}">
        <p14:creationId xmlns:p14="http://schemas.microsoft.com/office/powerpoint/2010/main" val="18829882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aecf0b91559b9093e2f66754ac76081e">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1aeacc5c7228ed8e01f19ca0b11776a9"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00FD4-94BC-49A2-82A0-99D176C54A60}">
  <ds:schemaRefs>
    <ds:schemaRef ds:uri="http://schemas.microsoft.com/office/2006/metadata/properties"/>
    <ds:schemaRef ds:uri="http://schemas.microsoft.com/office/2006/documentManagement/types"/>
    <ds:schemaRef ds:uri="91805258-178e-4cbc-bf17-90bc7eb439d2"/>
    <ds:schemaRef ds:uri="http://schemas.microsoft.com/office/infopath/2007/PartnerControls"/>
    <ds:schemaRef ds:uri="http://purl.org/dc/terms/"/>
    <ds:schemaRef ds:uri="http://purl.org/dc/dcmitype/"/>
    <ds:schemaRef ds:uri="454e9e6b-ff12-49f1-8c43-73c8976e54ee"/>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587ED056-FD68-40AD-AD1E-9CE85D4D2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39453</TotalTime>
  <Words>781</Words>
  <Application>Microsoft Office PowerPoint</Application>
  <PresentationFormat>Widescreen</PresentationFormat>
  <Paragraphs>50</Paragraphs>
  <Slides>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Objektiv Mk2</vt:lpstr>
      <vt:lpstr>Objektiv Mk2 SemiBold</vt:lpstr>
      <vt:lpstr>Arial</vt:lpstr>
      <vt:lpstr>Calibri</vt:lpstr>
      <vt:lpstr>Barlow Medium</vt:lpstr>
      <vt:lpstr>Times New Roman</vt:lpstr>
      <vt:lpstr>Barlow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52</cp:revision>
  <dcterms:created xsi:type="dcterms:W3CDTF">2021-06-10T15:34:01Z</dcterms:created>
  <dcterms:modified xsi:type="dcterms:W3CDTF">2024-10-07T14:35:15Z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