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1"/>
  </p:notesMasterIdLst>
  <p:sldIdLst>
    <p:sldId id="2076137455" r:id="rId5"/>
    <p:sldId id="2076137436" r:id="rId6"/>
    <p:sldId id="2076137462" r:id="rId7"/>
    <p:sldId id="2076137437" r:id="rId8"/>
    <p:sldId id="2076137442" r:id="rId9"/>
    <p:sldId id="2076137445" r:id="rId10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Barlow Medium" panose="00000600000000000000" pitchFamily="2" charset="0"/>
      <p:regular r:id="rId16"/>
      <p:italic r:id="rId17"/>
    </p:embeddedFont>
    <p:embeddedFont>
      <p:font typeface="Objektiv Mk2" panose="020B0702020204020203" pitchFamily="34" charset="0"/>
      <p:regular r:id="rId18"/>
      <p:bold r:id="rId19"/>
      <p:italic r:id="rId20"/>
      <p:boldItalic r:id="rId21"/>
    </p:embeddedFont>
    <p:embeddedFont>
      <p:font typeface="Objektiv Mk2 SemiBold" panose="020B0602020204020203" pitchFamily="3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4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D597"/>
    <a:srgbClr val="009B77"/>
    <a:srgbClr val="00A677"/>
    <a:srgbClr val="0072CE"/>
    <a:srgbClr val="85CBF9"/>
    <a:srgbClr val="00263A"/>
    <a:srgbClr val="753BBD"/>
    <a:srgbClr val="DDE5ED"/>
    <a:srgbClr val="96A4AE"/>
    <a:srgbClr val="26A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96"/>
    <p:restoredTop sz="86486"/>
  </p:normalViewPr>
  <p:slideViewPr>
    <p:cSldViewPr snapToGrid="0">
      <p:cViewPr varScale="1">
        <p:scale>
          <a:sx n="64" d="100"/>
          <a:sy n="64" d="100"/>
        </p:scale>
        <p:origin x="516" y="44"/>
      </p:cViewPr>
      <p:guideLst>
        <p:guide orient="horz" pos="384"/>
        <p:guide pos="3864"/>
        <p:guide pos="44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AF61A-0D40-D44A-9C00-6554E21CBC7D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AFAC6-DEA9-E94A-A956-F0E3CBB9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6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Onboard clients through a loan status change to “pre-qualified”, educate them with six friendly emails educating clients on the loan process and market, and track campaign success through pre-set journey statuses. If necessary, adjustments can be made to the wireframe and email content.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20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4AFAC6-DEA9-E94A-A956-F0E3CBB962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6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55C2822-349C-BD91-EC26-A957077CBC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36793" y="5206594"/>
            <a:ext cx="4241076" cy="9144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E476B-5ACD-A345-A0A0-13B853B5B4F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7469" y="2018111"/>
            <a:ext cx="7952232" cy="1410889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54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D11393A-1FF3-1B42-8E63-EB04EC248A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7469" y="3637721"/>
            <a:ext cx="7952232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1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</p:spTree>
    <p:extLst>
      <p:ext uri="{BB962C8B-B14F-4D97-AF65-F5344CB8AC3E}">
        <p14:creationId xmlns:p14="http://schemas.microsoft.com/office/powerpoint/2010/main" val="4243359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1B2F0A6-608F-9848-866C-E71FD8372C4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D54D96D-0ABE-5346-94BC-9473C8350B9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D7C89DED-C9D5-6B4B-94C4-64A605FB86B9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1C102C-C41F-0DC2-8884-D7E4EF1AB3FB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45026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F2A9694-8C08-1C4D-AB43-2E20C90003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245229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493C0D-47D2-992F-EAD4-A48B84E16715}"/>
              </a:ext>
            </a:extLst>
          </p:cNvPr>
          <p:cNvSpPr/>
          <p:nvPr userDrawn="1"/>
        </p:nvSpPr>
        <p:spPr>
          <a:xfrm>
            <a:off x="5719529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21801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496BD11-5883-8041-9D86-152A52BB75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7429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71550" marR="0" lvl="2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bg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44768196-3B2A-474B-8166-BC7B1151C2A5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BB58664-0724-11B7-8907-6B3060417D7F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767675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56323C8-CDD1-114A-A6CF-7B82EFB0F53D}"/>
              </a:ext>
            </a:extLst>
          </p:cNvPr>
          <p:cNvSpPr/>
          <p:nvPr userDrawn="1"/>
        </p:nvSpPr>
        <p:spPr>
          <a:xfrm>
            <a:off x="248478" y="0"/>
            <a:ext cx="11943521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1D5E6D8-68E6-F84E-AD5B-B636A4DB935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510295"/>
            <a:ext cx="589922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C49EF2B1-7256-B346-A7DE-C99D304109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1563843"/>
            <a:ext cx="5899226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0AD604A-1899-C447-ACB4-6A671F6491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256183"/>
            <a:ext cx="5899227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7334A1C4-5494-824B-AC23-0CE74162D0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478973" y="0"/>
            <a:ext cx="471302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">
            <a:extLst>
              <a:ext uri="{FF2B5EF4-FFF2-40B4-BE49-F238E27FC236}">
                <a16:creationId xmlns:a16="http://schemas.microsoft.com/office/drawing/2014/main" id="{F2A765E1-13F3-5046-A592-205E96EA8262}"/>
              </a:ext>
            </a:extLst>
          </p:cNvPr>
          <p:cNvSpPr txBox="1">
            <a:spLocks/>
          </p:cNvSpPr>
          <p:nvPr userDrawn="1"/>
        </p:nvSpPr>
        <p:spPr>
          <a:xfrm>
            <a:off x="6582805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7A7A23-CEBF-1476-2AE3-9A61D5D8CE3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749300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 2 DARK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593AAA6-2441-6641-8FED-64113CC5AC28}"/>
              </a:ext>
            </a:extLst>
          </p:cNvPr>
          <p:cNvSpPr/>
          <p:nvPr userDrawn="1"/>
        </p:nvSpPr>
        <p:spPr>
          <a:xfrm>
            <a:off x="1" y="0"/>
            <a:ext cx="5715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3D5D8A7-AB1D-EF42-B091-1A0948A2EFCA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20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6A4104-7F96-6840-B042-FEB770E070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86263582-0C93-B444-9E1F-91B5325F7B5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63477" y="0"/>
            <a:ext cx="622852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444ADFBF-16DF-BD4C-A55A-274F7FDA45E7}"/>
              </a:ext>
            </a:extLst>
          </p:cNvPr>
          <p:cNvSpPr txBox="1">
            <a:spLocks/>
          </p:cNvSpPr>
          <p:nvPr userDrawn="1"/>
        </p:nvSpPr>
        <p:spPr>
          <a:xfrm>
            <a:off x="4658467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BC6FE5-04CD-8441-B1AA-27B889CB2D9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3211529"/>
            <a:ext cx="3974893" cy="328134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chemeClr val="bg1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914400" indent="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marL="914400" marR="0" lvl="2" indent="-34290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ECC121-8627-D49A-7E84-50C9C68B0E95}"/>
              </a:ext>
            </a:extLst>
          </p:cNvPr>
          <p:cNvSpPr/>
          <p:nvPr userDrawn="1"/>
        </p:nvSpPr>
        <p:spPr>
          <a:xfrm>
            <a:off x="571500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2058711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3DA14CF-B21D-F546-AA16-B23E70970A54}"/>
              </a:ext>
            </a:extLst>
          </p:cNvPr>
          <p:cNvSpPr/>
          <p:nvPr userDrawn="1"/>
        </p:nvSpPr>
        <p:spPr>
          <a:xfrm>
            <a:off x="0" y="0"/>
            <a:ext cx="6172247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1E2651D-049E-1644-A8A1-84C9763BBA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47311" y="2093440"/>
            <a:ext cx="3974892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0AB00C6-DC55-424E-AA2B-DA0FF5C868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47310" y="3211529"/>
            <a:ext cx="3974893" cy="29773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</p:txBody>
      </p:sp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34543FF-1550-1A49-BB94-CF1E89EA3CB1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5C3A9BC-2E5C-974F-87AB-7266F15B289D}"/>
              </a:ext>
            </a:extLst>
          </p:cNvPr>
          <p:cNvSpPr/>
          <p:nvPr userDrawn="1"/>
        </p:nvSpPr>
        <p:spPr>
          <a:xfrm>
            <a:off x="6172247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9640619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B4BDEDC-491F-1846-9FEF-44453BCB20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8478" y="617002"/>
            <a:ext cx="11943521" cy="914400"/>
          </a:xfrm>
          <a:prstGeom prst="rect">
            <a:avLst/>
          </a:prstGeom>
        </p:spPr>
        <p:txBody>
          <a:bodyPr anchor="b"/>
          <a:lstStyle>
            <a:lvl1pPr marL="0" indent="0" algn="ctr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A332EC9-FF9B-7548-9B8F-61BEE0A01E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4010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9893FBA-6CAE-4F4C-8662-9E88A0C955A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2283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5F8BDD1-05B9-9F4D-B7F5-5887640309C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13421" y="4302104"/>
            <a:ext cx="3217577" cy="153669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Update Icons As Needed.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E16A54-8B26-562B-F4CE-EFA38C3D2F5C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2291492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A77853-5DF7-E24D-ABD8-66DD178A44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4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67D525C-8BBA-F247-AA11-AA101339C356}"/>
              </a:ext>
            </a:extLst>
          </p:cNvPr>
          <p:cNvSpPr txBox="1">
            <a:spLocks/>
          </p:cNvSpPr>
          <p:nvPr userDrawn="1"/>
        </p:nvSpPr>
        <p:spPr>
          <a:xfrm>
            <a:off x="11540408" y="6298119"/>
            <a:ext cx="80802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z="12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/>
              <a:t>‹#›</a:t>
            </a:fld>
            <a:endParaRPr lang="en-US" sz="12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9745CFA6-0AE7-A846-92E4-06559FF51D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1" y="1007252"/>
            <a:ext cx="4492616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E8EC7F-4DF0-2045-B52C-C6AFC00301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2" y="2060800"/>
            <a:ext cx="4492615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345692D-602B-A94D-A86D-507CB10445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2200" y="2753140"/>
            <a:ext cx="4492617" cy="3910104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solidFill>
                  <a:srgbClr val="00263A"/>
                </a:solidFill>
                <a:effectLst/>
                <a:latin typeface="+mn-lt"/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•"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Lorem ipsum dolor sit </a:t>
            </a:r>
            <a:r>
              <a:rPr lang="en-US" dirty="0" err="1"/>
              <a:t>amet</a:t>
            </a:r>
            <a:endParaRPr lang="en-US" dirty="0"/>
          </a:p>
          <a:p>
            <a:pPr lvl="2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1410B-E5E3-7B46-9FDC-A759A51303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36752636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31A94A5-2BD2-E7AC-5FFC-4F40E5A779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9703" y="220155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477291" y="3095871"/>
            <a:ext cx="723999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54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400255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483FBE2-7FD5-7FC9-0F2B-FAD2293F8EC8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142A4-289C-75ED-83B2-29664EFC31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1998" cy="685799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0C02146-C635-CF4B-9274-67624C68070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10295" y="6243268"/>
            <a:ext cx="1754119" cy="37819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497B82E-3D79-5340-9BB0-5A74D1BB410A}"/>
              </a:ext>
            </a:extLst>
          </p:cNvPr>
          <p:cNvSpPr txBox="1">
            <a:spLocks/>
          </p:cNvSpPr>
          <p:nvPr userDrawn="1"/>
        </p:nvSpPr>
        <p:spPr>
          <a:xfrm>
            <a:off x="2242921" y="3895165"/>
            <a:ext cx="4050303" cy="666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Q</a:t>
            </a:r>
            <a:r>
              <a:rPr lang="en-US" sz="6600" b="1" i="0" spc="20" dirty="0">
                <a:solidFill>
                  <a:srgbClr val="85CBF9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&amp;</a:t>
            </a:r>
            <a:r>
              <a:rPr lang="en-US" sz="66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3460632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C18BD70-B2A2-864F-9E71-B9C0B176AE3C}"/>
              </a:ext>
            </a:extLst>
          </p:cNvPr>
          <p:cNvSpPr/>
          <p:nvPr userDrawn="1"/>
        </p:nvSpPr>
        <p:spPr>
          <a:xfrm>
            <a:off x="5118652" y="0"/>
            <a:ext cx="7093225" cy="6858000"/>
          </a:xfrm>
          <a:prstGeom prst="rect">
            <a:avLst/>
          </a:prstGeom>
          <a:solidFill>
            <a:srgbClr val="DDE5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6B0A98-AA7F-E144-B2E7-6DDA04D8511C}"/>
              </a:ext>
            </a:extLst>
          </p:cNvPr>
          <p:cNvSpPr/>
          <p:nvPr userDrawn="1"/>
        </p:nvSpPr>
        <p:spPr>
          <a:xfrm>
            <a:off x="0" y="1"/>
            <a:ext cx="5118652" cy="6857999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5941547-2B5E-164F-ABF4-CC9EC2940809}"/>
              </a:ext>
            </a:extLst>
          </p:cNvPr>
          <p:cNvSpPr txBox="1">
            <a:spLocks/>
          </p:cNvSpPr>
          <p:nvPr userDrawn="1"/>
        </p:nvSpPr>
        <p:spPr>
          <a:xfrm>
            <a:off x="1009198" y="2943281"/>
            <a:ext cx="2533124" cy="9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4000" b="1" i="0" spc="20" dirty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rPr>
              <a:t>Agenda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4CEAC8-E0C6-6B47-A612-086940906F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5365" y="935038"/>
            <a:ext cx="6536635" cy="5197475"/>
          </a:xfrm>
          <a:prstGeom prst="rect">
            <a:avLst/>
          </a:prstGeom>
        </p:spPr>
        <p:txBody>
          <a:bodyPr anchor="ctr"/>
          <a:lstStyle>
            <a:lvl1pPr marL="457200" indent="-457200">
              <a:lnSpc>
                <a:spcPct val="150000"/>
              </a:lnSpc>
              <a:buFont typeface="+mj-lt"/>
              <a:buAutoNum type="arabicPeriod"/>
              <a:defRPr sz="1800" b="0" i="0">
                <a:latin typeface="+mn-lt"/>
              </a:defRPr>
            </a:lvl1pPr>
          </a:lstStyle>
          <a:p>
            <a:pPr lvl="0"/>
            <a:r>
              <a:rPr lang="en-US" dirty="0"/>
              <a:t>Item 1</a:t>
            </a:r>
          </a:p>
          <a:p>
            <a:pPr lvl="0"/>
            <a:r>
              <a:rPr lang="en-US" dirty="0"/>
              <a:t>Item 2</a:t>
            </a:r>
          </a:p>
          <a:p>
            <a:pPr lvl="0"/>
            <a:r>
              <a:rPr lang="en-US" dirty="0"/>
              <a:t>Item 3</a:t>
            </a:r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B0FF4422-86A9-3346-82A9-EE5A6CCD8236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4621B-958E-68F0-46E8-F78CAAFF1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25655" y="-1"/>
            <a:ext cx="152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101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71338"/>
          </a:xfrm>
          <a:prstGeom prst="rect">
            <a:avLst/>
          </a:prstGeom>
          <a:solidFill>
            <a:srgbClr val="753B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073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63E411E-3E5B-194B-9666-97429BADBB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9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53BBD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9FA33F-48F4-4743-8108-614BCCFD19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4714" y="2388790"/>
            <a:ext cx="54368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E85B8C-0D1B-A24D-A84A-5B340A3D81D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74715" y="3442338"/>
            <a:ext cx="54368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BBB54C-F50E-1C44-A277-17EC58050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96350" y="13338"/>
            <a:ext cx="329565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EAE9CF-7C82-AA43-B8D7-5087D5310B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1422" y="6145695"/>
            <a:ext cx="533952" cy="53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2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A7F0963-32F7-7644-8381-63718DAD9C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6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53B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76CF0-DA6D-E692-B1A8-0BEAC8400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B2FBD51-6EAB-D249-B4EA-6B88C502E39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1818" y="3340100"/>
            <a:ext cx="3608034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800" b="1" i="0">
                <a:solidFill>
                  <a:schemeClr val="bg1"/>
                </a:solidFill>
                <a:latin typeface="Objektiv Mk2 SemiBold" panose="020B0602020204020203" pitchFamily="34" charset="0"/>
                <a:cs typeface="Objektiv Mk2 SemiBold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2770889-B1C5-2B4F-A297-B6633156A62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1819" y="4393648"/>
            <a:ext cx="3608034" cy="914400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85CBF9"/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B1FD39F-2181-9041-AF80-15C7C686717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6909" y="756203"/>
            <a:ext cx="5257787" cy="477989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7131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>
          <p15:clr>
            <a:srgbClr val="FBAE40"/>
          </p15:clr>
        </p15:guide>
        <p15:guide id="4" pos="417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05E49E-A279-7D4F-BFBD-C8680CF57D0D}"/>
              </a:ext>
            </a:extLst>
          </p:cNvPr>
          <p:cNvSpPr/>
          <p:nvPr userDrawn="1"/>
        </p:nvSpPr>
        <p:spPr>
          <a:xfrm>
            <a:off x="1" y="0"/>
            <a:ext cx="248477" cy="6858000"/>
          </a:xfrm>
          <a:prstGeom prst="rect">
            <a:avLst/>
          </a:prstGeom>
          <a:gradFill>
            <a:gsLst>
              <a:gs pos="0">
                <a:srgbClr val="0072CE"/>
              </a:gs>
              <a:gs pos="63000">
                <a:srgbClr val="7030A0"/>
              </a:gs>
              <a:gs pos="100000">
                <a:srgbClr val="00263A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1B63AAD1-2908-6547-8526-E0B2858821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2200" y="510295"/>
            <a:ext cx="9959137" cy="914400"/>
          </a:xfrm>
          <a:prstGeom prst="rect">
            <a:avLst/>
          </a:prstGeom>
        </p:spPr>
        <p:txBody>
          <a:bodyPr anchor="b"/>
          <a:lstStyle>
            <a:lvl1pPr marL="0" indent="0" algn="l">
              <a:buFontTx/>
              <a:buNone/>
              <a:defRPr sz="4000" b="1" i="0">
                <a:solidFill>
                  <a:srgbClr val="00263A"/>
                </a:solidFill>
                <a:latin typeface="Objektiv Mk2" panose="020B0602020204020203" pitchFamily="34" charset="0"/>
                <a:cs typeface="Objektiv Mk2" panose="020B0602020204020203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Title Goes Here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B1A3114-7AEE-4E45-977F-C038964ADE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2201" y="1563843"/>
            <a:ext cx="9959137" cy="443861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400" b="0" i="0">
                <a:solidFill>
                  <a:srgbClr val="0072CE"/>
                </a:solidFill>
                <a:latin typeface="Barlow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B4D8B1E5-499E-E549-911E-192E2FDA90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52201" y="2256183"/>
            <a:ext cx="9959138" cy="369735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50000"/>
              </a:lnSpc>
              <a:buFontTx/>
              <a:buNone/>
              <a:defRPr lang="en-US" sz="1800" b="0" i="0" smtClean="0">
                <a:effectLst/>
                <a:latin typeface="+mn-lt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semper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vel </a:t>
            </a:r>
            <a:r>
              <a:rPr lang="en-US" dirty="0" err="1"/>
              <a:t>massa</a:t>
            </a:r>
            <a:r>
              <a:rPr lang="en-US" dirty="0"/>
              <a:t> libero. Nam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, </a:t>
            </a:r>
            <a:r>
              <a:rPr lang="en-US" dirty="0" err="1"/>
              <a:t>mollis</a:t>
            </a:r>
            <a:r>
              <a:rPr lang="en-US" dirty="0"/>
              <a:t> in </a:t>
            </a:r>
            <a:r>
              <a:rPr lang="en-US" dirty="0" err="1"/>
              <a:t>volutpat</a:t>
            </a:r>
            <a:r>
              <a:rPr lang="en-US" dirty="0"/>
              <a:t> sed, </a:t>
            </a:r>
            <a:r>
              <a:rPr lang="en-US" dirty="0" err="1"/>
              <a:t>molestie</a:t>
            </a:r>
            <a:r>
              <a:rPr lang="en-US" dirty="0"/>
              <a:t> ac </a:t>
            </a:r>
            <a:r>
              <a:rPr lang="en-US" dirty="0" err="1"/>
              <a:t>quam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pulvinar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 at tempus. </a:t>
            </a:r>
            <a:r>
              <a:rPr lang="en-US" dirty="0" err="1"/>
              <a:t>Pellentesque</a:t>
            </a:r>
            <a:r>
              <a:rPr lang="en-US" dirty="0"/>
              <a:t> habitant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senectus</a:t>
            </a:r>
            <a:r>
              <a:rPr lang="en-US" dirty="0"/>
              <a:t> et </a:t>
            </a:r>
            <a:r>
              <a:rPr lang="en-US" dirty="0" err="1"/>
              <a:t>netus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. Cras vel </a:t>
            </a:r>
            <a:r>
              <a:rPr lang="en-US" dirty="0" err="1"/>
              <a:t>tellus</a:t>
            </a:r>
            <a:r>
              <a:rPr lang="en-US" dirty="0"/>
              <a:t> ex. Sed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non cursus </a:t>
            </a:r>
            <a:r>
              <a:rPr lang="en-US" dirty="0" err="1"/>
              <a:t>hendrerit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91440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Phasellus</a:t>
            </a:r>
            <a:r>
              <a:rPr lang="en-US" dirty="0"/>
              <a:t> et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,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, </a:t>
            </a:r>
            <a:r>
              <a:rPr lang="en-US" dirty="0" err="1"/>
              <a:t>euismod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98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880">
          <p15:clr>
            <a:srgbClr val="FBAE40"/>
          </p15:clr>
        </p15:guide>
        <p15:guide id="3" pos="504">
          <p15:clr>
            <a:srgbClr val="FBAE40"/>
          </p15:clr>
        </p15:guide>
        <p15:guide id="5" pos="756">
          <p15:clr>
            <a:srgbClr val="FBAE40"/>
          </p15:clr>
        </p15:guide>
        <p15:guide id="6" pos="315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65F718-717A-5440-A6C0-1DC3A3CE9E1D}"/>
              </a:ext>
            </a:extLst>
          </p:cNvPr>
          <p:cNvSpPr txBox="1">
            <a:spLocks/>
          </p:cNvSpPr>
          <p:nvPr userDrawn="1"/>
        </p:nvSpPr>
        <p:spPr>
          <a:xfrm>
            <a:off x="11618843" y="6492876"/>
            <a:ext cx="573155" cy="3651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30EA680-D336-4FF7-8B7A-9848BB0A1C32}" type="slidenum">
              <a:rPr lang="en-US" sz="1000" smtClean="0">
                <a:solidFill>
                  <a:schemeClr val="bg1">
                    <a:lumMod val="50000"/>
                  </a:schemeClr>
                </a:solidFill>
                <a:latin typeface="Barlow Medium" pitchFamily="2" charset="77"/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Barlow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73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776" r:id="rId2"/>
    <p:sldLayoutId id="2147483785" r:id="rId3"/>
    <p:sldLayoutId id="2147483784" r:id="rId4"/>
    <p:sldLayoutId id="2147483684" r:id="rId5"/>
    <p:sldLayoutId id="2147483782" r:id="rId6"/>
    <p:sldLayoutId id="2147483783" r:id="rId7"/>
    <p:sldLayoutId id="2147483768" r:id="rId8"/>
    <p:sldLayoutId id="2147483769" r:id="rId9"/>
    <p:sldLayoutId id="2147483770" r:id="rId10"/>
    <p:sldLayoutId id="2147483771" r:id="rId11"/>
    <p:sldLayoutId id="2147483773" r:id="rId12"/>
    <p:sldLayoutId id="2147483774" r:id="rId13"/>
    <p:sldLayoutId id="2147483775" r:id="rId14"/>
    <p:sldLayoutId id="2147483778" r:id="rId15"/>
    <p:sldLayoutId id="2147483777" r:id="rId16"/>
    <p:sldLayoutId id="214748377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6DEF00-71A6-4D06-58C8-D56E58810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Pre-Qualified Journey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0C212-2C65-3120-0FAF-E4A28B00A75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Pre-qualified mortgage journey to retain prospects, educate on the process, and encourage loan application. </a:t>
            </a:r>
          </a:p>
        </p:txBody>
      </p:sp>
    </p:spTree>
    <p:extLst>
      <p:ext uri="{BB962C8B-B14F-4D97-AF65-F5344CB8AC3E}">
        <p14:creationId xmlns:p14="http://schemas.microsoft.com/office/powerpoint/2010/main" val="250269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88D259-A88F-1442-84E0-35CE6CA7DE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8494" y="2860574"/>
            <a:ext cx="7895574" cy="914400"/>
          </a:xfrm>
        </p:spPr>
        <p:txBody>
          <a:bodyPr/>
          <a:lstStyle/>
          <a:p>
            <a:r>
              <a:rPr lang="en-US" dirty="0"/>
              <a:t>Wireframe Overview</a:t>
            </a:r>
          </a:p>
        </p:txBody>
      </p:sp>
    </p:spTree>
    <p:extLst>
      <p:ext uri="{BB962C8B-B14F-4D97-AF65-F5344CB8AC3E}">
        <p14:creationId xmlns:p14="http://schemas.microsoft.com/office/powerpoint/2010/main" val="65342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AE54F3-8F18-B7F7-F32C-6D89C9D139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Pre-Qualified Journey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04A4FA-1A39-32A8-EBE9-7DA89744E0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73" t="6814"/>
          <a:stretch/>
        </p:blipFill>
        <p:spPr>
          <a:xfrm>
            <a:off x="362335" y="1708298"/>
            <a:ext cx="11633905" cy="440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9303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93CD5F-5632-6345-9442-C6039B60E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1818" y="3340100"/>
            <a:ext cx="4940864" cy="914400"/>
          </a:xfrm>
        </p:spPr>
        <p:txBody>
          <a:bodyPr/>
          <a:lstStyle/>
          <a:p>
            <a:r>
              <a:rPr lang="en-US" dirty="0"/>
              <a:t>Email Samples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F4CCBD8-3D4F-C8AB-98F4-C9B77862280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4996" r="4996"/>
          <a:stretch/>
        </p:blipFill>
        <p:spPr/>
      </p:pic>
    </p:spTree>
    <p:extLst>
      <p:ext uri="{BB962C8B-B14F-4D97-AF65-F5344CB8AC3E}">
        <p14:creationId xmlns:p14="http://schemas.microsoft.com/office/powerpoint/2010/main" val="108158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B7F4400-956D-8747-B91B-49BE5E5899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035" y="371574"/>
            <a:ext cx="3176843" cy="29899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8D9552-0690-D1FA-1C4B-99E8CFA91C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6100" y="371574"/>
            <a:ext cx="3622236" cy="298997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B02C5C6-20F9-3B80-5F31-8CCBC31534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9558" y="371574"/>
            <a:ext cx="3536708" cy="29899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073DA22-066B-7AE3-2BC4-A63DA47B28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035" y="3529184"/>
            <a:ext cx="3176843" cy="29392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E8F7773-BD96-B79D-C52E-D04F511CEE3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36610"/>
          <a:stretch/>
        </p:blipFill>
        <p:spPr>
          <a:xfrm>
            <a:off x="4216100" y="3529184"/>
            <a:ext cx="3622236" cy="276668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140F2B1-B3B8-0DE3-A975-3191FCB363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59558" y="3529184"/>
            <a:ext cx="3536708" cy="29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70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974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Objektiv Mk2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0E37A5DFA2714CB7017CAE456168A6" ma:contentTypeVersion="18" ma:contentTypeDescription="Create a new document." ma:contentTypeScope="" ma:versionID="4fb967a6105d696e3fbe72c6857f6c75">
  <xsd:schema xmlns:xsd="http://www.w3.org/2001/XMLSchema" xmlns:xs="http://www.w3.org/2001/XMLSchema" xmlns:p="http://schemas.microsoft.com/office/2006/metadata/properties" xmlns:ns2="a0d940e6-08f7-4f55-ab22-1c60154efa17" xmlns:ns3="9d6ea532-a128-4102-90d6-037480f28622" targetNamespace="http://schemas.microsoft.com/office/2006/metadata/properties" ma:root="true" ma:fieldsID="b8be0f88dd89c45ab5a80cf19e938f0f" ns2:_="" ns3:_="">
    <xsd:import namespace="a0d940e6-08f7-4f55-ab22-1c60154efa17"/>
    <xsd:import namespace="9d6ea532-a128-4102-90d6-037480f286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d940e6-08f7-4f55-ab22-1c60154efa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3460b82-58eb-499a-9bd2-5a0713bdb8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6ea532-a128-4102-90d6-037480f286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3366c684-94b8-40a8-ae72-62a0fe207216}" ma:internalName="TaxCatchAll" ma:showField="CatchAllData" ma:web="9d6ea532-a128-4102-90d6-037480f2862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d6ea532-a128-4102-90d6-037480f28622">
      <UserInfo>
        <DisplayName>Laura Theodore</DisplayName>
        <AccountId>131</AccountId>
        <AccountType/>
      </UserInfo>
      <UserInfo>
        <DisplayName>Payton Gabriel</DisplayName>
        <AccountId>70</AccountId>
        <AccountType/>
      </UserInfo>
      <UserInfo>
        <DisplayName>Kortney Lane-Schafers</DisplayName>
        <AccountId>205</AccountId>
        <AccountType/>
      </UserInfo>
      <UserInfo>
        <DisplayName>Monica Ralston</DisplayName>
        <AccountId>276</AccountId>
        <AccountType/>
      </UserInfo>
      <UserInfo>
        <DisplayName>Chad Gaydos</DisplayName>
        <AccountId>280</AccountId>
        <AccountType/>
      </UserInfo>
    </SharedWithUsers>
    <lcf76f155ced4ddcb4097134ff3c332f xmlns="a0d940e6-08f7-4f55-ab22-1c60154efa17">
      <Terms xmlns="http://schemas.microsoft.com/office/infopath/2007/PartnerControls"/>
    </lcf76f155ced4ddcb4097134ff3c332f>
    <TaxCatchAll xmlns="9d6ea532-a128-4102-90d6-037480f2862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611B77-D130-442E-873E-BCCA19F424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d940e6-08f7-4f55-ab22-1c60154efa17"/>
    <ds:schemaRef ds:uri="9d6ea532-a128-4102-90d6-037480f286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800FD4-94BC-49A2-82A0-99D176C54A60}">
  <ds:schemaRefs>
    <ds:schemaRef ds:uri="http://schemas.microsoft.com/office/2006/metadata/properties"/>
    <ds:schemaRef ds:uri="http://purl.org/dc/terms/"/>
    <ds:schemaRef ds:uri="6ff04132-d76e-4838-a243-81579268c2b1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46207963-4797-4a7a-8025-35798118c8bb"/>
    <ds:schemaRef ds:uri="9d6ea532-a128-4102-90d6-037480f28622"/>
    <ds:schemaRef ds:uri="a0d940e6-08f7-4f55-ab22-1c60154efa17"/>
  </ds:schemaRefs>
</ds:datastoreItem>
</file>

<file path=customXml/itemProps3.xml><?xml version="1.0" encoding="utf-8"?>
<ds:datastoreItem xmlns:ds="http://schemas.openxmlformats.org/officeDocument/2006/customXml" ds:itemID="{FDF1F3CE-3298-4692-8D67-FA16F456C02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1772</TotalTime>
  <Words>76</Words>
  <Application>Microsoft Office PowerPoint</Application>
  <PresentationFormat>Widescreen</PresentationFormat>
  <Paragraphs>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Barlow</vt:lpstr>
      <vt:lpstr>Objektiv Mk2</vt:lpstr>
      <vt:lpstr>Barlow Medium</vt:lpstr>
      <vt:lpstr>Arial</vt:lpstr>
      <vt:lpstr>Calibri</vt:lpstr>
      <vt:lpstr>Objektiv Mk2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Payton Gabriel</dc:creator>
  <cp:lastModifiedBy>Aubrey Olsen</cp:lastModifiedBy>
  <cp:revision>50</cp:revision>
  <dcterms:created xsi:type="dcterms:W3CDTF">2021-06-10T15:34:01Z</dcterms:created>
  <dcterms:modified xsi:type="dcterms:W3CDTF">2025-01-13T21:58:06Z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0x010100B00E37A5DFA2714CB7017CAE456168A6</vt:lpwstr>
  </property>
  <property fmtid="{D5CDD505-2E9C-101B-9397-08002B2CF9AE}" pid="3" name="_dlc_DocIdItemGuid">
    <vt:lpwstr>df1906c8-c0c3-42de-b8f4-37c7d36cd389</vt:lpwstr>
  </property>
  <property fmtid="{D5CDD505-2E9C-101B-9397-08002B2CF9AE}" pid="4" name="MediaServiceImageTags">
    <vt:lpwstr/>
  </property>
</Properties>
</file>