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7"/>
  </p:notesMasterIdLst>
  <p:sldIdLst>
    <p:sldId id="2076137455" r:id="rId5"/>
    <p:sldId id="2076137469" r:id="rId6"/>
    <p:sldId id="2076137468" r:id="rId7"/>
    <p:sldId id="2076137466" r:id="rId8"/>
    <p:sldId id="2076137473" r:id="rId9"/>
    <p:sldId id="2076137474" r:id="rId10"/>
    <p:sldId id="2076137465" r:id="rId11"/>
    <p:sldId id="2076137470" r:id="rId12"/>
    <p:sldId id="2076137471" r:id="rId13"/>
    <p:sldId id="2076137472" r:id="rId14"/>
    <p:sldId id="2076137475" r:id="rId15"/>
    <p:sldId id="2076137476" r:id="rId16"/>
  </p:sldIdLst>
  <p:sldSz cx="12192000" cy="6858000"/>
  <p:notesSz cx="6858000" cy="9144000"/>
  <p:embeddedFontLst>
    <p:embeddedFont>
      <p:font typeface="Barlow" panose="00000500000000000000" pitchFamily="2" charset="0"/>
      <p:regular r:id="rId18"/>
      <p:bold r:id="rId19"/>
      <p:italic r:id="rId20"/>
      <p:boldItalic r:id="rId21"/>
    </p:embeddedFont>
    <p:embeddedFont>
      <p:font typeface="Barlow Medium" panose="00000600000000000000" pitchFamily="2" charset="0"/>
      <p:regular r:id="rId22"/>
      <p:italic r:id="rId23"/>
    </p:embeddedFont>
    <p:embeddedFont>
      <p:font typeface="Objektiv Mk2" panose="020B0702020204020203" pitchFamily="34" charset="0"/>
      <p:regular r:id="rId24"/>
      <p:bold r:id="rId25"/>
      <p:italic r:id="rId26"/>
      <p:boldItalic r:id="rId27"/>
    </p:embeddedFont>
    <p:embeddedFont>
      <p:font typeface="Objektiv Mk2 SemiBold" panose="020B0602020204020203"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a:srgbClr val="009B77"/>
    <a:srgbClr val="00A677"/>
    <a:srgbClr val="0072CE"/>
    <a:srgbClr val="85CBF9"/>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8F9A87-882B-4E64-B54A-14BDFE1D3417}" v="5" dt="2024-08-14T14:16:27.8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31"/>
    <p:restoredTop sz="86531"/>
  </p:normalViewPr>
  <p:slideViewPr>
    <p:cSldViewPr snapToGrid="0">
      <p:cViewPr varScale="1">
        <p:scale>
          <a:sx n="64" d="100"/>
          <a:sy n="64" d="100"/>
        </p:scale>
        <p:origin x="1100" y="44"/>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font" Target="fonts/font4.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6.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978F9A87-882B-4E64-B54A-14BDFE1D3417}"/>
    <pc:docChg chg="undo custSel addSld modSld sldOrd">
      <pc:chgData name="Aubrey Olsen" userId="408c3e31-be18-4626-a9af-ec1f5bfcad06" providerId="ADAL" clId="{978F9A87-882B-4E64-B54A-14BDFE1D3417}" dt="2024-08-26T18:15:35.214" v="35" actId="108"/>
      <pc:docMkLst>
        <pc:docMk/>
      </pc:docMkLst>
      <pc:sldChg chg="addSp modSp mod ord">
        <pc:chgData name="Aubrey Olsen" userId="408c3e31-be18-4626-a9af-ec1f5bfcad06" providerId="ADAL" clId="{978F9A87-882B-4E64-B54A-14BDFE1D3417}" dt="2024-08-26T18:15:35.214" v="35" actId="108"/>
        <pc:sldMkLst>
          <pc:docMk/>
          <pc:sldMk cId="2324471028" sldId="2076137472"/>
        </pc:sldMkLst>
        <pc:picChg chg="add mod">
          <ac:chgData name="Aubrey Olsen" userId="408c3e31-be18-4626-a9af-ec1f5bfcad06" providerId="ADAL" clId="{978F9A87-882B-4E64-B54A-14BDFE1D3417}" dt="2024-08-26T18:14:57.017" v="29" actId="14100"/>
          <ac:picMkLst>
            <pc:docMk/>
            <pc:sldMk cId="2324471028" sldId="2076137472"/>
            <ac:picMk id="3" creationId="{873B9A72-17CB-1811-FB24-5992C0D8AA41}"/>
          </ac:picMkLst>
        </pc:picChg>
        <pc:picChg chg="add mod">
          <ac:chgData name="Aubrey Olsen" userId="408c3e31-be18-4626-a9af-ec1f5bfcad06" providerId="ADAL" clId="{978F9A87-882B-4E64-B54A-14BDFE1D3417}" dt="2024-08-26T18:15:35.214" v="35" actId="108"/>
          <ac:picMkLst>
            <pc:docMk/>
            <pc:sldMk cId="2324471028" sldId="2076137472"/>
            <ac:picMk id="7" creationId="{4F8E2DE0-52B1-C6F9-3BD8-62AEACAFC027}"/>
          </ac:picMkLst>
        </pc:picChg>
      </pc:sldChg>
      <pc:sldChg chg="modSp add mod setBg">
        <pc:chgData name="Aubrey Olsen" userId="408c3e31-be18-4626-a9af-ec1f5bfcad06" providerId="ADAL" clId="{978F9A87-882B-4E64-B54A-14BDFE1D3417}" dt="2024-08-14T14:15:43.771" v="6" actId="20577"/>
        <pc:sldMkLst>
          <pc:docMk/>
          <pc:sldMk cId="2332146378" sldId="2076137475"/>
        </pc:sldMkLst>
        <pc:spChg chg="mod">
          <ac:chgData name="Aubrey Olsen" userId="408c3e31-be18-4626-a9af-ec1f5bfcad06" providerId="ADAL" clId="{978F9A87-882B-4E64-B54A-14BDFE1D3417}" dt="2024-08-14T14:15:43.771" v="6" actId="20577"/>
          <ac:spMkLst>
            <pc:docMk/>
            <pc:sldMk cId="2332146378" sldId="2076137475"/>
            <ac:spMk id="10" creationId="{C2F9D714-61CD-0960-78E4-E36C4A8D5909}"/>
          </ac:spMkLst>
        </pc:spChg>
      </pc:sldChg>
      <pc:sldChg chg="delSp modSp add mod">
        <pc:chgData name="Aubrey Olsen" userId="408c3e31-be18-4626-a9af-ec1f5bfcad06" providerId="ADAL" clId="{978F9A87-882B-4E64-B54A-14BDFE1D3417}" dt="2024-08-14T14:20:29.760" v="23" actId="6549"/>
        <pc:sldMkLst>
          <pc:docMk/>
          <pc:sldMk cId="2110234806" sldId="2076137476"/>
        </pc:sldMkLst>
        <pc:spChg chg="mod">
          <ac:chgData name="Aubrey Olsen" userId="408c3e31-be18-4626-a9af-ec1f5bfcad06" providerId="ADAL" clId="{978F9A87-882B-4E64-B54A-14BDFE1D3417}" dt="2024-08-14T14:19:40.166" v="18"/>
          <ac:spMkLst>
            <pc:docMk/>
            <pc:sldMk cId="2110234806" sldId="2076137476"/>
            <ac:spMk id="3" creationId="{454A9F36-9307-E41E-5049-CD8B0D590A04}"/>
          </ac:spMkLst>
        </pc:spChg>
        <pc:spChg chg="mod">
          <ac:chgData name="Aubrey Olsen" userId="408c3e31-be18-4626-a9af-ec1f5bfcad06" providerId="ADAL" clId="{978F9A87-882B-4E64-B54A-14BDFE1D3417}" dt="2024-08-14T14:19:57.507" v="21"/>
          <ac:spMkLst>
            <pc:docMk/>
            <pc:sldMk cId="2110234806" sldId="2076137476"/>
            <ac:spMk id="8" creationId="{A091F402-3EE1-A2D5-A630-F7228055982A}"/>
          </ac:spMkLst>
        </pc:spChg>
        <pc:spChg chg="mod">
          <ac:chgData name="Aubrey Olsen" userId="408c3e31-be18-4626-a9af-ec1f5bfcad06" providerId="ADAL" clId="{978F9A87-882B-4E64-B54A-14BDFE1D3417}" dt="2024-08-14T14:20:29.760" v="23" actId="6549"/>
          <ac:spMkLst>
            <pc:docMk/>
            <pc:sldMk cId="2110234806" sldId="2076137476"/>
            <ac:spMk id="10" creationId="{C2F9D714-61CD-0960-78E4-E36C4A8D5909}"/>
          </ac:spMkLst>
        </pc:spChg>
        <pc:spChg chg="mod">
          <ac:chgData name="Aubrey Olsen" userId="408c3e31-be18-4626-a9af-ec1f5bfcad06" providerId="ADAL" clId="{978F9A87-882B-4E64-B54A-14BDFE1D3417}" dt="2024-08-14T14:19:13.260" v="15" actId="1076"/>
          <ac:spMkLst>
            <pc:docMk/>
            <pc:sldMk cId="2110234806" sldId="2076137476"/>
            <ac:spMk id="12" creationId="{0528895C-875F-7E98-B3DB-C7CD179531D8}"/>
          </ac:spMkLst>
        </pc:spChg>
        <pc:spChg chg="del">
          <ac:chgData name="Aubrey Olsen" userId="408c3e31-be18-4626-a9af-ec1f5bfcad06" providerId="ADAL" clId="{978F9A87-882B-4E64-B54A-14BDFE1D3417}" dt="2024-08-14T14:16:33.900" v="11" actId="478"/>
          <ac:spMkLst>
            <pc:docMk/>
            <pc:sldMk cId="2110234806" sldId="2076137476"/>
            <ac:spMk id="13" creationId="{B8175B36-69B1-084B-7326-E6692F5186BF}"/>
          </ac:spMkLst>
        </pc:spChg>
        <pc:picChg chg="mod">
          <ac:chgData name="Aubrey Olsen" userId="408c3e31-be18-4626-a9af-ec1f5bfcad06" providerId="ADAL" clId="{978F9A87-882B-4E64-B54A-14BDFE1D3417}" dt="2024-08-14T14:16:02.607" v="7" actId="14826"/>
          <ac:picMkLst>
            <pc:docMk/>
            <pc:sldMk cId="2110234806" sldId="2076137476"/>
            <ac:picMk id="4" creationId="{ED5B85BD-CD6B-203E-D6CD-A231B47F1308}"/>
          </ac:picMkLst>
        </pc:picChg>
        <pc:picChg chg="mod">
          <ac:chgData name="Aubrey Olsen" userId="408c3e31-be18-4626-a9af-ec1f5bfcad06" providerId="ADAL" clId="{978F9A87-882B-4E64-B54A-14BDFE1D3417}" dt="2024-08-14T14:20:04.985" v="22" actId="1076"/>
          <ac:picMkLst>
            <pc:docMk/>
            <pc:sldMk cId="2110234806" sldId="2076137476"/>
            <ac:picMk id="5" creationId="{2F6CB5C7-420D-0A9B-20F9-5C618CC352F9}"/>
          </ac:picMkLst>
        </pc:picChg>
        <pc:picChg chg="mod">
          <ac:chgData name="Aubrey Olsen" userId="408c3e31-be18-4626-a9af-ec1f5bfcad06" providerId="ADAL" clId="{978F9A87-882B-4E64-B54A-14BDFE1D3417}" dt="2024-08-14T14:16:14.268" v="8" actId="14826"/>
          <ac:picMkLst>
            <pc:docMk/>
            <pc:sldMk cId="2110234806" sldId="2076137476"/>
            <ac:picMk id="6" creationId="{CDB4A872-30CE-1523-D117-DE6972D32810}"/>
          </ac:picMkLst>
        </pc:picChg>
        <pc:picChg chg="del">
          <ac:chgData name="Aubrey Olsen" userId="408c3e31-be18-4626-a9af-ec1f5bfcad06" providerId="ADAL" clId="{978F9A87-882B-4E64-B54A-14BDFE1D3417}" dt="2024-08-14T14:16:30.812" v="10" actId="478"/>
          <ac:picMkLst>
            <pc:docMk/>
            <pc:sldMk cId="2110234806" sldId="2076137476"/>
            <ac:picMk id="7" creationId="{ABCECC4B-EF44-9397-525A-B5D8B697F05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372757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3</a:t>
            </a:fld>
            <a:endParaRPr lang="en-US"/>
          </a:p>
        </p:txBody>
      </p:sp>
    </p:spTree>
    <p:extLst>
      <p:ext uri="{BB962C8B-B14F-4D97-AF65-F5344CB8AC3E}">
        <p14:creationId xmlns:p14="http://schemas.microsoft.com/office/powerpoint/2010/main" val="9009940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1618181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194184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755280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2962792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14095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497730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page should be used for Social Media (duplicate as needed)</a:t>
            </a:r>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4065737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Social Media Library</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434648"/>
            <a:ext cx="4497180" cy="2357818"/>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4"/>
          <a:srcRect/>
          <a:stretch/>
        </p:blipFill>
        <p:spPr>
          <a:xfrm>
            <a:off x="6248881" y="1434648"/>
            <a:ext cx="4497181" cy="2357818"/>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pic>
        <p:nvPicPr>
          <p:cNvPr id="3" name="Picture 2">
            <a:extLst>
              <a:ext uri="{FF2B5EF4-FFF2-40B4-BE49-F238E27FC236}">
                <a16:creationId xmlns:a16="http://schemas.microsoft.com/office/drawing/2014/main" id="{873B9A72-17CB-1811-FB24-5992C0D8AA41}"/>
              </a:ext>
            </a:extLst>
          </p:cNvPr>
          <p:cNvPicPr>
            <a:picLocks noChangeAspect="1"/>
          </p:cNvPicPr>
          <p:nvPr/>
        </p:nvPicPr>
        <p:blipFill>
          <a:blip r:embed="rId5"/>
          <a:stretch>
            <a:fillRect/>
          </a:stretch>
        </p:blipFill>
        <p:spPr>
          <a:xfrm>
            <a:off x="842684" y="4065328"/>
            <a:ext cx="4497180" cy="2340484"/>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4F8E2DE0-52B1-C6F9-3BD8-62AEACAFC027}"/>
              </a:ext>
            </a:extLst>
          </p:cNvPr>
          <p:cNvPicPr>
            <a:picLocks noChangeAspect="1"/>
          </p:cNvPicPr>
          <p:nvPr/>
        </p:nvPicPr>
        <p:blipFill>
          <a:blip r:embed="rId6"/>
          <a:stretch>
            <a:fillRect/>
          </a:stretch>
        </p:blipFill>
        <p:spPr>
          <a:xfrm>
            <a:off x="6248880" y="4065328"/>
            <a:ext cx="4497180" cy="2355666"/>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2324471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98564" y="985757"/>
            <a:ext cx="3454996" cy="1813873"/>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32524" y="3855300"/>
            <a:ext cx="3454996" cy="1813873"/>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59042" y="985756"/>
            <a:ext cx="3454996" cy="1813873"/>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59042" y="3855300"/>
            <a:ext cx="3454996" cy="1813873"/>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16991" y="0"/>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7"/>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454A9F36-9307-E41E-5049-CD8B0D590A04}"/>
              </a:ext>
            </a:extLst>
          </p:cNvPr>
          <p:cNvSpPr txBox="1"/>
          <p:nvPr/>
        </p:nvSpPr>
        <p:spPr>
          <a:xfrm>
            <a:off x="6106160" y="2907350"/>
            <a:ext cx="4648521" cy="738664"/>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Whether you’re 25 or 55, it’s important to continually build your nest egg – and a HELOC could help. Help boost your savings by tapping into the equity in your home. Ask me how!</a:t>
            </a:r>
          </a:p>
        </p:txBody>
      </p:sp>
      <p:sp>
        <p:nvSpPr>
          <p:cNvPr id="8" name="TextBox 7">
            <a:extLst>
              <a:ext uri="{FF2B5EF4-FFF2-40B4-BE49-F238E27FC236}">
                <a16:creationId xmlns:a16="http://schemas.microsoft.com/office/drawing/2014/main" id="{A091F402-3EE1-A2D5-A630-F7228055982A}"/>
              </a:ext>
            </a:extLst>
          </p:cNvPr>
          <p:cNvSpPr txBox="1"/>
          <p:nvPr/>
        </p:nvSpPr>
        <p:spPr>
          <a:xfrm>
            <a:off x="701041" y="2901193"/>
            <a:ext cx="5090160"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Leveraging the equity in your home can help with a growing family. Whether you need new baby furniture or another bedroom, a home equity line of credit (HELOC) can help with the expenses. Contact me today to see if a HELOC is right for you!</a:t>
            </a:r>
          </a:p>
        </p:txBody>
      </p:sp>
      <p:sp>
        <p:nvSpPr>
          <p:cNvPr id="12" name="TextBox 11">
            <a:extLst>
              <a:ext uri="{FF2B5EF4-FFF2-40B4-BE49-F238E27FC236}">
                <a16:creationId xmlns:a16="http://schemas.microsoft.com/office/drawing/2014/main" id="{0528895C-875F-7E98-B3DB-C7CD179531D8}"/>
              </a:ext>
            </a:extLst>
          </p:cNvPr>
          <p:cNvSpPr txBox="1"/>
          <p:nvPr/>
        </p:nvSpPr>
        <p:spPr>
          <a:xfrm>
            <a:off x="572603" y="5770736"/>
            <a:ext cx="4934117"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Do you need to upgrade your kitchen or remodel your outdated master bathroom? Leverage your home equity with a HELOC! You have the resources you need to make that dream a reality. Contact me today to explore the possibilities.</a:t>
            </a:r>
          </a:p>
        </p:txBody>
      </p:sp>
      <p:sp>
        <p:nvSpPr>
          <p:cNvPr id="13" name="TextBox 12">
            <a:extLst>
              <a:ext uri="{FF2B5EF4-FFF2-40B4-BE49-F238E27FC236}">
                <a16:creationId xmlns:a16="http://schemas.microsoft.com/office/drawing/2014/main" id="{B8175B36-69B1-084B-7326-E6692F5186BF}"/>
              </a:ext>
            </a:extLst>
          </p:cNvPr>
          <p:cNvSpPr txBox="1"/>
          <p:nvPr/>
        </p:nvSpPr>
        <p:spPr>
          <a:xfrm>
            <a:off x="6053923" y="5770735"/>
            <a:ext cx="4934117" cy="954107"/>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Life is full of “What if’s” – but what if there was an easy solution? Tapping into the equity in your home could be just the solution you need for unexpected expenses. Call me today to see if a HELOC is right for you!</a:t>
            </a:r>
          </a:p>
        </p:txBody>
      </p:sp>
    </p:spTree>
    <p:extLst>
      <p:ext uri="{BB962C8B-B14F-4D97-AF65-F5344CB8AC3E}">
        <p14:creationId xmlns:p14="http://schemas.microsoft.com/office/powerpoint/2010/main" val="2332146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98564" y="987127"/>
            <a:ext cx="3454996" cy="1811133"/>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98564" y="3839672"/>
            <a:ext cx="3454996" cy="1802606"/>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59042" y="987056"/>
            <a:ext cx="3454996" cy="1811273"/>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16991" y="0"/>
            <a:ext cx="9959137" cy="914400"/>
          </a:xfrm>
        </p:spPr>
        <p:txBody>
          <a:bodyPr/>
          <a:lstStyle/>
          <a:p>
            <a:r>
              <a:rPr lang="en-US" dirty="0"/>
              <a:t>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6"/>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454A9F36-9307-E41E-5049-CD8B0D590A04}"/>
              </a:ext>
            </a:extLst>
          </p:cNvPr>
          <p:cNvSpPr txBox="1"/>
          <p:nvPr/>
        </p:nvSpPr>
        <p:spPr>
          <a:xfrm>
            <a:off x="6106160" y="2907350"/>
            <a:ext cx="4648521" cy="738664"/>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Don't miss this opportunity to potentially reduce your mortgage costs! Contact me today and we can review your mortgage together. #RefinanceAlert #MortgageRates</a:t>
            </a:r>
          </a:p>
        </p:txBody>
      </p:sp>
      <p:sp>
        <p:nvSpPr>
          <p:cNvPr id="8" name="TextBox 7">
            <a:extLst>
              <a:ext uri="{FF2B5EF4-FFF2-40B4-BE49-F238E27FC236}">
                <a16:creationId xmlns:a16="http://schemas.microsoft.com/office/drawing/2014/main" id="{A091F402-3EE1-A2D5-A630-F7228055982A}"/>
              </a:ext>
            </a:extLst>
          </p:cNvPr>
          <p:cNvSpPr txBox="1"/>
          <p:nvPr/>
        </p:nvSpPr>
        <p:spPr>
          <a:xfrm>
            <a:off x="701041" y="2901193"/>
            <a:ext cx="5090160" cy="738664"/>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Could this be your chance to save? It may be worth exploring refinancing or purchasing options. Contact me today and we can consider your financial goals. #MortgageNews</a:t>
            </a:r>
          </a:p>
        </p:txBody>
      </p:sp>
      <p:sp>
        <p:nvSpPr>
          <p:cNvPr id="12" name="TextBox 11">
            <a:extLst>
              <a:ext uri="{FF2B5EF4-FFF2-40B4-BE49-F238E27FC236}">
                <a16:creationId xmlns:a16="http://schemas.microsoft.com/office/drawing/2014/main" id="{0528895C-875F-7E98-B3DB-C7CD179531D8}"/>
              </a:ext>
            </a:extLst>
          </p:cNvPr>
          <p:cNvSpPr txBox="1"/>
          <p:nvPr/>
        </p:nvSpPr>
        <p:spPr>
          <a:xfrm>
            <a:off x="701041" y="5842093"/>
            <a:ext cx="4934117" cy="738664"/>
          </a:xfrm>
          <a:prstGeom prst="rect">
            <a:avLst/>
          </a:prstGeom>
          <a:noFill/>
        </p:spPr>
        <p:txBody>
          <a:bodyPr wrap="square">
            <a:spAutoFit/>
          </a:bodyPr>
          <a:lstStyle/>
          <a:p>
            <a:pPr marL="0" marR="0">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Mortgage interest rates are down, which means that home affordability is up. Contact me today to find out just how much your buying power has increased.</a:t>
            </a:r>
          </a:p>
        </p:txBody>
      </p:sp>
    </p:spTree>
    <p:extLst>
      <p:ext uri="{BB962C8B-B14F-4D97-AF65-F5344CB8AC3E}">
        <p14:creationId xmlns:p14="http://schemas.microsoft.com/office/powerpoint/2010/main" val="21102348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4BD5F6-FD12-AB28-6EB4-487F1094758D}"/>
              </a:ext>
            </a:extLst>
          </p:cNvPr>
          <p:cNvSpPr>
            <a:spLocks noGrp="1"/>
          </p:cNvSpPr>
          <p:nvPr>
            <p:ph type="body" sz="quarter" idx="10"/>
          </p:nvPr>
        </p:nvSpPr>
        <p:spPr/>
        <p:txBody>
          <a:bodyPr/>
          <a:lstStyle/>
          <a:p>
            <a:r>
              <a:rPr lang="en-US" dirty="0"/>
              <a:t>Social Media</a:t>
            </a:r>
          </a:p>
        </p:txBody>
      </p:sp>
      <p:sp>
        <p:nvSpPr>
          <p:cNvPr id="3" name="Text Placeholder 2">
            <a:extLst>
              <a:ext uri="{FF2B5EF4-FFF2-40B4-BE49-F238E27FC236}">
                <a16:creationId xmlns:a16="http://schemas.microsoft.com/office/drawing/2014/main" id="{9995BD35-61A7-2941-07C7-B0BF808BD49B}"/>
              </a:ext>
            </a:extLst>
          </p:cNvPr>
          <p:cNvSpPr>
            <a:spLocks noGrp="1"/>
          </p:cNvSpPr>
          <p:nvPr>
            <p:ph type="body" sz="quarter" idx="11"/>
          </p:nvPr>
        </p:nvSpPr>
        <p:spPr/>
        <p:txBody>
          <a:bodyPr/>
          <a:lstStyle/>
          <a:p>
            <a:r>
              <a:rPr lang="en-US" dirty="0"/>
              <a:t>Expert Content Library</a:t>
            </a:r>
          </a:p>
        </p:txBody>
      </p:sp>
      <p:sp>
        <p:nvSpPr>
          <p:cNvPr id="4" name="Text Placeholder 3">
            <a:extLst>
              <a:ext uri="{FF2B5EF4-FFF2-40B4-BE49-F238E27FC236}">
                <a16:creationId xmlns:a16="http://schemas.microsoft.com/office/drawing/2014/main" id="{F4964AFC-4928-F2A5-66E7-C17E5FFB3B25}"/>
              </a:ext>
            </a:extLst>
          </p:cNvPr>
          <p:cNvSpPr>
            <a:spLocks noGrp="1"/>
          </p:cNvSpPr>
          <p:nvPr>
            <p:ph type="body" sz="quarter" idx="12"/>
          </p:nvPr>
        </p:nvSpPr>
        <p:spPr/>
        <p:txBody>
          <a:bodyPr/>
          <a:lstStyle/>
          <a:p>
            <a:pPr>
              <a:lnSpc>
                <a:spcPct val="100000"/>
              </a:lnSpc>
            </a:pPr>
            <a:r>
              <a:rPr lang="en-US" dirty="0">
                <a:solidFill>
                  <a:srgbClr val="00263A"/>
                </a:solidFill>
              </a:rPr>
              <a:t>The Expert Content library of social media assets consists of various pieces that can be used throughout the year and include various editable items that can be used to engage your customers online.</a:t>
            </a:r>
          </a:p>
          <a:p>
            <a:pPr>
              <a:lnSpc>
                <a:spcPct val="100000"/>
              </a:lnSpc>
            </a:pPr>
            <a:r>
              <a:rPr lang="en-US" dirty="0">
                <a:solidFill>
                  <a:srgbClr val="00263A"/>
                </a:solidFill>
              </a:rPr>
              <a:t>All items in the library will be re-sized automatically to fit the following platforms: Facebook, LinkedIn, Twitter, Instagram.</a:t>
            </a:r>
          </a:p>
          <a:p>
            <a:pPr>
              <a:lnSpc>
                <a:spcPct val="100000"/>
              </a:lnSpc>
            </a:pPr>
            <a:r>
              <a:rPr lang="en-US" dirty="0">
                <a:solidFill>
                  <a:srgbClr val="00263A"/>
                </a:solidFill>
              </a:rPr>
              <a:t>Editable social media pieces are created on templates with flexible functionality that can enable admins to edit logo placement, update artwork, compliance verbiage updates, dynamic color branding for fonts and color blocks.</a:t>
            </a:r>
          </a:p>
          <a:p>
            <a:pPr>
              <a:lnSpc>
                <a:spcPct val="100000"/>
              </a:lnSpc>
            </a:pPr>
            <a:r>
              <a:rPr lang="en-US" dirty="0">
                <a:solidFill>
                  <a:srgbClr val="00263A"/>
                </a:solidFill>
              </a:rPr>
              <a:t>All assets have suggested post copy for each piece and are editable for the admin or end-user (if allowed) by customer compliance team.</a:t>
            </a:r>
          </a:p>
        </p:txBody>
      </p:sp>
    </p:spTree>
    <p:extLst>
      <p:ext uri="{BB962C8B-B14F-4D97-AF65-F5344CB8AC3E}">
        <p14:creationId xmlns:p14="http://schemas.microsoft.com/office/powerpoint/2010/main" val="2717335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6097" y="1436619"/>
            <a:ext cx="4490353" cy="2353875"/>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60045" y="3976752"/>
            <a:ext cx="4462456" cy="2350333"/>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1" y="1434830"/>
            <a:ext cx="4497181" cy="2357453"/>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48881" y="3974981"/>
            <a:ext cx="4497180" cy="2353875"/>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spTree>
    <p:extLst>
      <p:ext uri="{BB962C8B-B14F-4D97-AF65-F5344CB8AC3E}">
        <p14:creationId xmlns:p14="http://schemas.microsoft.com/office/powerpoint/2010/main" val="792979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6090" y="1434648"/>
            <a:ext cx="4490366" cy="2357818"/>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9821" y="3978717"/>
            <a:ext cx="4482904" cy="2346402"/>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2" y="1436619"/>
            <a:ext cx="4497179" cy="2353875"/>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52288" y="3973010"/>
            <a:ext cx="4490366" cy="2357817"/>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spTree>
    <p:extLst>
      <p:ext uri="{BB962C8B-B14F-4D97-AF65-F5344CB8AC3E}">
        <p14:creationId xmlns:p14="http://schemas.microsoft.com/office/powerpoint/2010/main" val="30138264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6090" y="1442157"/>
            <a:ext cx="4490366" cy="2342799"/>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9821" y="3997458"/>
            <a:ext cx="4482904" cy="2308920"/>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56043" y="1436619"/>
            <a:ext cx="4482857" cy="2353875"/>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52288" y="3978726"/>
            <a:ext cx="4490366" cy="2346384"/>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spTree>
    <p:extLst>
      <p:ext uri="{BB962C8B-B14F-4D97-AF65-F5344CB8AC3E}">
        <p14:creationId xmlns:p14="http://schemas.microsoft.com/office/powerpoint/2010/main" val="74850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6090" y="1436435"/>
            <a:ext cx="4490366" cy="2354245"/>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50158" y="3978717"/>
            <a:ext cx="4482229" cy="2346402"/>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2" y="1436619"/>
            <a:ext cx="4497179" cy="2353874"/>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52288" y="3978726"/>
            <a:ext cx="4490366" cy="2346384"/>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spTree>
    <p:extLst>
      <p:ext uri="{BB962C8B-B14F-4D97-AF65-F5344CB8AC3E}">
        <p14:creationId xmlns:p14="http://schemas.microsoft.com/office/powerpoint/2010/main" val="6085046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434648"/>
            <a:ext cx="4497181" cy="2357818"/>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9821" y="3971221"/>
            <a:ext cx="4482904" cy="2361396"/>
          </a:xfrm>
          <a:prstGeom prst="rect">
            <a:avLst/>
          </a:prstGeom>
          <a:effectLst>
            <a:outerShdw blurRad="127000" dist="50800" dir="2400000" algn="ctr" rotWithShape="0">
              <a:srgbClr val="000000"/>
            </a:outerShdw>
          </a:effectLst>
        </p:spPr>
      </p:pic>
      <p:pic>
        <p:nvPicPr>
          <p:cNvPr id="6" name="Picture 5" descr="A child holding a teddy bear&#10;&#10;Description automatically generated">
            <a:extLst>
              <a:ext uri="{FF2B5EF4-FFF2-40B4-BE49-F238E27FC236}">
                <a16:creationId xmlns:a16="http://schemas.microsoft.com/office/drawing/2014/main" id="{CDB4A872-30CE-1523-D117-DE6972D32810}"/>
              </a:ext>
            </a:extLst>
          </p:cNvPr>
          <p:cNvPicPr>
            <a:picLocks noChangeAspect="1"/>
          </p:cNvPicPr>
          <p:nvPr/>
        </p:nvPicPr>
        <p:blipFill>
          <a:blip r:embed="rId5"/>
          <a:stretch>
            <a:fillRect/>
          </a:stretch>
        </p:blipFill>
        <p:spPr>
          <a:xfrm>
            <a:off x="6248881" y="1432859"/>
            <a:ext cx="4497181" cy="2361396"/>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48881" y="3973010"/>
            <a:ext cx="4497181" cy="2357818"/>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spTree>
    <p:extLst>
      <p:ext uri="{BB962C8B-B14F-4D97-AF65-F5344CB8AC3E}">
        <p14:creationId xmlns:p14="http://schemas.microsoft.com/office/powerpoint/2010/main" val="1161951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434648"/>
            <a:ext cx="4497180" cy="2357818"/>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9821" y="3976752"/>
            <a:ext cx="4482904" cy="2350333"/>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1" y="1436619"/>
            <a:ext cx="4497181" cy="2353875"/>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52288" y="3973010"/>
            <a:ext cx="4490366" cy="2357818"/>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spTree>
    <p:extLst>
      <p:ext uri="{BB962C8B-B14F-4D97-AF65-F5344CB8AC3E}">
        <p14:creationId xmlns:p14="http://schemas.microsoft.com/office/powerpoint/2010/main" val="439606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436619"/>
            <a:ext cx="4497181" cy="2353875"/>
          </a:xfrm>
          <a:prstGeom prst="rect">
            <a:avLst/>
          </a:prstGeom>
          <a:effectLst>
            <a:outerShdw blurRad="127000" dist="50800" dir="2400000" algn="ctr" rotWithShape="0">
              <a:srgbClr val="000000"/>
            </a:outerShdw>
          </a:effectLst>
        </p:spPr>
      </p:pic>
      <p:pic>
        <p:nvPicPr>
          <p:cNvPr id="5" name="Picture 4">
            <a:extLst>
              <a:ext uri="{FF2B5EF4-FFF2-40B4-BE49-F238E27FC236}">
                <a16:creationId xmlns:a16="http://schemas.microsoft.com/office/drawing/2014/main" id="{2F6CB5C7-420D-0A9B-20F9-5C618CC352F9}"/>
              </a:ext>
            </a:extLst>
          </p:cNvPr>
          <p:cNvPicPr>
            <a:picLocks noChangeAspect="1"/>
          </p:cNvPicPr>
          <p:nvPr/>
        </p:nvPicPr>
        <p:blipFill>
          <a:blip r:embed="rId4"/>
          <a:srcRect/>
          <a:stretch/>
        </p:blipFill>
        <p:spPr>
          <a:xfrm>
            <a:off x="849821" y="3976752"/>
            <a:ext cx="4482904" cy="2350333"/>
          </a:xfrm>
          <a:prstGeom prst="rect">
            <a:avLst/>
          </a:prstGeom>
          <a:effectLst>
            <a:outerShdw blurRad="127000" dist="50800" dir="2400000" algn="ctr" rotWithShape="0">
              <a:srgbClr val="000000"/>
            </a:outerShdw>
          </a:effectLst>
        </p:spPr>
      </p:pic>
      <p:pic>
        <p:nvPicPr>
          <p:cNvPr id="6" name="Picture 5">
            <a:extLst>
              <a:ext uri="{FF2B5EF4-FFF2-40B4-BE49-F238E27FC236}">
                <a16:creationId xmlns:a16="http://schemas.microsoft.com/office/drawing/2014/main" id="{CDB4A872-30CE-1523-D117-DE6972D32810}"/>
              </a:ext>
            </a:extLst>
          </p:cNvPr>
          <p:cNvPicPr>
            <a:picLocks noChangeAspect="1"/>
          </p:cNvPicPr>
          <p:nvPr/>
        </p:nvPicPr>
        <p:blipFill>
          <a:blip r:embed="rId5"/>
          <a:srcRect/>
          <a:stretch/>
        </p:blipFill>
        <p:spPr>
          <a:xfrm>
            <a:off x="6248881" y="1434648"/>
            <a:ext cx="4497181" cy="2357818"/>
          </a:xfrm>
          <a:prstGeom prst="rect">
            <a:avLst/>
          </a:prstGeom>
          <a:effectLst>
            <a:outerShdw blurRad="127000" dist="50800" dir="2400000" algn="ctr" rotWithShape="0">
              <a:srgbClr val="000000"/>
            </a:outerShdw>
          </a:effectLst>
        </p:spPr>
      </p:pic>
      <p:pic>
        <p:nvPicPr>
          <p:cNvPr id="7" name="Picture 6">
            <a:extLst>
              <a:ext uri="{FF2B5EF4-FFF2-40B4-BE49-F238E27FC236}">
                <a16:creationId xmlns:a16="http://schemas.microsoft.com/office/drawing/2014/main" id="{ABCECC4B-EF44-9397-525A-B5D8B697F056}"/>
              </a:ext>
            </a:extLst>
          </p:cNvPr>
          <p:cNvPicPr>
            <a:picLocks noChangeAspect="1"/>
          </p:cNvPicPr>
          <p:nvPr/>
        </p:nvPicPr>
        <p:blipFill>
          <a:blip r:embed="rId6"/>
          <a:srcRect/>
          <a:stretch/>
        </p:blipFill>
        <p:spPr>
          <a:xfrm>
            <a:off x="6248881" y="3973010"/>
            <a:ext cx="4497180" cy="2357818"/>
          </a:xfrm>
          <a:prstGeom prst="rect">
            <a:avLst/>
          </a:prstGeom>
          <a:effectLst>
            <a:outerShdw blurRad="127000" dist="50800" dir="2400000" algn="ctr" rotWithShape="0">
              <a:srgbClr val="000000"/>
            </a:outerShdw>
          </a:effectLst>
        </p:spPr>
      </p:pic>
      <p:sp>
        <p:nvSpPr>
          <p:cNvPr id="8" name="Text Placeholder 1">
            <a:extLst>
              <a:ext uri="{FF2B5EF4-FFF2-40B4-BE49-F238E27FC236}">
                <a16:creationId xmlns:a16="http://schemas.microsoft.com/office/drawing/2014/main" id="{D078CDE3-7A6C-C977-1E02-4051F7C90304}"/>
              </a:ext>
            </a:extLst>
          </p:cNvPr>
          <p:cNvSpPr>
            <a:spLocks noGrp="1"/>
          </p:cNvSpPr>
          <p:nvPr>
            <p:ph type="body" sz="quarter" idx="10"/>
          </p:nvPr>
        </p:nvSpPr>
        <p:spPr>
          <a:xfrm>
            <a:off x="673466" y="154993"/>
            <a:ext cx="9959137" cy="914400"/>
          </a:xfrm>
        </p:spPr>
        <p:txBody>
          <a:bodyPr/>
          <a:lstStyle/>
          <a:p>
            <a:r>
              <a:rPr lang="en-US" dirty="0"/>
              <a:t>Social Media</a:t>
            </a:r>
          </a:p>
        </p:txBody>
      </p:sp>
    </p:spTree>
    <p:extLst>
      <p:ext uri="{BB962C8B-B14F-4D97-AF65-F5344CB8AC3E}">
        <p14:creationId xmlns:p14="http://schemas.microsoft.com/office/powerpoint/2010/main" val="3191606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44DE5636EC5E44BA63F442E4FE91E6" ma:contentTypeVersion="16" ma:contentTypeDescription="Create a new document." ma:contentTypeScope="" ma:versionID="aecf0b91559b9093e2f66754ac76081e">
  <xsd:schema xmlns:xsd="http://www.w3.org/2001/XMLSchema" xmlns:xs="http://www.w3.org/2001/XMLSchema" xmlns:p="http://schemas.microsoft.com/office/2006/metadata/properties" xmlns:ns3="91805258-178e-4cbc-bf17-90bc7eb439d2" xmlns:ns4="454e9e6b-ff12-49f1-8c43-73c8976e54ee" targetNamespace="http://schemas.microsoft.com/office/2006/metadata/properties" ma:root="true" ma:fieldsID="1aeacc5c7228ed8e01f19ca0b11776a9" ns3:_="" ns4:_="">
    <xsd:import namespace="91805258-178e-4cbc-bf17-90bc7eb439d2"/>
    <xsd:import namespace="454e9e6b-ff12-49f1-8c43-73c8976e54ee"/>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_activity"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ObjectDetectorVersions" minOccurs="0"/>
                <xsd:element ref="ns3:MediaServiceSystemTag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805258-178e-4cbc-bf17-90bc7eb439d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_activity" ma:index="11" nillable="true" ma:displayName="_activity" ma:hidden="true" ma:internalName="_activity">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454e9e6b-ff12-49f1-8c43-73c8976e54e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454e9e6b-ff12-49f1-8c43-73c8976e54ee">
      <UserInfo>
        <DisplayName>Laura Theodore</DisplayName>
        <AccountId>131</AccountId>
        <AccountType/>
      </UserInfo>
      <UserInfo>
        <DisplayName>Payton Gabriel</DisplayName>
        <AccountId>70</AccountId>
        <AccountType/>
      </UserInfo>
      <UserInfo>
        <DisplayName>Kortney Lane-Schafers</DisplayName>
        <AccountId>205</AccountId>
        <AccountType/>
      </UserInfo>
      <UserInfo>
        <DisplayName>Monica Ralston</DisplayName>
        <AccountId>276</AccountId>
        <AccountType/>
      </UserInfo>
      <UserInfo>
        <DisplayName>Chad Gaydos</DisplayName>
        <AccountId>280</AccountId>
        <AccountType/>
      </UserInfo>
    </SharedWithUsers>
    <_activity xmlns="91805258-178e-4cbc-bf17-90bc7eb439d2" xsi:nil="true"/>
  </documentManagement>
</p:properties>
</file>

<file path=customXml/itemProps1.xml><?xml version="1.0" encoding="utf-8"?>
<ds:datastoreItem xmlns:ds="http://schemas.openxmlformats.org/officeDocument/2006/customXml" ds:itemID="{6DA50EEC-DC24-4BAF-B522-B2E7FCFB16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1805258-178e-4cbc-bf17-90bc7eb439d2"/>
    <ds:schemaRef ds:uri="454e9e6b-ff12-49f1-8c43-73c8976e54e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3.xml><?xml version="1.0" encoding="utf-8"?>
<ds:datastoreItem xmlns:ds="http://schemas.openxmlformats.org/officeDocument/2006/customXml" ds:itemID="{89800FD4-94BC-49A2-82A0-99D176C54A60}">
  <ds:schemaRefs>
    <ds:schemaRef ds:uri="http://www.w3.org/XML/1998/namespace"/>
    <ds:schemaRef ds:uri="http://schemas.microsoft.com/office/2006/documentManagement/types"/>
    <ds:schemaRef ds:uri="http://schemas.openxmlformats.org/package/2006/metadata/core-properties"/>
    <ds:schemaRef ds:uri="http://schemas.microsoft.com/office/infopath/2007/PartnerControls"/>
    <ds:schemaRef ds:uri="http://purl.org/dc/dcmitype/"/>
    <ds:schemaRef ds:uri="http://purl.org/dc/elements/1.1/"/>
    <ds:schemaRef ds:uri="91805258-178e-4cbc-bf17-90bc7eb439d2"/>
    <ds:schemaRef ds:uri="454e9e6b-ff12-49f1-8c43-73c8976e54ee"/>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39477</TotalTime>
  <Words>533</Words>
  <Application>Microsoft Office PowerPoint</Application>
  <PresentationFormat>Widescreen</PresentationFormat>
  <Paragraphs>45</Paragraphs>
  <Slides>12</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Calibri</vt:lpstr>
      <vt:lpstr>Objektiv Mk2</vt:lpstr>
      <vt:lpstr>Arial</vt:lpstr>
      <vt:lpstr>Barlow Medium</vt:lpstr>
      <vt:lpstr>Barlow</vt:lpstr>
      <vt:lpstr>Objektiv Mk2 SemiBold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Payton Gabriel</dc:creator>
  <cp:lastModifiedBy>Aubrey Olsen</cp:lastModifiedBy>
  <cp:revision>52</cp:revision>
  <dcterms:created xsi:type="dcterms:W3CDTF">2021-06-10T15:34:01Z</dcterms:created>
  <dcterms:modified xsi:type="dcterms:W3CDTF">2024-08-26T18:15:36Z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0x010100CA44DE5636EC5E44BA63F442E4FE91E6</vt:lpwstr>
  </property>
  <property fmtid="{D5CDD505-2E9C-101B-9397-08002B2CF9AE}" pid="3" name="_dlc_DocIdItemGuid">
    <vt:lpwstr>df1906c8-c0c3-42de-b8f4-37c7d36cd389</vt:lpwstr>
  </property>
</Properties>
</file>