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076137455" r:id="rId5"/>
    <p:sldId id="2076137458" r:id="rId6"/>
    <p:sldId id="2076137461" r:id="rId7"/>
    <p:sldId id="2076137467" r:id="rId8"/>
    <p:sldId id="2076137462" r:id="rId9"/>
    <p:sldId id="2076137469" r:id="rId10"/>
    <p:sldId id="2076137471" r:id="rId11"/>
    <p:sldId id="2076137472" r:id="rId12"/>
    <p:sldId id="2076137473" r:id="rId13"/>
    <p:sldId id="2076137466" r:id="rId14"/>
    <p:sldId id="2076137470" r:id="rId15"/>
  </p:sldIdLst>
  <p:sldSz cx="12192000" cy="6858000"/>
  <p:notesSz cx="6858000" cy="9144000"/>
  <p:embeddedFontLst>
    <p:embeddedFont>
      <p:font typeface="Barlow" panose="00000500000000000000" pitchFamily="2" charset="0"/>
      <p:regular r:id="rId17"/>
      <p:bold r:id="rId18"/>
      <p:italic r:id="rId19"/>
      <p:boldItalic r:id="rId20"/>
    </p:embeddedFont>
    <p:embeddedFont>
      <p:font typeface="Barlow Medium" panose="00000600000000000000" pitchFamily="2" charset="0"/>
      <p:regular r:id="rId21"/>
      <p:italic r:id="rId22"/>
    </p:embeddedFont>
    <p:embeddedFont>
      <p:font typeface="Objektiv Mk2" panose="020B0702020204020203" pitchFamily="34" charset="0"/>
      <p:regular r:id="rId23"/>
      <p:bold r:id="rId24"/>
      <p:italic r:id="rId25"/>
      <p:boldItalic r:id="rId26"/>
    </p:embeddedFont>
    <p:embeddedFont>
      <p:font typeface="Objektiv Mk2 SemiBold" panose="020B0602020204020203" pitchFamily="34" charset="0"/>
      <p:bold r:id="rId27"/>
    </p:embeddedFont>
    <p:embeddedFont>
      <p:font typeface="Source Sans Pro" panose="020B0503030403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753BBD"/>
    <a:srgbClr val="009B77"/>
    <a:srgbClr val="00A677"/>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7494B-D627-4C27-8530-C741CC1066BE}" v="13" dt="2024-11-22T19:27:55.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86583"/>
  </p:normalViewPr>
  <p:slideViewPr>
    <p:cSldViewPr snapToGrid="0">
      <p:cViewPr varScale="1">
        <p:scale>
          <a:sx n="64" d="100"/>
          <a:sy n="64" d="100"/>
        </p:scale>
        <p:origin x="896"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404391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75642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69235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72E2A-D050-958C-A631-6372FE5C9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EC61-8D1E-1DB6-93A6-6A2D7D3F3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D5819-443E-E6A5-3DD7-2FB49293E5EF}"/>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7AC0F4F0-6B88-38A1-E139-4C3040076BDF}"/>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174533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4155-042F-5570-2B9F-E9D324286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ECC2A-7D7D-84F7-BB17-C40C4EEC0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337A1-47BB-62BB-CF24-B3C7D0FE5D0B}"/>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472D232E-B200-F80F-DDBD-BFF4ACF3908F}"/>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147680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043AD-F31E-B404-0EEF-815E8A0B9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DEF6A-AF93-097A-C7F4-4CD9F80D1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23672-A78A-4962-4151-643C1EE7A06B}"/>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2FA64284-43C6-3EE1-D848-55DBC7CD2814}"/>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169118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C1F9A676-D386-B574-00CF-A3245B3999B0}"/>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9" name="Text Placeholder 2">
            <a:extLst>
              <a:ext uri="{FF2B5EF4-FFF2-40B4-BE49-F238E27FC236}">
                <a16:creationId xmlns:a16="http://schemas.microsoft.com/office/drawing/2014/main" id="{CB35B98C-8850-6DF1-5AAA-D7122E71ACA4}"/>
              </a:ext>
            </a:extLst>
          </p:cNvPr>
          <p:cNvSpPr>
            <a:spLocks noGrp="1"/>
          </p:cNvSpPr>
          <p:nvPr>
            <p:ph type="body" sz="quarter" idx="11"/>
          </p:nvPr>
        </p:nvSpPr>
        <p:spPr>
          <a:xfrm>
            <a:off x="1077469" y="3397881"/>
            <a:ext cx="7952232" cy="914400"/>
          </a:xfrm>
        </p:spPr>
        <p:txBody>
          <a:bodyPr/>
          <a:lstStyle/>
          <a:p>
            <a:r>
              <a:rPr lang="en-US" sz="3200" b="0" i="1" dirty="0"/>
              <a:t>CI: Equity</a:t>
            </a:r>
          </a:p>
          <a:p>
            <a:r>
              <a:rPr lang="en-US" sz="3200" b="0" i="1" dirty="0"/>
              <a:t>April 2026</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2" name="TextBox 11">
            <a:extLst>
              <a:ext uri="{FF2B5EF4-FFF2-40B4-BE49-F238E27FC236}">
                <a16:creationId xmlns:a16="http://schemas.microsoft.com/office/drawing/2014/main" id="{69BE2EE4-8648-CE74-2418-8E2AEE09EBC9}"/>
              </a:ext>
            </a:extLst>
          </p:cNvPr>
          <p:cNvSpPr txBox="1"/>
          <p:nvPr/>
        </p:nvSpPr>
        <p:spPr>
          <a:xfrm>
            <a:off x="652672" y="4169421"/>
            <a:ext cx="5281766" cy="1754326"/>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CI: Equity - MI Removal</a:t>
            </a:r>
          </a:p>
          <a:p>
            <a:r>
              <a:rPr lang="en-US" b="0" i="0" dirty="0">
                <a:solidFill>
                  <a:srgbClr val="00263A"/>
                </a:solidFill>
                <a:effectLst/>
                <a:latin typeface="Source Sans Pro" panose="020B0503030403020204" pitchFamily="34" charset="0"/>
              </a:rPr>
              <a:t>Hi {{</a:t>
            </a:r>
            <a:r>
              <a:rPr lang="en-US" b="0" i="0" dirty="0" err="1">
                <a:solidFill>
                  <a:srgbClr val="00263A"/>
                </a:solidFill>
                <a:effectLst/>
                <a:latin typeface="Source Sans Pro" panose="020B0503030403020204" pitchFamily="34" charset="0"/>
              </a:rPr>
              <a:t>recipient.f_name</a:t>
            </a:r>
            <a:r>
              <a:rPr lang="en-US" b="0" i="0" dirty="0">
                <a:solidFill>
                  <a:srgbClr val="00263A"/>
                </a:solidFill>
                <a:effectLst/>
                <a:latin typeface="Source Sans Pro" panose="020B0503030403020204" pitchFamily="34" charset="0"/>
              </a:rPr>
              <a:t>}}, this is {{</a:t>
            </a:r>
            <a:r>
              <a:rPr lang="en-US" b="0" i="0" dirty="0" err="1">
                <a:solidFill>
                  <a:srgbClr val="00263A"/>
                </a:solidFill>
                <a:effectLst/>
                <a:latin typeface="Source Sans Pro" panose="020B0503030403020204" pitchFamily="34" charset="0"/>
              </a:rPr>
              <a:t>sender.f_name</a:t>
            </a:r>
            <a:r>
              <a:rPr lang="en-US" b="0" i="0" dirty="0">
                <a:solidFill>
                  <a:srgbClr val="00263A"/>
                </a:solidFill>
                <a:effectLst/>
                <a:latin typeface="Source Sans Pro" panose="020B0503030403020204" pitchFamily="34" charset="0"/>
              </a:rPr>
              <a:t>}} with {{</a:t>
            </a:r>
            <a:r>
              <a:rPr lang="en-US" b="0" i="0" dirty="0" err="1">
                <a:solidFill>
                  <a:srgbClr val="00263A"/>
                </a:solidFill>
                <a:effectLst/>
                <a:latin typeface="Source Sans Pro" panose="020B0503030403020204" pitchFamily="34" charset="0"/>
              </a:rPr>
              <a:t>sender.company</a:t>
            </a:r>
            <a:r>
              <a:rPr lang="en-US" b="0" i="0" dirty="0">
                <a:solidFill>
                  <a:srgbClr val="00263A"/>
                </a:solidFill>
                <a:effectLst/>
                <a:latin typeface="Source Sans Pro" panose="020B0503030403020204" pitchFamily="34" charset="0"/>
              </a:rPr>
              <a:t>}}. You may have enough equity to eliminate your MI! Give me a call at {{</a:t>
            </a:r>
            <a:r>
              <a:rPr lang="en-US" b="0" i="0" dirty="0" err="1">
                <a:solidFill>
                  <a:srgbClr val="00263A"/>
                </a:solidFill>
                <a:effectLst/>
                <a:latin typeface="Source Sans Pro" panose="020B0503030403020204" pitchFamily="34" charset="0"/>
              </a:rPr>
              <a:t>sender.phone_cell</a:t>
            </a:r>
            <a:r>
              <a:rPr lang="en-US" b="0" i="0" dirty="0">
                <a:solidFill>
                  <a:srgbClr val="00263A"/>
                </a:solidFill>
                <a:effectLst/>
                <a:latin typeface="Source Sans Pro" panose="020B0503030403020204" pitchFamily="34" charset="0"/>
              </a:rPr>
              <a:t>}} if you are interested in potential savings on your mortgage.</a:t>
            </a:r>
            <a:endParaRPr lang="en-US" dirty="0">
              <a:solidFill>
                <a:srgbClr val="00263A"/>
              </a:solidFill>
            </a:endParaRPr>
          </a:p>
        </p:txBody>
      </p:sp>
      <p:sp>
        <p:nvSpPr>
          <p:cNvPr id="2" name="TextBox 1">
            <a:extLst>
              <a:ext uri="{FF2B5EF4-FFF2-40B4-BE49-F238E27FC236}">
                <a16:creationId xmlns:a16="http://schemas.microsoft.com/office/drawing/2014/main" id="{5B4DA792-2DA2-2010-F965-75D3D1496488}"/>
              </a:ext>
            </a:extLst>
          </p:cNvPr>
          <p:cNvSpPr txBox="1"/>
          <p:nvPr/>
        </p:nvSpPr>
        <p:spPr>
          <a:xfrm>
            <a:off x="652672" y="1491162"/>
            <a:ext cx="5281765" cy="2308324"/>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CI: Equity - Equity Estimate</a:t>
            </a:r>
          </a:p>
          <a:p>
            <a:r>
              <a:rPr lang="en-US" b="0" i="0" dirty="0">
                <a:solidFill>
                  <a:srgbClr val="00263A"/>
                </a:solidFill>
                <a:effectLst/>
                <a:latin typeface="Source Sans Pro" panose="020B0503030403020204" pitchFamily="34" charset="0"/>
              </a:rPr>
              <a:t>Hi {{</a:t>
            </a:r>
            <a:r>
              <a:rPr lang="en-US" b="0" i="0" dirty="0" err="1">
                <a:solidFill>
                  <a:srgbClr val="00263A"/>
                </a:solidFill>
                <a:effectLst/>
                <a:latin typeface="Source Sans Pro" panose="020B0503030403020204" pitchFamily="34" charset="0"/>
              </a:rPr>
              <a:t>recipient.f_name</a:t>
            </a:r>
            <a:r>
              <a:rPr lang="en-US" b="0" i="0" dirty="0">
                <a:solidFill>
                  <a:srgbClr val="00263A"/>
                </a:solidFill>
                <a:effectLst/>
                <a:latin typeface="Source Sans Pro" panose="020B0503030403020204" pitchFamily="34" charset="0"/>
              </a:rPr>
              <a:t>}}, this is {{</a:t>
            </a:r>
            <a:r>
              <a:rPr lang="en-US" b="0" i="0" dirty="0" err="1">
                <a:solidFill>
                  <a:srgbClr val="00263A"/>
                </a:solidFill>
                <a:effectLst/>
                <a:latin typeface="Source Sans Pro" panose="020B0503030403020204" pitchFamily="34" charset="0"/>
              </a:rPr>
              <a:t>sender.f_name</a:t>
            </a:r>
            <a:r>
              <a:rPr lang="en-US" b="0" i="0" dirty="0">
                <a:solidFill>
                  <a:srgbClr val="00263A"/>
                </a:solidFill>
                <a:effectLst/>
                <a:latin typeface="Source Sans Pro" panose="020B0503030403020204" pitchFamily="34" charset="0"/>
              </a:rPr>
              <a:t>}} with {{</a:t>
            </a:r>
            <a:r>
              <a:rPr lang="en-US" b="0" i="0" dirty="0" err="1">
                <a:solidFill>
                  <a:srgbClr val="00263A"/>
                </a:solidFill>
                <a:effectLst/>
                <a:latin typeface="Source Sans Pro" panose="020B0503030403020204" pitchFamily="34" charset="0"/>
              </a:rPr>
              <a:t>sender.company</a:t>
            </a:r>
            <a:r>
              <a:rPr lang="en-US" b="0" i="0" dirty="0">
                <a:solidFill>
                  <a:srgbClr val="00263A"/>
                </a:solidFill>
                <a:effectLst/>
                <a:latin typeface="Source Sans Pro" panose="020B0503030403020204" pitchFamily="34" charset="0"/>
              </a:rPr>
              <a:t>}}. If you’ve thought about tapping into the equity in your home, let’s connect! I can provide you with an equity estimate that you could potentially put to use. Call me at {{</a:t>
            </a:r>
            <a:r>
              <a:rPr lang="en-US" b="0" i="0" dirty="0" err="1">
                <a:solidFill>
                  <a:srgbClr val="00263A"/>
                </a:solidFill>
                <a:effectLst/>
                <a:latin typeface="Source Sans Pro" panose="020B0503030403020204" pitchFamily="34" charset="0"/>
              </a:rPr>
              <a:t>sender.phone_cell</a:t>
            </a:r>
            <a:r>
              <a:rPr lang="en-US" b="0" i="0" dirty="0">
                <a:solidFill>
                  <a:srgbClr val="00263A"/>
                </a:solidFill>
                <a:effectLst/>
                <a:latin typeface="Source Sans Pro" panose="020B0503030403020204" pitchFamily="34" charset="0"/>
              </a:rPr>
              <a:t>}} or reply to this message to chat!</a:t>
            </a:r>
            <a:endParaRPr lang="en-US" dirty="0">
              <a:solidFill>
                <a:srgbClr val="00263A"/>
              </a:solidFill>
            </a:endParaRPr>
          </a:p>
        </p:txBody>
      </p:sp>
      <p:sp>
        <p:nvSpPr>
          <p:cNvPr id="3" name="TextBox 2">
            <a:extLst>
              <a:ext uri="{FF2B5EF4-FFF2-40B4-BE49-F238E27FC236}">
                <a16:creationId xmlns:a16="http://schemas.microsoft.com/office/drawing/2014/main" id="{58FCFE08-4352-25C4-2C67-64C1BA3DE235}"/>
              </a:ext>
            </a:extLst>
          </p:cNvPr>
          <p:cNvSpPr txBox="1"/>
          <p:nvPr/>
        </p:nvSpPr>
        <p:spPr>
          <a:xfrm>
            <a:off x="6257564" y="1501004"/>
            <a:ext cx="5281764" cy="2031325"/>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CI: Equity - Equity Uses</a:t>
            </a:r>
          </a:p>
          <a:p>
            <a:r>
              <a:rPr lang="en-US" b="0" i="0" dirty="0">
                <a:solidFill>
                  <a:srgbClr val="00263A"/>
                </a:solidFill>
                <a:effectLst/>
                <a:latin typeface="Source Sans Pro" panose="020B0503030403020204" pitchFamily="34" charset="0"/>
              </a:rPr>
              <a:t>Hi {{</a:t>
            </a:r>
            <a:r>
              <a:rPr lang="en-US" b="0" i="0" dirty="0" err="1">
                <a:solidFill>
                  <a:srgbClr val="00263A"/>
                </a:solidFill>
                <a:effectLst/>
                <a:latin typeface="Source Sans Pro" panose="020B0503030403020204" pitchFamily="34" charset="0"/>
              </a:rPr>
              <a:t>recipient.f_name</a:t>
            </a:r>
            <a:r>
              <a:rPr lang="en-US" b="0" i="0" dirty="0">
                <a:solidFill>
                  <a:srgbClr val="00263A"/>
                </a:solidFill>
                <a:effectLst/>
                <a:latin typeface="Source Sans Pro" panose="020B0503030403020204" pitchFamily="34" charset="0"/>
              </a:rPr>
              <a:t>}}, did you know that you could use the equity in your home to pay down high-interest debt, add to your emergency fund, or even renovate your home? Reply to this message to learn more about your equity-based options or call {{</a:t>
            </a:r>
            <a:r>
              <a:rPr lang="en-US" b="0" i="0" dirty="0" err="1">
                <a:solidFill>
                  <a:srgbClr val="00263A"/>
                </a:solidFill>
                <a:effectLst/>
                <a:latin typeface="Source Sans Pro" panose="020B0503030403020204" pitchFamily="34" charset="0"/>
              </a:rPr>
              <a:t>sender.phone_cell</a:t>
            </a:r>
            <a:r>
              <a:rPr lang="en-US" b="0" i="0" dirty="0">
                <a:solidFill>
                  <a:srgbClr val="00263A"/>
                </a:solidFill>
                <a:effectLst/>
                <a:latin typeface="Source Sans Pro" panose="020B0503030403020204" pitchFamily="34" charset="0"/>
              </a:rPr>
              <a:t>}} if you have questions.</a:t>
            </a:r>
            <a:endParaRPr lang="en-US" dirty="0">
              <a:solidFill>
                <a:srgbClr val="00263A"/>
              </a:solidFill>
            </a:endParaRPr>
          </a:p>
        </p:txBody>
      </p:sp>
      <p:sp>
        <p:nvSpPr>
          <p:cNvPr id="6" name="Text Placeholder 1">
            <a:extLst>
              <a:ext uri="{FF2B5EF4-FFF2-40B4-BE49-F238E27FC236}">
                <a16:creationId xmlns:a16="http://schemas.microsoft.com/office/drawing/2014/main" id="{6A3C1DED-9D8A-E214-21E3-B9F1372FB3B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416058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8" name="TextBox 7">
            <a:extLst>
              <a:ext uri="{FF2B5EF4-FFF2-40B4-BE49-F238E27FC236}">
                <a16:creationId xmlns:a16="http://schemas.microsoft.com/office/drawing/2014/main" id="{93924C82-6F0C-E657-2D40-B484D053F987}"/>
              </a:ext>
            </a:extLst>
          </p:cNvPr>
          <p:cNvSpPr txBox="1"/>
          <p:nvPr/>
        </p:nvSpPr>
        <p:spPr>
          <a:xfrm>
            <a:off x="647095" y="1410101"/>
            <a:ext cx="5491231" cy="2308324"/>
          </a:xfrm>
          <a:prstGeom prst="rect">
            <a:avLst/>
          </a:prstGeom>
          <a:noFill/>
          <a:ln w="28575">
            <a:solidFill>
              <a:srgbClr val="753BBD"/>
            </a:solidFill>
            <a:prstDash val="sysDash"/>
          </a:ln>
        </p:spPr>
        <p:txBody>
          <a:bodyPr wrap="square">
            <a:spAutoFit/>
          </a:bodyPr>
          <a:lstStyle/>
          <a:p>
            <a:r>
              <a:rPr lang="en-US" sz="1600" b="1" i="0" dirty="0">
                <a:solidFill>
                  <a:srgbClr val="00263A"/>
                </a:solidFill>
                <a:effectLst/>
                <a:latin typeface="Source Sans Pro" panose="020B0503030403020204" pitchFamily="34" charset="0"/>
              </a:rPr>
              <a:t>User Notification: CI: Equity - Remove Mortgage Insurance</a:t>
            </a:r>
          </a:p>
          <a:p>
            <a:r>
              <a:rPr lang="en-US" sz="1600" b="0" i="0" dirty="0">
                <a:solidFill>
                  <a:srgbClr val="00263A"/>
                </a:solidFill>
                <a:effectLst/>
                <a:latin typeface="Source Sans Pro" panose="020B0503030403020204" pitchFamily="34" charset="0"/>
              </a:rPr>
              <a:t>The contact below has triggered an equity alert and shows their LTV is less than or equal to 80%. It appears this contact also had mortgage insurance on their most recent loan, it may be time to connect with them about removing it. Visit their contact record to review more in depth. </a:t>
            </a:r>
          </a:p>
          <a:p>
            <a:endParaRPr lang="en-US" sz="1600" b="0" i="0" dirty="0">
              <a:solidFill>
                <a:srgbClr val="00263A"/>
              </a:solidFill>
              <a:effectLst/>
              <a:latin typeface="Source Sans Pro" panose="020B0503030403020204" pitchFamily="34" charset="0"/>
            </a:endParaRPr>
          </a:p>
          <a:p>
            <a:r>
              <a:rPr lang="en-US" sz="1600" b="0" i="0" dirty="0">
                <a:solidFill>
                  <a:srgbClr val="00263A"/>
                </a:solidFill>
                <a:effectLst/>
                <a:latin typeface="Source Sans Pro" panose="020B0503030403020204" pitchFamily="34" charset="0"/>
              </a:rPr>
              <a:t>Contact name: {{</a:t>
            </a:r>
            <a:r>
              <a:rPr lang="en-US" sz="1600" b="0" i="0" dirty="0" err="1">
                <a:solidFill>
                  <a:srgbClr val="00263A"/>
                </a:solidFill>
                <a:effectLst/>
                <a:latin typeface="Source Sans Pro" panose="020B0503030403020204" pitchFamily="34" charset="0"/>
              </a:rPr>
              <a:t>contact.f_name</a:t>
            </a:r>
            <a:r>
              <a:rPr lang="en-US" sz="1600" b="0" i="0" dirty="0">
                <a:solidFill>
                  <a:srgbClr val="00263A"/>
                </a:solidFill>
                <a:effectLst/>
                <a:latin typeface="Source Sans Pro" panose="020B0503030403020204" pitchFamily="34" charset="0"/>
              </a:rPr>
              <a:t>}} {{</a:t>
            </a:r>
            <a:r>
              <a:rPr lang="en-US" sz="1600" b="0" i="0" dirty="0" err="1">
                <a:solidFill>
                  <a:srgbClr val="00263A"/>
                </a:solidFill>
                <a:effectLst/>
                <a:latin typeface="Source Sans Pro" panose="020B0503030403020204" pitchFamily="34" charset="0"/>
              </a:rPr>
              <a:t>contact.l_name</a:t>
            </a:r>
            <a:r>
              <a:rPr lang="en-US" sz="1600" b="0" i="0" dirty="0">
                <a:solidFill>
                  <a:srgbClr val="00263A"/>
                </a:solidFill>
                <a:effectLst/>
                <a:latin typeface="Source Sans Pro" panose="020B0503030403020204" pitchFamily="34" charset="0"/>
              </a:rPr>
              <a:t>}}</a:t>
            </a:r>
          </a:p>
          <a:p>
            <a:r>
              <a:rPr lang="en-US" sz="1600" b="0" i="0" dirty="0">
                <a:solidFill>
                  <a:srgbClr val="00263A"/>
                </a:solidFill>
                <a:effectLst/>
                <a:latin typeface="Source Sans Pro" panose="020B0503030403020204" pitchFamily="34" charset="0"/>
              </a:rPr>
              <a:t>Contact phone: {{</a:t>
            </a:r>
            <a:r>
              <a:rPr lang="en-US" sz="1600" b="0" i="0" dirty="0" err="1">
                <a:solidFill>
                  <a:srgbClr val="00263A"/>
                </a:solidFill>
                <a:effectLst/>
                <a:latin typeface="Source Sans Pro" panose="020B0503030403020204" pitchFamily="34" charset="0"/>
              </a:rPr>
              <a:t>contact.phone</a:t>
            </a:r>
            <a:r>
              <a:rPr lang="en-US" sz="1600" b="0" i="0" dirty="0">
                <a:solidFill>
                  <a:srgbClr val="00263A"/>
                </a:solidFill>
                <a:effectLst/>
                <a:latin typeface="Source Sans Pro" panose="020B0503030403020204" pitchFamily="34" charset="0"/>
              </a:rPr>
              <a:t>}}</a:t>
            </a:r>
            <a:endParaRPr lang="en-US" sz="1600" dirty="0">
              <a:solidFill>
                <a:srgbClr val="00263A"/>
              </a:solidFill>
            </a:endParaRPr>
          </a:p>
        </p:txBody>
      </p:sp>
      <p:sp>
        <p:nvSpPr>
          <p:cNvPr id="4" name="TextBox 3">
            <a:extLst>
              <a:ext uri="{FF2B5EF4-FFF2-40B4-BE49-F238E27FC236}">
                <a16:creationId xmlns:a16="http://schemas.microsoft.com/office/drawing/2014/main" id="{359F1D86-0C4D-3A53-F7BE-309DD8F7E572}"/>
              </a:ext>
            </a:extLst>
          </p:cNvPr>
          <p:cNvSpPr txBox="1"/>
          <p:nvPr/>
        </p:nvSpPr>
        <p:spPr>
          <a:xfrm>
            <a:off x="647095" y="3970049"/>
            <a:ext cx="5491231" cy="2062103"/>
          </a:xfrm>
          <a:prstGeom prst="rect">
            <a:avLst/>
          </a:prstGeom>
          <a:noFill/>
          <a:ln w="28575">
            <a:solidFill>
              <a:srgbClr val="753BBD"/>
            </a:solidFill>
            <a:prstDash val="sysDash"/>
          </a:ln>
        </p:spPr>
        <p:txBody>
          <a:bodyPr wrap="square">
            <a:spAutoFit/>
          </a:bodyPr>
          <a:lstStyle/>
          <a:p>
            <a:r>
              <a:rPr lang="en-US" sz="1600" b="1" i="0" dirty="0">
                <a:solidFill>
                  <a:srgbClr val="00263A"/>
                </a:solidFill>
                <a:effectLst/>
                <a:latin typeface="Source Sans Pro" panose="020B0503030403020204" pitchFamily="34" charset="0"/>
              </a:rPr>
              <a:t>User Notification: CI: Equity - Journey Started</a:t>
            </a:r>
          </a:p>
          <a:p>
            <a:r>
              <a:rPr lang="en-US" sz="1600" b="0" i="0" dirty="0">
                <a:solidFill>
                  <a:srgbClr val="00263A"/>
                </a:solidFill>
                <a:effectLst/>
                <a:latin typeface="Source Sans Pro" panose="020B0503030403020204" pitchFamily="34" charset="0"/>
              </a:rPr>
              <a:t>The contact below has triggered an equity alert and will receive a series of emails describing the value of tapping into it. Visit their contact record to review more in depth and determine strategy to reach out. </a:t>
            </a:r>
          </a:p>
          <a:p>
            <a:endParaRPr lang="en-US" sz="1600" b="0" i="0" dirty="0">
              <a:solidFill>
                <a:srgbClr val="00263A"/>
              </a:solidFill>
              <a:effectLst/>
              <a:latin typeface="Source Sans Pro" panose="020B0503030403020204" pitchFamily="34" charset="0"/>
            </a:endParaRPr>
          </a:p>
          <a:p>
            <a:r>
              <a:rPr lang="en-US" sz="1600" b="0" i="0" dirty="0">
                <a:solidFill>
                  <a:srgbClr val="00263A"/>
                </a:solidFill>
                <a:effectLst/>
                <a:latin typeface="Source Sans Pro" panose="020B0503030403020204" pitchFamily="34" charset="0"/>
              </a:rPr>
              <a:t>Contact name: {{</a:t>
            </a:r>
            <a:r>
              <a:rPr lang="en-US" sz="1600" b="0" i="0" dirty="0" err="1">
                <a:solidFill>
                  <a:srgbClr val="00263A"/>
                </a:solidFill>
                <a:effectLst/>
                <a:latin typeface="Source Sans Pro" panose="020B0503030403020204" pitchFamily="34" charset="0"/>
              </a:rPr>
              <a:t>contact.f_name</a:t>
            </a:r>
            <a:r>
              <a:rPr lang="en-US" sz="1600" b="0" i="0" dirty="0">
                <a:solidFill>
                  <a:srgbClr val="00263A"/>
                </a:solidFill>
                <a:effectLst/>
                <a:latin typeface="Source Sans Pro" panose="020B0503030403020204" pitchFamily="34" charset="0"/>
              </a:rPr>
              <a:t>}} {{</a:t>
            </a:r>
            <a:r>
              <a:rPr lang="en-US" sz="1600" b="0" i="0" dirty="0" err="1">
                <a:solidFill>
                  <a:srgbClr val="00263A"/>
                </a:solidFill>
                <a:effectLst/>
                <a:latin typeface="Source Sans Pro" panose="020B0503030403020204" pitchFamily="34" charset="0"/>
              </a:rPr>
              <a:t>contact.l_name</a:t>
            </a:r>
            <a:r>
              <a:rPr lang="en-US" sz="1600" b="0" i="0" dirty="0">
                <a:solidFill>
                  <a:srgbClr val="00263A"/>
                </a:solidFill>
                <a:effectLst/>
                <a:latin typeface="Source Sans Pro" panose="020B0503030403020204" pitchFamily="34" charset="0"/>
              </a:rPr>
              <a:t>}}</a:t>
            </a:r>
          </a:p>
          <a:p>
            <a:r>
              <a:rPr lang="en-US" sz="1600" b="0" i="0" dirty="0">
                <a:solidFill>
                  <a:srgbClr val="00263A"/>
                </a:solidFill>
                <a:effectLst/>
                <a:latin typeface="Source Sans Pro" panose="020B0503030403020204" pitchFamily="34" charset="0"/>
              </a:rPr>
              <a:t>Contact phone: {{</a:t>
            </a:r>
            <a:r>
              <a:rPr lang="en-US" sz="1600" b="0" i="0" dirty="0" err="1">
                <a:solidFill>
                  <a:srgbClr val="00263A"/>
                </a:solidFill>
                <a:effectLst/>
                <a:latin typeface="Source Sans Pro" panose="020B0503030403020204" pitchFamily="34" charset="0"/>
              </a:rPr>
              <a:t>contact.phone</a:t>
            </a:r>
            <a:r>
              <a:rPr lang="en-US" sz="1600" b="0" i="0" dirty="0">
                <a:solidFill>
                  <a:srgbClr val="00263A"/>
                </a:solidFill>
                <a:effectLst/>
                <a:latin typeface="Source Sans Pro" panose="020B0503030403020204" pitchFamily="34" charset="0"/>
              </a:rPr>
              <a:t>}}</a:t>
            </a:r>
            <a:endParaRPr lang="en-US" sz="1600" dirty="0">
              <a:solidFill>
                <a:srgbClr val="00263A"/>
              </a:solidFill>
            </a:endParaRPr>
          </a:p>
        </p:txBody>
      </p:sp>
      <p:sp>
        <p:nvSpPr>
          <p:cNvPr id="9" name="Text Placeholder 1">
            <a:extLst>
              <a:ext uri="{FF2B5EF4-FFF2-40B4-BE49-F238E27FC236}">
                <a16:creationId xmlns:a16="http://schemas.microsoft.com/office/drawing/2014/main" id="{BE5B517F-E5F5-7C4E-EF36-E2ACC4A5372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4287313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Email, SMS, User Notifications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Use customer intelligence alerts to inform customers about their home equity and the potential benefits of accessing it. If the contact has mortgage insurance (MI) on their most recent loan, there’s a path offering them the opportunity to remove it. The journey incorporates estimated equity dollar amount and segments contacts based on equity percentage thresholds.</a:t>
            </a: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kern="100" dirty="0">
                <a:solidFill>
                  <a:srgbClr val="002060"/>
                </a:solidFill>
                <a:ea typeface="Calibri" panose="020F0502020204030204" pitchFamily="34" charset="0"/>
                <a:cs typeface="Times New Roman" panose="02020603050405020304" pitchFamily="18" charset="0"/>
              </a:rPr>
              <a:t>For customers who wish to limit the number of times a contact can onboard this journey, leverage occurrence limits in the onboarding trigger. Find additional email options in the email gallery or leverage the HELOC Opportunities journey and reconfigure it to onboard contacts after they’ve been through this initial equity campaign. </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sz="1600"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8" name="Text Placeholder 1">
            <a:extLst>
              <a:ext uri="{FF2B5EF4-FFF2-40B4-BE49-F238E27FC236}">
                <a16:creationId xmlns:a16="http://schemas.microsoft.com/office/drawing/2014/main" id="{16B172FC-1FF8-F635-DA44-434F60242F1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7" y="4804753"/>
            <a:ext cx="10438664" cy="170362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Keep emails that work for your organization, swap with custom, pull from the email gallery, or add these emails to your existing campaigns.</a:t>
            </a:r>
          </a:p>
          <a:p>
            <a:pPr marL="342900" indent="-342900" defTabSz="868680">
              <a:lnSpc>
                <a:spcPct val="100000"/>
              </a:lnSpc>
              <a:spcBef>
                <a:spcPts val="0"/>
              </a:spcBef>
              <a:buFont typeface="Wingdings" pitchFamily="2" charset="2"/>
              <a:buChar char="Ø"/>
            </a:pPr>
            <a:r>
              <a:rPr lang="en-US" sz="1600"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Adjust occurrence limits to reduce the number of times a contact can onboard this journey. Leverage email received conditions or journey event fired configurations to add contacts to a different path or journey such as CI: HELOC opportunities. </a:t>
            </a:r>
            <a:endParaRPr lang="en-US" sz="16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endParaRPr lang="en-US" sz="2400" b="0" i="0" kern="100" dirty="0">
              <a:solidFill>
                <a:srgbClr val="002060"/>
              </a:solidFill>
              <a:effectLst/>
              <a:latin typeface="+mn-lt"/>
              <a:ea typeface="+mn-ea"/>
              <a:cs typeface="Times New Roman" panose="02020603050405020304" pitchFamily="18" charset="0"/>
            </a:endParaRPr>
          </a:p>
          <a:p>
            <a:pPr>
              <a:lnSpc>
                <a:spcPct val="100000"/>
              </a:lnSpc>
            </a:pPr>
            <a:endParaRPr lang="en-US" sz="2000" dirty="0">
              <a:solidFill>
                <a:srgbClr val="002060"/>
              </a:solidFill>
            </a:endParaRPr>
          </a:p>
          <a:p>
            <a:pPr defTabSz="868680">
              <a:spcBef>
                <a:spcPts val="0"/>
              </a:spcBef>
            </a:pPr>
            <a:endParaRPr lang="en-US" sz="2000" b="0" i="0" kern="100" dirty="0">
              <a:solidFill>
                <a:srgbClr val="002060"/>
              </a:solidFill>
              <a:effectLst/>
              <a:latin typeface="+mn-lt"/>
              <a:ea typeface="+mn-ea"/>
              <a:cs typeface="Times New Roman" panose="02020603050405020304" pitchFamily="18" charset="0"/>
            </a:endParaRPr>
          </a:p>
          <a:p>
            <a:endParaRPr lang="en-US" sz="1600"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643467" y="641406"/>
            <a:ext cx="9630280" cy="4034543"/>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7" y="5039139"/>
            <a:ext cx="10438664" cy="146923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Contacts are segmented using Contact Groups to easily identify equity percentage thresholds. This can be used to filter in campaign builder or other areas of the platform where groups are available. It can also be used to segment contacts on journeys to market specific products. </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Adjust thresholds by updating the trigger conditions and then updating group names to match. You can also add more thresholds to identify opportunities above 40% equity.  </a:t>
            </a:r>
          </a:p>
          <a:p>
            <a:pPr defTabSz="868680">
              <a:lnSpc>
                <a:spcPct val="100000"/>
              </a:lnSpc>
              <a:spcBef>
                <a:spcPts val="0"/>
              </a:spcBef>
            </a:pPr>
            <a:endParaRPr lang="en-US" sz="2400" b="0" i="0" kern="100" dirty="0">
              <a:solidFill>
                <a:srgbClr val="002060"/>
              </a:solidFill>
              <a:effectLst/>
              <a:latin typeface="+mn-lt"/>
              <a:ea typeface="+mn-ea"/>
              <a:cs typeface="Times New Roman" panose="02020603050405020304" pitchFamily="18" charset="0"/>
            </a:endParaRPr>
          </a:p>
          <a:p>
            <a:pPr>
              <a:lnSpc>
                <a:spcPct val="100000"/>
              </a:lnSpc>
            </a:pPr>
            <a:endParaRPr lang="en-US" sz="2000" dirty="0">
              <a:solidFill>
                <a:srgbClr val="002060"/>
              </a:solidFill>
            </a:endParaRPr>
          </a:p>
          <a:p>
            <a:pPr defTabSz="868680">
              <a:spcBef>
                <a:spcPts val="0"/>
              </a:spcBef>
            </a:pPr>
            <a:endParaRPr lang="en-US" sz="2000" b="0" i="0" kern="100" dirty="0">
              <a:solidFill>
                <a:srgbClr val="002060"/>
              </a:solidFill>
              <a:effectLst/>
              <a:latin typeface="+mn-lt"/>
              <a:ea typeface="+mn-ea"/>
              <a:cs typeface="Times New Roman" panose="02020603050405020304" pitchFamily="18" charset="0"/>
            </a:endParaRPr>
          </a:p>
          <a:p>
            <a:endParaRPr lang="en-US" sz="1600"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grpSp>
        <p:nvGrpSpPr>
          <p:cNvPr id="7" name="Group 6">
            <a:extLst>
              <a:ext uri="{FF2B5EF4-FFF2-40B4-BE49-F238E27FC236}">
                <a16:creationId xmlns:a16="http://schemas.microsoft.com/office/drawing/2014/main" id="{0C609E09-DA5C-C8F6-AC38-0B31B6F29506}"/>
              </a:ext>
            </a:extLst>
          </p:cNvPr>
          <p:cNvGrpSpPr/>
          <p:nvPr/>
        </p:nvGrpSpPr>
        <p:grpSpPr>
          <a:xfrm>
            <a:off x="540543" y="830460"/>
            <a:ext cx="5699810" cy="4228363"/>
            <a:chOff x="550482" y="252907"/>
            <a:chExt cx="5699810" cy="4228363"/>
          </a:xfrm>
        </p:grpSpPr>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4"/>
            <a:srcRect/>
            <a:stretch/>
          </p:blipFill>
          <p:spPr>
            <a:xfrm>
              <a:off x="550482" y="252907"/>
              <a:ext cx="5699810" cy="4228363"/>
            </a:xfrm>
            <a:prstGeom prst="rect">
              <a:avLst/>
            </a:prstGeom>
            <a:effectLst>
              <a:outerShdw blurRad="127000" dist="50800" dir="2400000" algn="ctr" rotWithShape="0">
                <a:srgbClr val="000000"/>
              </a:outerShdw>
            </a:effectLst>
          </p:spPr>
        </p:pic>
        <p:sp>
          <p:nvSpPr>
            <p:cNvPr id="6" name="Rectangle 5">
              <a:extLst>
                <a:ext uri="{FF2B5EF4-FFF2-40B4-BE49-F238E27FC236}">
                  <a16:creationId xmlns:a16="http://schemas.microsoft.com/office/drawing/2014/main" id="{F9E8686C-9B4A-4780-0FE6-0A90FAADB4A2}"/>
                </a:ext>
              </a:extLst>
            </p:cNvPr>
            <p:cNvSpPr/>
            <p:nvPr/>
          </p:nvSpPr>
          <p:spPr>
            <a:xfrm>
              <a:off x="1470992" y="3518453"/>
              <a:ext cx="3329608" cy="951212"/>
            </a:xfrm>
            <a:prstGeom prst="rect">
              <a:avLst/>
            </a:prstGeom>
            <a:noFill/>
            <a:ln w="38100">
              <a:solidFill>
                <a:srgbClr val="753B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1F824EFD-F9BB-4310-317F-43FB48C338EC}"/>
              </a:ext>
            </a:extLst>
          </p:cNvPr>
          <p:cNvPicPr>
            <a:picLocks noChangeAspect="1"/>
          </p:cNvPicPr>
          <p:nvPr/>
        </p:nvPicPr>
        <p:blipFill>
          <a:blip r:embed="rId5"/>
          <a:stretch>
            <a:fillRect/>
          </a:stretch>
        </p:blipFill>
        <p:spPr>
          <a:xfrm>
            <a:off x="1805846" y="613780"/>
            <a:ext cx="8869013" cy="2410161"/>
          </a:xfrm>
          <a:prstGeom prst="rect">
            <a:avLst/>
          </a:prstGeom>
          <a:ln w="57150">
            <a:solidFill>
              <a:srgbClr val="753BBD"/>
            </a:solidFill>
          </a:ln>
          <a:effectLst>
            <a:outerShdw blurRad="127000" dist="50800" dir="2400000" algn="ctr" rotWithShape="0">
              <a:srgbClr val="000000"/>
            </a:outerShdw>
          </a:effectLst>
        </p:spPr>
      </p:pic>
      <p:pic>
        <p:nvPicPr>
          <p:cNvPr id="10" name="Picture 9">
            <a:extLst>
              <a:ext uri="{FF2B5EF4-FFF2-40B4-BE49-F238E27FC236}">
                <a16:creationId xmlns:a16="http://schemas.microsoft.com/office/drawing/2014/main" id="{9B02D2AB-D383-D37E-69CE-F0FD639A5930}"/>
              </a:ext>
            </a:extLst>
          </p:cNvPr>
          <p:cNvPicPr>
            <a:picLocks noChangeAspect="1"/>
          </p:cNvPicPr>
          <p:nvPr/>
        </p:nvPicPr>
        <p:blipFill>
          <a:blip r:embed="rId6"/>
          <a:stretch>
            <a:fillRect/>
          </a:stretch>
        </p:blipFill>
        <p:spPr>
          <a:xfrm>
            <a:off x="6934260" y="2809951"/>
            <a:ext cx="3248478" cy="2572109"/>
          </a:xfrm>
          <a:prstGeom prst="rect">
            <a:avLst/>
          </a:prstGeom>
          <a:ln w="57150">
            <a:noFill/>
          </a:ln>
          <a:effectLst>
            <a:outerShdw blurRad="127000" dist="50800" dir="2400000" algn="ctr" rotWithShape="0">
              <a:srgbClr val="000000"/>
            </a:outerShdw>
          </a:effectLst>
        </p:spPr>
      </p:pic>
    </p:spTree>
    <p:extLst>
      <p:ext uri="{BB962C8B-B14F-4D97-AF65-F5344CB8AC3E}">
        <p14:creationId xmlns:p14="http://schemas.microsoft.com/office/powerpoint/2010/main" val="158342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3">
            <a:extLst>
              <a:ext uri="{FF2B5EF4-FFF2-40B4-BE49-F238E27FC236}">
                <a16:creationId xmlns:a16="http://schemas.microsoft.com/office/drawing/2014/main" id="{7D588F12-1A76-B999-851B-F091818924D7}"/>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Have you checked your home’s equity lately?</a:t>
            </a:r>
          </a:p>
        </p:txBody>
      </p:sp>
      <p:sp>
        <p:nvSpPr>
          <p:cNvPr id="10" name="TextBox 9">
            <a:extLst>
              <a:ext uri="{FF2B5EF4-FFF2-40B4-BE49-F238E27FC236}">
                <a16:creationId xmlns:a16="http://schemas.microsoft.com/office/drawing/2014/main" id="{9D5D0E50-A310-0E06-EA4C-0A1B70BEE7BC}"/>
              </a:ext>
            </a:extLst>
          </p:cNvPr>
          <p:cNvSpPr txBox="1"/>
          <p:nvPr/>
        </p:nvSpPr>
        <p:spPr>
          <a:xfrm>
            <a:off x="4374101" y="1314450"/>
            <a:ext cx="7530410" cy="3600986"/>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I'm writing with an update about one of your biggest assets...your home. Do you know how much equity you have today? It may be a lot more than you realize.</a:t>
            </a:r>
          </a:p>
          <a:p>
            <a:endParaRPr lang="en-US" sz="1200" dirty="0">
              <a:solidFill>
                <a:srgbClr val="002060"/>
              </a:solidFill>
            </a:endParaRPr>
          </a:p>
          <a:p>
            <a:r>
              <a:rPr lang="en-US" sz="1200" b="1" dirty="0">
                <a:solidFill>
                  <a:srgbClr val="002060"/>
                </a:solidFill>
              </a:rPr>
              <a:t>Home equity: what it is, what you can do with it</a:t>
            </a:r>
          </a:p>
          <a:p>
            <a:endParaRPr lang="en-US" sz="1200" dirty="0">
              <a:solidFill>
                <a:srgbClr val="002060"/>
              </a:solidFill>
            </a:endParaRPr>
          </a:p>
          <a:p>
            <a:r>
              <a:rPr lang="en-US" sz="1200" dirty="0">
                <a:solidFill>
                  <a:srgbClr val="002060"/>
                </a:solidFill>
              </a:rPr>
              <a:t>Determining your home's equity is simple math. Subtract your mortgage balance from your home's current market value (this could be more than the price you originally paid). The difference provides you with an estimate of your equity.</a:t>
            </a:r>
          </a:p>
          <a:p>
            <a:endParaRPr lang="en-US" sz="1200" dirty="0">
              <a:solidFill>
                <a:srgbClr val="002060"/>
              </a:solidFill>
            </a:endParaRPr>
          </a:p>
          <a:p>
            <a:r>
              <a:rPr lang="en-US" sz="1200" b="1" dirty="0">
                <a:solidFill>
                  <a:srgbClr val="002060"/>
                </a:solidFill>
              </a:rPr>
              <a:t>Hate math? Don't worry, I've done it for you.</a:t>
            </a:r>
          </a:p>
          <a:p>
            <a:endParaRPr lang="en-US" sz="1200" b="1" dirty="0">
              <a:solidFill>
                <a:srgbClr val="002060"/>
              </a:solidFill>
            </a:endParaRPr>
          </a:p>
          <a:p>
            <a:r>
              <a:rPr lang="en-US" sz="1200" b="1" dirty="0">
                <a:solidFill>
                  <a:srgbClr val="002060"/>
                </a:solidFill>
              </a:rPr>
              <a:t>I obtained an estimate of your home's current equity and it adds up to around ${{</a:t>
            </a:r>
            <a:r>
              <a:rPr lang="en-US" sz="1200" b="1" dirty="0" err="1">
                <a:solidFill>
                  <a:srgbClr val="002060"/>
                </a:solidFill>
              </a:rPr>
              <a:t>recipient.enriched.equity.estimated_equity_dollars</a:t>
            </a:r>
            <a:r>
              <a:rPr lang="en-US" sz="1200" b="1" dirty="0">
                <a:solidFill>
                  <a:srgbClr val="002060"/>
                </a:solidFill>
              </a:rPr>
              <a:t> | </a:t>
            </a:r>
            <a:r>
              <a:rPr lang="en-US" sz="1200" b="1" dirty="0" err="1">
                <a:solidFill>
                  <a:srgbClr val="002060"/>
                </a:solidFill>
              </a:rPr>
              <a:t>formatNumber</a:t>
            </a:r>
            <a:r>
              <a:rPr lang="en-US" sz="1200" b="1" dirty="0">
                <a:solidFill>
                  <a:srgbClr val="002060"/>
                </a:solidFill>
              </a:rPr>
              <a:t> }}.</a:t>
            </a:r>
          </a:p>
          <a:p>
            <a:endParaRPr lang="en-US" sz="1200" dirty="0">
              <a:solidFill>
                <a:srgbClr val="002060"/>
              </a:solidFill>
            </a:endParaRPr>
          </a:p>
          <a:p>
            <a:r>
              <a:rPr lang="en-US" sz="1200" dirty="0">
                <a:solidFill>
                  <a:srgbClr val="002060"/>
                </a:solidFill>
              </a:rPr>
              <a:t>You can tap into some of this equity to finance whatever you like, either as a line of credit or a loan.</a:t>
            </a:r>
          </a:p>
          <a:p>
            <a:endParaRPr lang="en-US" sz="1200" dirty="0">
              <a:solidFill>
                <a:srgbClr val="002060"/>
              </a:solidFill>
            </a:endParaRPr>
          </a:p>
          <a:p>
            <a:r>
              <a:rPr lang="en-US" sz="1200" dirty="0">
                <a:solidFill>
                  <a:srgbClr val="002060"/>
                </a:solidFill>
              </a:rPr>
              <a:t>I'll be sending you details of these options soon, but if you can't wait, call me at {{</a:t>
            </a:r>
            <a:r>
              <a:rPr lang="en-US" sz="1200" dirty="0" err="1">
                <a:solidFill>
                  <a:srgbClr val="002060"/>
                </a:solidFill>
              </a:rPr>
              <a:t>sender.phone_cell</a:t>
            </a:r>
            <a:r>
              <a:rPr lang="en-US" sz="1200" dirty="0">
                <a:solidFill>
                  <a:srgbClr val="002060"/>
                </a:solidFill>
              </a:rPr>
              <a:t>}}.</a:t>
            </a:r>
          </a:p>
        </p:txBody>
      </p:sp>
      <p:pic>
        <p:nvPicPr>
          <p:cNvPr id="11" name="Picture 10">
            <a:extLst>
              <a:ext uri="{FF2B5EF4-FFF2-40B4-BE49-F238E27FC236}">
                <a16:creationId xmlns:a16="http://schemas.microsoft.com/office/drawing/2014/main" id="{65687A14-DAF3-8BEF-CDF0-28918B91E61B}"/>
              </a:ext>
            </a:extLst>
          </p:cNvPr>
          <p:cNvPicPr>
            <a:picLocks noChangeAspect="1"/>
          </p:cNvPicPr>
          <p:nvPr/>
        </p:nvPicPr>
        <p:blipFill>
          <a:blip r:embed="rId4"/>
          <a:srcRect/>
          <a:stretch/>
        </p:blipFill>
        <p:spPr>
          <a:xfrm>
            <a:off x="548769" y="915427"/>
            <a:ext cx="3587296" cy="5746639"/>
          </a:xfrm>
          <a:prstGeom prst="rect">
            <a:avLst/>
          </a:prstGeom>
          <a:effectLst>
            <a:outerShdw blurRad="127000" dist="50800" dir="2400000" algn="ctr" rotWithShape="0">
              <a:srgbClr val="000000"/>
            </a:outerShdw>
          </a:effectLst>
        </p:spPr>
      </p:pic>
      <p:sp>
        <p:nvSpPr>
          <p:cNvPr id="14" name="Text Placeholder 1">
            <a:extLst>
              <a:ext uri="{FF2B5EF4-FFF2-40B4-BE49-F238E27FC236}">
                <a16:creationId xmlns:a16="http://schemas.microsoft.com/office/drawing/2014/main" id="{942D545B-79E6-44E8-7407-8A2BA452E49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3069686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2" name="Text Placeholder 3">
            <a:extLst>
              <a:ext uri="{FF2B5EF4-FFF2-40B4-BE49-F238E27FC236}">
                <a16:creationId xmlns:a16="http://schemas.microsoft.com/office/drawing/2014/main" id="{AE38F302-53B2-65E8-4ED4-3C4038908ECD}"/>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The future's more affordable with home equity</a:t>
            </a:r>
          </a:p>
        </p:txBody>
      </p:sp>
      <p:sp>
        <p:nvSpPr>
          <p:cNvPr id="3" name="TextBox 2">
            <a:extLst>
              <a:ext uri="{FF2B5EF4-FFF2-40B4-BE49-F238E27FC236}">
                <a16:creationId xmlns:a16="http://schemas.microsoft.com/office/drawing/2014/main" id="{249DA044-ECA8-5C34-2EB8-2C9C9D4DC557}"/>
              </a:ext>
            </a:extLst>
          </p:cNvPr>
          <p:cNvSpPr txBox="1"/>
          <p:nvPr/>
        </p:nvSpPr>
        <p:spPr>
          <a:xfrm>
            <a:off x="4374101" y="1314450"/>
            <a:ext cx="7530410" cy="4154984"/>
          </a:xfrm>
          <a:prstGeom prst="rect">
            <a:avLst/>
          </a:prstGeom>
          <a:noFill/>
        </p:spPr>
        <p:txBody>
          <a:bodyPr wrap="square" rtlCol="0">
            <a:spAutoFit/>
          </a:bodyPr>
          <a:lstStyle/>
          <a:p>
            <a:r>
              <a:rPr lang="en-US" sz="1200" dirty="0">
                <a:solidFill>
                  <a:srgbClr val="002060"/>
                </a:solidFill>
              </a:rPr>
              <a:t>Hi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 have some news about your home equity options...and I think you'll like them. You may even LOVE them.</a:t>
            </a:r>
          </a:p>
          <a:p>
            <a:endParaRPr lang="en-US" sz="1200" dirty="0">
              <a:solidFill>
                <a:srgbClr val="002060"/>
              </a:solidFill>
            </a:endParaRPr>
          </a:p>
          <a:p>
            <a:r>
              <a:rPr lang="en-US" sz="1200" dirty="0">
                <a:solidFill>
                  <a:srgbClr val="002060"/>
                </a:solidFill>
              </a:rPr>
              <a:t>Here's the good news. Our records show that you may have a sizeable amount of equity in your home.</a:t>
            </a:r>
          </a:p>
          <a:p>
            <a:endParaRPr lang="en-US" sz="1200" dirty="0">
              <a:solidFill>
                <a:srgbClr val="002060"/>
              </a:solidFill>
            </a:endParaRPr>
          </a:p>
          <a:p>
            <a:r>
              <a:rPr lang="en-US" sz="1200" b="1" dirty="0">
                <a:solidFill>
                  <a:srgbClr val="002060"/>
                </a:solidFill>
              </a:rPr>
              <a:t>A current estimate of your home equity comes to around ${{</a:t>
            </a:r>
            <a:r>
              <a:rPr lang="en-US" sz="1200" b="1" dirty="0" err="1">
                <a:solidFill>
                  <a:srgbClr val="002060"/>
                </a:solidFill>
              </a:rPr>
              <a:t>recipient.enriched.equity.estimated_equity_dollars</a:t>
            </a:r>
            <a:r>
              <a:rPr lang="en-US" sz="1200" b="1" dirty="0">
                <a:solidFill>
                  <a:srgbClr val="002060"/>
                </a:solidFill>
              </a:rPr>
              <a:t> | </a:t>
            </a:r>
            <a:r>
              <a:rPr lang="en-US" sz="1200" b="1" dirty="0" err="1">
                <a:solidFill>
                  <a:srgbClr val="002060"/>
                </a:solidFill>
              </a:rPr>
              <a:t>formatNumber</a:t>
            </a:r>
            <a:r>
              <a:rPr lang="en-US" sz="1200" b="1" dirty="0">
                <a:solidFill>
                  <a:srgbClr val="002060"/>
                </a:solidFill>
              </a:rPr>
              <a:t> }}.</a:t>
            </a:r>
          </a:p>
          <a:p>
            <a:endParaRPr lang="en-US" sz="1200" b="1" dirty="0">
              <a:solidFill>
                <a:srgbClr val="002060"/>
              </a:solidFill>
            </a:endParaRPr>
          </a:p>
          <a:p>
            <a:r>
              <a:rPr lang="en-US" sz="1200" b="1" dirty="0">
                <a:solidFill>
                  <a:srgbClr val="002060"/>
                </a:solidFill>
              </a:rPr>
              <a:t>Pretty cool, huh?</a:t>
            </a:r>
          </a:p>
          <a:p>
            <a:endParaRPr lang="en-US" sz="1200" dirty="0">
              <a:solidFill>
                <a:srgbClr val="002060"/>
              </a:solidFill>
            </a:endParaRPr>
          </a:p>
          <a:p>
            <a:r>
              <a:rPr lang="en-US" sz="1200" dirty="0">
                <a:solidFill>
                  <a:srgbClr val="002060"/>
                </a:solidFill>
              </a:rPr>
              <a:t>Think of what you could do with some of these funds...</a:t>
            </a:r>
          </a:p>
          <a:p>
            <a:endParaRPr lang="en-US" sz="1200" dirty="0">
              <a:solidFill>
                <a:srgbClr val="002060"/>
              </a:solidFill>
            </a:endParaRPr>
          </a:p>
          <a:p>
            <a:pPr marL="171450" indent="-171450">
              <a:buFont typeface="Arial" panose="020B0604020202020204" pitchFamily="34" charset="0"/>
              <a:buChar char="•"/>
            </a:pPr>
            <a:r>
              <a:rPr lang="en-US" sz="1200" dirty="0">
                <a:solidFill>
                  <a:srgbClr val="002060"/>
                </a:solidFill>
              </a:rPr>
              <a:t>Make your home more comfortable with some renovations or improvements.</a:t>
            </a:r>
          </a:p>
          <a:p>
            <a:pPr marL="171450" indent="-171450">
              <a:buFont typeface="Arial" panose="020B0604020202020204" pitchFamily="34" charset="0"/>
              <a:buChar char="•"/>
            </a:pPr>
            <a:r>
              <a:rPr lang="en-US" sz="1200" dirty="0">
                <a:solidFill>
                  <a:srgbClr val="002060"/>
                </a:solidFill>
              </a:rPr>
              <a:t>Replace aging heating or cooling systems, so you're more comfortable all year round.</a:t>
            </a:r>
          </a:p>
          <a:p>
            <a:pPr marL="171450" indent="-171450">
              <a:buFont typeface="Arial" panose="020B0604020202020204" pitchFamily="34" charset="0"/>
              <a:buChar char="•"/>
            </a:pPr>
            <a:r>
              <a:rPr lang="en-US" sz="1200" dirty="0">
                <a:solidFill>
                  <a:srgbClr val="002060"/>
                </a:solidFill>
              </a:rPr>
              <a:t>Add an extra bathroom. No more waiting in line!</a:t>
            </a:r>
          </a:p>
          <a:p>
            <a:pPr marL="171450" indent="-171450">
              <a:buFont typeface="Arial" panose="020B0604020202020204" pitchFamily="34" charset="0"/>
              <a:buChar char="•"/>
            </a:pPr>
            <a:r>
              <a:rPr lang="en-US" sz="1200" dirty="0">
                <a:solidFill>
                  <a:srgbClr val="002060"/>
                </a:solidFill>
              </a:rPr>
              <a:t>Add a guest bedroom so weekend visitors don't have to sleep on the sofa.</a:t>
            </a:r>
          </a:p>
          <a:p>
            <a:pPr marL="171450" indent="-171450">
              <a:buFont typeface="Arial" panose="020B0604020202020204" pitchFamily="34" charset="0"/>
              <a:buChar char="•"/>
            </a:pPr>
            <a:r>
              <a:rPr lang="en-US" sz="1200" dirty="0">
                <a:solidFill>
                  <a:srgbClr val="002060"/>
                </a:solidFill>
              </a:rPr>
              <a:t>Build a tiny home, she-shed or man cave for better downtime.</a:t>
            </a:r>
          </a:p>
          <a:p>
            <a:endParaRPr lang="en-US" sz="1200" dirty="0">
              <a:solidFill>
                <a:srgbClr val="002060"/>
              </a:solidFill>
            </a:endParaRPr>
          </a:p>
          <a:p>
            <a:r>
              <a:rPr lang="en-US" sz="1200" dirty="0">
                <a:solidFill>
                  <a:srgbClr val="002060"/>
                </a:solidFill>
              </a:rPr>
              <a:t>No matter what you choose, you'll be more comfortable while increasing your home's value.</a:t>
            </a:r>
          </a:p>
          <a:p>
            <a:endParaRPr lang="en-US" sz="1200" dirty="0">
              <a:solidFill>
                <a:srgbClr val="002060"/>
              </a:solidFill>
            </a:endParaRPr>
          </a:p>
          <a:p>
            <a:r>
              <a:rPr lang="en-US" sz="1200" dirty="0">
                <a:solidFill>
                  <a:srgbClr val="002060"/>
                </a:solidFill>
              </a:rPr>
              <a:t>If you'd like to have a conversation about how you can leverage your existing equity, please contact me today.</a:t>
            </a:r>
          </a:p>
        </p:txBody>
      </p:sp>
      <p:pic>
        <p:nvPicPr>
          <p:cNvPr id="4" name="Picture 3">
            <a:extLst>
              <a:ext uri="{FF2B5EF4-FFF2-40B4-BE49-F238E27FC236}">
                <a16:creationId xmlns:a16="http://schemas.microsoft.com/office/drawing/2014/main" id="{24024A91-26E8-CBB6-FCA8-D31509E955DD}"/>
              </a:ext>
            </a:extLst>
          </p:cNvPr>
          <p:cNvPicPr>
            <a:picLocks noChangeAspect="1"/>
          </p:cNvPicPr>
          <p:nvPr/>
        </p:nvPicPr>
        <p:blipFill>
          <a:blip r:embed="rId4"/>
          <a:srcRect/>
          <a:stretch/>
        </p:blipFill>
        <p:spPr>
          <a:xfrm>
            <a:off x="548769" y="909670"/>
            <a:ext cx="3438440" cy="5758550"/>
          </a:xfrm>
          <a:prstGeom prst="rect">
            <a:avLst/>
          </a:prstGeom>
          <a:effectLst>
            <a:outerShdw blurRad="127000" dist="50800" dir="2400000" algn="ctr" rotWithShape="0">
              <a:srgbClr val="000000"/>
            </a:outerShdw>
          </a:effectLst>
        </p:spPr>
      </p:pic>
      <p:sp>
        <p:nvSpPr>
          <p:cNvPr id="11" name="Text Placeholder 1">
            <a:extLst>
              <a:ext uri="{FF2B5EF4-FFF2-40B4-BE49-F238E27FC236}">
                <a16:creationId xmlns:a16="http://schemas.microsoft.com/office/drawing/2014/main" id="{F70E0CEA-C518-1179-F7A2-40E9E44953F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102569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9B43D-8FDA-558E-9D98-A01D2AB7F45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5563619-3F13-565C-E573-2E02172B0D4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3">
            <a:extLst>
              <a:ext uri="{FF2B5EF4-FFF2-40B4-BE49-F238E27FC236}">
                <a16:creationId xmlns:a16="http://schemas.microsoft.com/office/drawing/2014/main" id="{29DFAFEA-13BE-E989-BE17-2A7E384CC893}"/>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How home equity can help you tame inflation</a:t>
            </a:r>
          </a:p>
        </p:txBody>
      </p:sp>
      <p:sp>
        <p:nvSpPr>
          <p:cNvPr id="10" name="TextBox 9">
            <a:extLst>
              <a:ext uri="{FF2B5EF4-FFF2-40B4-BE49-F238E27FC236}">
                <a16:creationId xmlns:a16="http://schemas.microsoft.com/office/drawing/2014/main" id="{2CCF596C-F334-49F9-38F2-D5074E60F816}"/>
              </a:ext>
            </a:extLst>
          </p:cNvPr>
          <p:cNvSpPr txBox="1"/>
          <p:nvPr/>
        </p:nvSpPr>
        <p:spPr>
          <a:xfrm>
            <a:off x="4374101" y="1314450"/>
            <a:ext cx="7530410" cy="4154984"/>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I'm writing to introduce some options you may have for taking control of your finances, especially if you have some credit card debt you'd like to see gone.</a:t>
            </a:r>
          </a:p>
          <a:p>
            <a:endParaRPr lang="en-US" sz="1200" dirty="0">
              <a:solidFill>
                <a:srgbClr val="002060"/>
              </a:solidFill>
            </a:endParaRPr>
          </a:p>
          <a:p>
            <a:r>
              <a:rPr lang="en-US" sz="1200" b="1" dirty="0">
                <a:solidFill>
                  <a:srgbClr val="002060"/>
                </a:solidFill>
              </a:rPr>
              <a:t>How to kick high interest rates to the curb.</a:t>
            </a:r>
          </a:p>
          <a:p>
            <a:endParaRPr lang="en-US" sz="1200" dirty="0">
              <a:solidFill>
                <a:srgbClr val="002060"/>
              </a:solidFill>
            </a:endParaRPr>
          </a:p>
          <a:p>
            <a:r>
              <a:rPr lang="en-US" sz="1200" dirty="0">
                <a:solidFill>
                  <a:srgbClr val="002060"/>
                </a:solidFill>
              </a:rPr>
              <a:t>When inflation hits, many consumers end up using their credit cards to cope with rising prices, especially when there's too much month left at the end of the money.</a:t>
            </a:r>
          </a:p>
          <a:p>
            <a:endParaRPr lang="en-US" sz="1200" dirty="0">
              <a:solidFill>
                <a:srgbClr val="002060"/>
              </a:solidFill>
            </a:endParaRPr>
          </a:p>
          <a:p>
            <a:r>
              <a:rPr lang="en-US" sz="1200" dirty="0">
                <a:solidFill>
                  <a:srgbClr val="002060"/>
                </a:solidFill>
              </a:rPr>
              <a:t>If you're currently working to pay off some credit card balances, your equity could be your secret weapon...one that will help you save.</a:t>
            </a:r>
          </a:p>
          <a:p>
            <a:endParaRPr lang="en-US" sz="1200" dirty="0">
              <a:solidFill>
                <a:srgbClr val="002060"/>
              </a:solidFill>
            </a:endParaRPr>
          </a:p>
          <a:p>
            <a:r>
              <a:rPr lang="en-US" sz="1200" b="1" dirty="0">
                <a:solidFill>
                  <a:srgbClr val="002060"/>
                </a:solidFill>
              </a:rPr>
              <a:t>Tell your home it's payback time.</a:t>
            </a:r>
          </a:p>
          <a:p>
            <a:endParaRPr lang="en-US" sz="1200" dirty="0">
              <a:solidFill>
                <a:srgbClr val="002060"/>
              </a:solidFill>
            </a:endParaRPr>
          </a:p>
          <a:p>
            <a:r>
              <a:rPr lang="en-US" sz="1200" dirty="0">
                <a:solidFill>
                  <a:srgbClr val="002060"/>
                </a:solidFill>
              </a:rPr>
              <a:t>You can use a portion of your home's equity to consolidate and pay off high-interest credit debt, plus other loan balances. The choice is yours!</a:t>
            </a:r>
          </a:p>
          <a:p>
            <a:endParaRPr lang="en-US" sz="1200" dirty="0">
              <a:solidFill>
                <a:srgbClr val="002060"/>
              </a:solidFill>
            </a:endParaRPr>
          </a:p>
          <a:p>
            <a:r>
              <a:rPr lang="en-US" sz="1200" dirty="0">
                <a:solidFill>
                  <a:srgbClr val="002060"/>
                </a:solidFill>
              </a:rPr>
              <a:t>Go for a home equity line of credit, home equity loan or cash-out refinance. Each puts you in control of your money so you can pay off debts and keep more of your monthly income.</a:t>
            </a:r>
          </a:p>
          <a:p>
            <a:endParaRPr lang="en-US" sz="1200" dirty="0">
              <a:solidFill>
                <a:srgbClr val="002060"/>
              </a:solidFill>
            </a:endParaRPr>
          </a:p>
          <a:p>
            <a:r>
              <a:rPr lang="en-US" sz="1200" dirty="0">
                <a:solidFill>
                  <a:srgbClr val="002060"/>
                </a:solidFill>
              </a:rPr>
              <a:t>Call me at {{</a:t>
            </a:r>
            <a:r>
              <a:rPr lang="en-US" sz="1200" dirty="0" err="1">
                <a:solidFill>
                  <a:srgbClr val="002060"/>
                </a:solidFill>
              </a:rPr>
              <a:t>sender.phone_cell</a:t>
            </a:r>
            <a:r>
              <a:rPr lang="en-US" sz="1200" dirty="0">
                <a:solidFill>
                  <a:srgbClr val="002060"/>
                </a:solidFill>
              </a:rPr>
              <a:t>}} so I can present you with a personalized plan to eliminate debt.</a:t>
            </a:r>
          </a:p>
        </p:txBody>
      </p:sp>
      <p:pic>
        <p:nvPicPr>
          <p:cNvPr id="11" name="Picture 10">
            <a:extLst>
              <a:ext uri="{FF2B5EF4-FFF2-40B4-BE49-F238E27FC236}">
                <a16:creationId xmlns:a16="http://schemas.microsoft.com/office/drawing/2014/main" id="{E8979876-020D-7066-7BAB-F9E83C3F9A7C}"/>
              </a:ext>
            </a:extLst>
          </p:cNvPr>
          <p:cNvPicPr>
            <a:picLocks noChangeAspect="1"/>
          </p:cNvPicPr>
          <p:nvPr/>
        </p:nvPicPr>
        <p:blipFill>
          <a:blip r:embed="rId4"/>
          <a:srcRect/>
          <a:stretch/>
        </p:blipFill>
        <p:spPr>
          <a:xfrm>
            <a:off x="548769" y="915427"/>
            <a:ext cx="3587296" cy="5746639"/>
          </a:xfrm>
          <a:prstGeom prst="rect">
            <a:avLst/>
          </a:prstGeom>
          <a:effectLst>
            <a:outerShdw blurRad="127000" dist="50800" dir="2400000" algn="ctr" rotWithShape="0">
              <a:srgbClr val="000000"/>
            </a:outerShdw>
          </a:effectLst>
        </p:spPr>
      </p:pic>
      <p:sp>
        <p:nvSpPr>
          <p:cNvPr id="12" name="Text Placeholder 1">
            <a:extLst>
              <a:ext uri="{FF2B5EF4-FFF2-40B4-BE49-F238E27FC236}">
                <a16:creationId xmlns:a16="http://schemas.microsoft.com/office/drawing/2014/main" id="{99FEB126-A804-0D4D-114E-C259714F29B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28387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04EE93-3D6E-4C4B-2FFC-161E4A5199FD}"/>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77A6EF0A-DDA2-F17E-C619-CB75DD05543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2" name="Text Placeholder 3">
            <a:extLst>
              <a:ext uri="{FF2B5EF4-FFF2-40B4-BE49-F238E27FC236}">
                <a16:creationId xmlns:a16="http://schemas.microsoft.com/office/drawing/2014/main" id="{D89BCB9A-ABAC-8C41-E353-BB65AE7555E6}"/>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Your home equity's ready when you are</a:t>
            </a:r>
          </a:p>
        </p:txBody>
      </p:sp>
      <p:sp>
        <p:nvSpPr>
          <p:cNvPr id="3" name="TextBox 2">
            <a:extLst>
              <a:ext uri="{FF2B5EF4-FFF2-40B4-BE49-F238E27FC236}">
                <a16:creationId xmlns:a16="http://schemas.microsoft.com/office/drawing/2014/main" id="{89EAFDAD-CB0E-11CD-01F1-35378240B0B1}"/>
              </a:ext>
            </a:extLst>
          </p:cNvPr>
          <p:cNvSpPr txBox="1"/>
          <p:nvPr/>
        </p:nvSpPr>
        <p:spPr>
          <a:xfrm>
            <a:off x="4374101" y="1314450"/>
            <a:ext cx="7530410" cy="3046988"/>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If you've had a chance to check out the emails I've sent recently, you already know how your equity can help you get ahead. But if you still have questions or are unsure, I'm here to help.</a:t>
            </a:r>
          </a:p>
          <a:p>
            <a:endParaRPr lang="en-US" sz="1200" dirty="0">
              <a:solidFill>
                <a:srgbClr val="002060"/>
              </a:solidFill>
            </a:endParaRPr>
          </a:p>
          <a:p>
            <a:r>
              <a:rPr lang="en-US" sz="1200" dirty="0">
                <a:solidFill>
                  <a:srgbClr val="002060"/>
                </a:solidFill>
              </a:rPr>
              <a:t>While equity-based lines of credit and loans are smart ways to banish high-interest debt, finance remodeling projects or even buy a second property, that's just a few options.</a:t>
            </a:r>
          </a:p>
          <a:p>
            <a:endParaRPr lang="en-US" sz="1200" dirty="0">
              <a:solidFill>
                <a:srgbClr val="002060"/>
              </a:solidFill>
            </a:endParaRPr>
          </a:p>
          <a:p>
            <a:r>
              <a:rPr lang="en-US" sz="1200" b="1" dirty="0">
                <a:solidFill>
                  <a:srgbClr val="002060"/>
                </a:solidFill>
              </a:rPr>
              <a:t>Is it time to be your own boss?</a:t>
            </a:r>
          </a:p>
          <a:p>
            <a:endParaRPr lang="en-US" sz="1200" dirty="0">
              <a:solidFill>
                <a:srgbClr val="002060"/>
              </a:solidFill>
            </a:endParaRPr>
          </a:p>
          <a:p>
            <a:r>
              <a:rPr lang="en-US" sz="1200" dirty="0">
                <a:solidFill>
                  <a:srgbClr val="002060"/>
                </a:solidFill>
              </a:rPr>
              <a:t>Home equity funds can help you expand your existing business, create a side hustle, and even launch yourself as a full-time entrepreneur.</a:t>
            </a:r>
          </a:p>
          <a:p>
            <a:endParaRPr lang="en-US" sz="1200" dirty="0">
              <a:solidFill>
                <a:srgbClr val="002060"/>
              </a:solidFill>
            </a:endParaRPr>
          </a:p>
          <a:p>
            <a:r>
              <a:rPr lang="en-US" sz="1200" dirty="0">
                <a:solidFill>
                  <a:srgbClr val="002060"/>
                </a:solidFill>
              </a:rPr>
              <a:t>Consider your home's equity as your secret weapon. It's a stash you can access 24/7.</a:t>
            </a:r>
          </a:p>
          <a:p>
            <a:endParaRPr lang="en-US" sz="1200" dirty="0">
              <a:solidFill>
                <a:srgbClr val="002060"/>
              </a:solidFill>
            </a:endParaRPr>
          </a:p>
          <a:p>
            <a:r>
              <a:rPr lang="en-US" sz="1200" dirty="0">
                <a:solidFill>
                  <a:srgbClr val="002060"/>
                </a:solidFill>
              </a:rPr>
              <a:t>If you have questions about your equity options, or want to get started, call me at {{</a:t>
            </a:r>
            <a:r>
              <a:rPr lang="en-US" sz="1200" dirty="0" err="1">
                <a:solidFill>
                  <a:srgbClr val="002060"/>
                </a:solidFill>
              </a:rPr>
              <a:t>sender.phone_cell</a:t>
            </a:r>
            <a:r>
              <a:rPr lang="en-US" sz="1200" dirty="0">
                <a:solidFill>
                  <a:srgbClr val="002060"/>
                </a:solidFill>
              </a:rPr>
              <a:t>}}.</a:t>
            </a:r>
          </a:p>
        </p:txBody>
      </p:sp>
      <p:pic>
        <p:nvPicPr>
          <p:cNvPr id="4" name="Picture 3">
            <a:extLst>
              <a:ext uri="{FF2B5EF4-FFF2-40B4-BE49-F238E27FC236}">
                <a16:creationId xmlns:a16="http://schemas.microsoft.com/office/drawing/2014/main" id="{1FA65645-B091-F27E-6354-F0D0E244C33B}"/>
              </a:ext>
            </a:extLst>
          </p:cNvPr>
          <p:cNvPicPr>
            <a:picLocks noChangeAspect="1"/>
          </p:cNvPicPr>
          <p:nvPr/>
        </p:nvPicPr>
        <p:blipFill>
          <a:blip r:embed="rId4"/>
          <a:srcRect/>
          <a:stretch/>
        </p:blipFill>
        <p:spPr>
          <a:xfrm>
            <a:off x="548769" y="914220"/>
            <a:ext cx="3587296" cy="5084904"/>
          </a:xfrm>
          <a:prstGeom prst="rect">
            <a:avLst/>
          </a:prstGeom>
          <a:effectLst>
            <a:outerShdw blurRad="127000" dist="50800" dir="2400000" algn="ctr" rotWithShape="0">
              <a:srgbClr val="000000"/>
            </a:outerShdw>
          </a:effectLst>
        </p:spPr>
      </p:pic>
      <p:sp>
        <p:nvSpPr>
          <p:cNvPr id="11" name="Text Placeholder 1">
            <a:extLst>
              <a:ext uri="{FF2B5EF4-FFF2-40B4-BE49-F238E27FC236}">
                <a16:creationId xmlns:a16="http://schemas.microsoft.com/office/drawing/2014/main" id="{4FF189C1-2016-3151-5C6F-8FB98CC7CD6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204776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0598D3-37B7-2FC6-F11F-D99F9F94196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8280A2F-5EAF-BFF2-04F0-7B340D433A5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2" name="Text Placeholder 3">
            <a:extLst>
              <a:ext uri="{FF2B5EF4-FFF2-40B4-BE49-F238E27FC236}">
                <a16:creationId xmlns:a16="http://schemas.microsoft.com/office/drawing/2014/main" id="{EEAF4D4D-B1A7-620C-438E-13601AF6EE42}"/>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Find out if you're done paying mortgage insurance</a:t>
            </a:r>
          </a:p>
        </p:txBody>
      </p:sp>
      <p:sp>
        <p:nvSpPr>
          <p:cNvPr id="3" name="TextBox 2">
            <a:extLst>
              <a:ext uri="{FF2B5EF4-FFF2-40B4-BE49-F238E27FC236}">
                <a16:creationId xmlns:a16="http://schemas.microsoft.com/office/drawing/2014/main" id="{9D5E6D0A-8B4E-A166-CB87-288759E45E58}"/>
              </a:ext>
            </a:extLst>
          </p:cNvPr>
          <p:cNvSpPr txBox="1"/>
          <p:nvPr/>
        </p:nvSpPr>
        <p:spPr>
          <a:xfrm>
            <a:off x="4374101" y="1314450"/>
            <a:ext cx="7530410" cy="2862322"/>
          </a:xfrm>
          <a:prstGeom prst="rect">
            <a:avLst/>
          </a:prstGeom>
          <a:noFill/>
        </p:spPr>
        <p:txBody>
          <a:bodyPr wrap="square" rtlCol="0">
            <a:spAutoFit/>
          </a:bodyPr>
          <a:lstStyle/>
          <a:p>
            <a:r>
              <a:rPr lang="en-US" sz="1200" dirty="0">
                <a:solidFill>
                  <a:srgbClr val="002060"/>
                </a:solidFill>
              </a:rPr>
              <a:t>Hi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Looking for new ways to keep more of your money? You may be able to cancel your mortgage insurance (MI).</a:t>
            </a:r>
          </a:p>
          <a:p>
            <a:endParaRPr lang="en-US" sz="1200" dirty="0">
              <a:solidFill>
                <a:srgbClr val="002060"/>
              </a:solidFill>
            </a:endParaRPr>
          </a:p>
          <a:p>
            <a:r>
              <a:rPr lang="en-US" sz="1200" dirty="0">
                <a:solidFill>
                  <a:srgbClr val="002060"/>
                </a:solidFill>
              </a:rPr>
              <a:t>I recently reviewed your home financing, and it looks like this is a possibility. Either you've repaid at least 20% of your mortgage, or your home's appraised value has risen to where you now have over 20% equity. Eliminating your mortgage insurance payment may bring substantial monthly savings.</a:t>
            </a:r>
          </a:p>
          <a:p>
            <a:endParaRPr lang="en-US" sz="1200" dirty="0">
              <a:solidFill>
                <a:srgbClr val="002060"/>
              </a:solidFill>
            </a:endParaRPr>
          </a:p>
          <a:p>
            <a:r>
              <a:rPr lang="en-US" sz="1200" dirty="0">
                <a:solidFill>
                  <a:srgbClr val="002060"/>
                </a:solidFill>
              </a:rPr>
              <a:t>One smart way to do this is to refinance your current mortgage. In addition to eliminating mortgage insurance, you can change the term (the length of your mortgage).</a:t>
            </a:r>
          </a:p>
          <a:p>
            <a:endParaRPr lang="en-US" sz="1200" dirty="0">
              <a:solidFill>
                <a:srgbClr val="002060"/>
              </a:solidFill>
            </a:endParaRPr>
          </a:p>
          <a:p>
            <a:pPr marL="171450" indent="-171450">
              <a:buFont typeface="Arial" panose="020B0604020202020204" pitchFamily="34" charset="0"/>
              <a:buChar char="•"/>
            </a:pPr>
            <a:r>
              <a:rPr lang="en-US" sz="1200" dirty="0">
                <a:solidFill>
                  <a:srgbClr val="002060"/>
                </a:solidFill>
              </a:rPr>
              <a:t>A shorter loan term may save you considerable money on the amount of interest you pay.</a:t>
            </a:r>
          </a:p>
          <a:p>
            <a:pPr marL="171450" indent="-171450">
              <a:buFont typeface="Arial" panose="020B0604020202020204" pitchFamily="34" charset="0"/>
              <a:buChar char="•"/>
            </a:pPr>
            <a:r>
              <a:rPr lang="en-US" sz="1200" dirty="0">
                <a:solidFill>
                  <a:srgbClr val="002060"/>
                </a:solidFill>
              </a:rPr>
              <a:t>A longer term can lower your monthly payments if you're feeling a bit squeezed.</a:t>
            </a:r>
          </a:p>
          <a:p>
            <a:endParaRPr lang="en-US" sz="1200" dirty="0">
              <a:solidFill>
                <a:srgbClr val="002060"/>
              </a:solidFill>
            </a:endParaRPr>
          </a:p>
          <a:p>
            <a:r>
              <a:rPr lang="en-US" sz="1200" dirty="0">
                <a:solidFill>
                  <a:srgbClr val="002060"/>
                </a:solidFill>
              </a:rPr>
              <a:t>Contact me today to learn about your options. Let's see how much money you may be able to save.</a:t>
            </a:r>
          </a:p>
        </p:txBody>
      </p:sp>
      <p:pic>
        <p:nvPicPr>
          <p:cNvPr id="4" name="Picture 3">
            <a:extLst>
              <a:ext uri="{FF2B5EF4-FFF2-40B4-BE49-F238E27FC236}">
                <a16:creationId xmlns:a16="http://schemas.microsoft.com/office/drawing/2014/main" id="{3C9523C7-951D-735B-C84F-C6ACEAB5C8F9}"/>
              </a:ext>
            </a:extLst>
          </p:cNvPr>
          <p:cNvPicPr>
            <a:picLocks noChangeAspect="1"/>
          </p:cNvPicPr>
          <p:nvPr/>
        </p:nvPicPr>
        <p:blipFill>
          <a:blip r:embed="rId4"/>
          <a:srcRect/>
          <a:stretch/>
        </p:blipFill>
        <p:spPr>
          <a:xfrm>
            <a:off x="548769" y="910764"/>
            <a:ext cx="3554979" cy="5746640"/>
          </a:xfrm>
          <a:prstGeom prst="rect">
            <a:avLst/>
          </a:prstGeom>
          <a:effectLst>
            <a:outerShdw blurRad="127000" dist="50800" dir="2400000" algn="ctr" rotWithShape="0">
              <a:srgbClr val="000000"/>
            </a:outerShdw>
          </a:effectLst>
        </p:spPr>
      </p:pic>
      <p:sp>
        <p:nvSpPr>
          <p:cNvPr id="11" name="Text Placeholder 1">
            <a:extLst>
              <a:ext uri="{FF2B5EF4-FFF2-40B4-BE49-F238E27FC236}">
                <a16:creationId xmlns:a16="http://schemas.microsoft.com/office/drawing/2014/main" id="{7671CCAE-A28B-F31F-B4C5-1C7AF0E4C2B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Equity</a:t>
            </a:r>
          </a:p>
        </p:txBody>
      </p:sp>
    </p:spTree>
    <p:extLst>
      <p:ext uri="{BB962C8B-B14F-4D97-AF65-F5344CB8AC3E}">
        <p14:creationId xmlns:p14="http://schemas.microsoft.com/office/powerpoint/2010/main" val="9446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
        <AccountId xsi:nil="true"/>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88228CB0-2F8D-4104-979D-B1E3F6762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89800FD4-94BC-49A2-82A0-99D176C54A60}">
  <ds:schemaRefs>
    <ds:schemaRef ds:uri="http://purl.org/dc/elements/1.1/"/>
    <ds:schemaRef ds:uri="454e9e6b-ff12-49f1-8c43-73c8976e54ee"/>
    <ds:schemaRef ds:uri="http://www.w3.org/XML/1998/namespace"/>
    <ds:schemaRef ds:uri="91805258-178e-4cbc-bf17-90bc7eb439d2"/>
    <ds:schemaRef ds:uri="http://purl.org/dc/dcmityp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schemas.microsoft.com/office/2006/metadata/properties"/>
    <ds:schemaRef ds:uri="9d6ea532-a128-4102-90d6-037480f28622"/>
    <ds:schemaRef ds:uri="a0d940e6-08f7-4f55-ab22-1c60154efa17"/>
  </ds:schemaRefs>
</ds:datastoreItem>
</file>

<file path=docProps/app.xml><?xml version="1.0" encoding="utf-8"?>
<Properties xmlns="http://schemas.openxmlformats.org/officeDocument/2006/extended-properties" xmlns:vt="http://schemas.openxmlformats.org/officeDocument/2006/docPropsVTypes">
  <Template/>
  <TotalTime>46533</TotalTime>
  <Words>1795</Words>
  <Application>Microsoft Office PowerPoint</Application>
  <PresentationFormat>Widescreen</PresentationFormat>
  <Paragraphs>146</Paragraphs>
  <Slides>11</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Wingdings</vt:lpstr>
      <vt:lpstr>Objektiv Mk2</vt:lpstr>
      <vt:lpstr>Barlow</vt:lpstr>
      <vt:lpstr>Objektiv Mk2 SemiBold</vt:lpstr>
      <vt:lpstr>Calibri</vt:lpstr>
      <vt:lpstr>Barlow Medium</vt:lpstr>
      <vt:lpstr>Source Sans Pro</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57</cp:revision>
  <dcterms:created xsi:type="dcterms:W3CDTF">2021-06-10T15:34:01Z</dcterms:created>
  <dcterms:modified xsi:type="dcterms:W3CDTF">2026-04-06T20:48:56Z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_activity">
    <vt:lpwstr>{"FileActivityType":"9","FileActivityTimeStamp":"2024-11-18T20:33:09.113Z","FileActivityUsersOnPage":[{"DisplayName":"Aubrey Olsen","Id":"aubrey.olsen@totalexpert.com"},{"DisplayName":"Aubrey Olsen","Id":"aubrey.olsen@totalexpert.com"},{"DisplayName":"Chris Johnson","Id":"chris.johnson@totalexpert.com"},{"DisplayName":"Chad Spencer","Id":"chad.spencer@totalexpert.com"},{"DisplayName":"Marissa Kosin","Id":"marissa.kosin@totalexpert.com"}],"FileActivityNavigationId":null}</vt:lpwstr>
  </property>
  <property fmtid="{D5CDD505-2E9C-101B-9397-08002B2CF9AE}" pid="10" name="TriggerFlowInfo">
    <vt:lpwstr/>
  </property>
</Properties>
</file>