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3"/>
  </p:notesMasterIdLst>
  <p:sldIdLst>
    <p:sldId id="2076137455" r:id="rId5"/>
    <p:sldId id="2076137458" r:id="rId6"/>
    <p:sldId id="2076137461" r:id="rId7"/>
    <p:sldId id="2076137462" r:id="rId8"/>
    <p:sldId id="2076137467" r:id="rId9"/>
    <p:sldId id="2076137468" r:id="rId10"/>
    <p:sldId id="2076137469" r:id="rId11"/>
    <p:sldId id="2076137466" r:id="rId12"/>
  </p:sldIdLst>
  <p:sldSz cx="12192000" cy="6858000"/>
  <p:notesSz cx="6858000" cy="9144000"/>
  <p:embeddedFontLst>
    <p:embeddedFont>
      <p:font typeface="Barlow" panose="00000500000000000000" pitchFamily="2" charset="0"/>
      <p:regular r:id="rId14"/>
      <p:bold r:id="rId15"/>
      <p:italic r:id="rId16"/>
      <p:boldItalic r:id="rId17"/>
    </p:embeddedFont>
    <p:embeddedFont>
      <p:font typeface="Barlow Medium" panose="00000600000000000000" pitchFamily="2" charset="0"/>
      <p:regular r:id="rId18"/>
      <p:italic r:id="rId19"/>
    </p:embeddedFont>
    <p:embeddedFont>
      <p:font typeface="Objektiv Mk2" panose="020B0702020204020203" pitchFamily="34" charset="0"/>
      <p:regular r:id="rId20"/>
      <p:bold r:id="rId21"/>
      <p:italic r:id="rId22"/>
      <p:boldItalic r:id="rId23"/>
    </p:embeddedFont>
    <p:embeddedFont>
      <p:font typeface="Objektiv Mk2 SemiBold" panose="020B0602020204020203" pitchFamily="34" charset="0"/>
      <p:bold r:id="rId24"/>
    </p:embeddedFont>
    <p:embeddedFont>
      <p:font typeface="Source Sans Pro" panose="020B050303040302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E"/>
    <a:srgbClr val="753BBD"/>
    <a:srgbClr val="009B77"/>
    <a:srgbClr val="00A677"/>
    <a:srgbClr val="85CBF9"/>
    <a:srgbClr val="00263A"/>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31"/>
    <p:restoredTop sz="86583"/>
  </p:normalViewPr>
  <p:slideViewPr>
    <p:cSldViewPr snapToGrid="0">
      <p:cViewPr varScale="1">
        <p:scale>
          <a:sx n="64" d="100"/>
          <a:sy n="64" d="100"/>
        </p:scale>
        <p:origin x="1100" y="44"/>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font" Target="fonts/font6.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4/6/2026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D143A-CAAB-6E42-BA22-A1C191A8C7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1C7CE-135C-9657-8160-90B1C1822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B960AA-75E1-74A1-F162-F6C00873F5A4}"/>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5C776CE3-FA84-EC6A-F9E9-EA19DB67641A}"/>
              </a:ext>
            </a:extLst>
          </p:cNvPr>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1294674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360F7-218D-ED5C-DDA2-8FCB87810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24FBF7-4663-AF9C-DA8A-3A9C972FF0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A47A7E-5920-C634-4F6D-1F75A2F3451C}"/>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4C60FF26-D34A-ED33-AE71-142804E65270}"/>
              </a:ext>
            </a:extLst>
          </p:cNvPr>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1827066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06B1C-FBDE-1019-C8DE-F6326AB88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4A3AAC-6261-1461-5AAA-EF56829AA2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19569F-0C8E-6746-5BEF-A3D5C6EA97F7}"/>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3917AFF2-E758-30C2-39D4-D30F48D0FE9A}"/>
              </a:ext>
            </a:extLst>
          </p:cNvPr>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4054065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2962792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6F9461B2-11A7-737C-5D59-EB33AE003244}"/>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9" name="Text Placeholder 2">
            <a:extLst>
              <a:ext uri="{FF2B5EF4-FFF2-40B4-BE49-F238E27FC236}">
                <a16:creationId xmlns:a16="http://schemas.microsoft.com/office/drawing/2014/main" id="{594CDD80-5892-EAB7-E906-0A561D26C988}"/>
              </a:ext>
            </a:extLst>
          </p:cNvPr>
          <p:cNvSpPr>
            <a:spLocks noGrp="1"/>
          </p:cNvSpPr>
          <p:nvPr>
            <p:ph type="body" sz="quarter" idx="11"/>
          </p:nvPr>
        </p:nvSpPr>
        <p:spPr>
          <a:xfrm>
            <a:off x="1077469" y="3397881"/>
            <a:ext cx="7952232" cy="914400"/>
          </a:xfrm>
        </p:spPr>
        <p:txBody>
          <a:bodyPr/>
          <a:lstStyle/>
          <a:p>
            <a:r>
              <a:rPr lang="en-US" sz="3200" b="0" i="1" dirty="0"/>
              <a:t>CI: Listing</a:t>
            </a:r>
          </a:p>
          <a:p>
            <a:r>
              <a:rPr lang="en-US" sz="3200" b="0" i="1" dirty="0"/>
              <a:t>April 2026</a:t>
            </a:r>
          </a:p>
        </p:txBody>
      </p:sp>
    </p:spTree>
    <p:extLst>
      <p:ext uri="{BB962C8B-B14F-4D97-AF65-F5344CB8AC3E}">
        <p14:creationId xmlns:p14="http://schemas.microsoft.com/office/powerpoint/2010/main" val="2502691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p:txBody>
          <a:bodyPr/>
          <a:lstStyle/>
          <a:p>
            <a:r>
              <a:rPr lang="en-US" dirty="0"/>
              <a:t>Email, SMS, User Notification</a:t>
            </a:r>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373224" y="2390654"/>
            <a:ext cx="9959138" cy="3697356"/>
          </a:xfrm>
        </p:spPr>
        <p:txBody>
          <a:bodyPr/>
          <a:lstStyle/>
          <a:p>
            <a:pPr marL="0" marR="0">
              <a:lnSpc>
                <a:spcPct val="100000"/>
              </a:lnSpc>
              <a:spcBef>
                <a:spcPts val="0"/>
              </a:spcBef>
              <a:spcAft>
                <a:spcPts val="0"/>
              </a:spcAft>
            </a:pPr>
            <a:r>
              <a:rPr lang="en-US" sz="2000" kern="100" dirty="0">
                <a:solidFill>
                  <a:srgbClr val="002060"/>
                </a:solidFill>
                <a:effectLst/>
                <a:ea typeface="Calibri" panose="020F0502020204030204" pitchFamily="34" charset="0"/>
                <a:cs typeface="Times New Roman" panose="02020603050405020304" pitchFamily="18" charset="0"/>
              </a:rPr>
              <a:t>Use customer intelligence alerts to identify contacts who recently listed their home for sale. Engage </a:t>
            </a:r>
            <a:r>
              <a:rPr lang="en-US" sz="2000" kern="100" dirty="0">
                <a:solidFill>
                  <a:srgbClr val="002060"/>
                </a:solidFill>
                <a:ea typeface="Calibri" panose="020F0502020204030204" pitchFamily="34" charset="0"/>
                <a:cs typeface="Times New Roman" panose="02020603050405020304" pitchFamily="18" charset="0"/>
              </a:rPr>
              <a:t>with them through four emails and two test messages letting them know how a loan officer can help. Briefly discuss why now is the time to start looking at loan options for their next purchase and how the process can be smoother with your help. </a:t>
            </a:r>
          </a:p>
          <a:p>
            <a:pPr marL="0" marR="0">
              <a:lnSpc>
                <a:spcPct val="100000"/>
              </a:lnSpc>
              <a:spcBef>
                <a:spcPts val="0"/>
              </a:spcBef>
              <a:spcAft>
                <a:spcPts val="0"/>
              </a:spcAft>
            </a:pPr>
            <a:endParaRPr lang="en-US" sz="2000" kern="100" dirty="0">
              <a:solidFill>
                <a:srgbClr val="002060"/>
              </a:solidFill>
              <a:effectLst/>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20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sz="2000" b="0" i="0" kern="100" dirty="0">
                <a:solidFill>
                  <a:srgbClr val="002060"/>
                </a:solidFill>
                <a:effectLst/>
                <a:latin typeface="+mn-lt"/>
                <a:ea typeface="+mn-ea"/>
                <a:cs typeface="Times New Roman" panose="02020603050405020304" pitchFamily="18" charset="0"/>
              </a:rPr>
              <a:t>*All communications should be reviewed prior to initiating the journey.</a:t>
            </a:r>
          </a:p>
          <a:p>
            <a:pPr marL="0" marR="0">
              <a:lnSpc>
                <a:spcPct val="100000"/>
              </a:lnSpc>
              <a:spcBef>
                <a:spcPts val="0"/>
              </a:spcBef>
              <a:spcAft>
                <a:spcPts val="0"/>
              </a:spcAft>
            </a:pPr>
            <a:endParaRPr lang="en-US" sz="2000" kern="100" dirty="0">
              <a:solidFill>
                <a:srgbClr val="002060"/>
              </a:solidFill>
              <a:effectLst/>
              <a:ea typeface="Calibri" panose="020F0502020204030204" pitchFamily="34" charset="0"/>
              <a:cs typeface="Times New Roman" panose="02020603050405020304" pitchFamily="18" charset="0"/>
            </a:endParaRPr>
          </a:p>
          <a:p>
            <a:pPr>
              <a:lnSpc>
                <a:spcPct val="100000"/>
              </a:lnSpc>
            </a:pPr>
            <a:endParaRPr lang="en-US" sz="1600" dirty="0">
              <a:solidFill>
                <a:srgbClr val="002060"/>
              </a:solidFill>
            </a:endParaRP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
        <p:nvSpPr>
          <p:cNvPr id="11" name="Text Placeholder 1">
            <a:extLst>
              <a:ext uri="{FF2B5EF4-FFF2-40B4-BE49-F238E27FC236}">
                <a16:creationId xmlns:a16="http://schemas.microsoft.com/office/drawing/2014/main" id="{C98AF94C-0F15-3B68-7529-7EDC4450EF7A}"/>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Listing</a:t>
            </a:r>
          </a:p>
        </p:txBody>
      </p:sp>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8BFB8C-4798-5BA8-8ECF-3049525111F5}"/>
              </a:ext>
            </a:extLst>
          </p:cNvPr>
          <p:cNvSpPr txBox="1">
            <a:spLocks/>
          </p:cNvSpPr>
          <p:nvPr/>
        </p:nvSpPr>
        <p:spPr>
          <a:xfrm>
            <a:off x="643467" y="4804753"/>
            <a:ext cx="10438664" cy="170362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b="0" i="0" kern="100" dirty="0">
                <a:solidFill>
                  <a:srgbClr val="002060"/>
                </a:solidFill>
                <a:effectLst/>
                <a:latin typeface="+mn-lt"/>
                <a:ea typeface="+mn-ea"/>
                <a:cs typeface="Times New Roman" panose="02020603050405020304" pitchFamily="18" charset="0"/>
              </a:rPr>
              <a:t>Journey Map Notes:</a:t>
            </a:r>
          </a:p>
          <a:p>
            <a:pPr marL="342900" indent="-342900" defTabSz="868680">
              <a:lnSpc>
                <a:spcPct val="100000"/>
              </a:lnSpc>
              <a:spcBef>
                <a:spcPts val="0"/>
              </a:spcBef>
              <a:buFont typeface="Wingdings" pitchFamily="2" charset="2"/>
              <a:buChar char="Ø"/>
            </a:pPr>
            <a:r>
              <a:rPr lang="en-US" sz="1600" kern="100" dirty="0">
                <a:solidFill>
                  <a:srgbClr val="002060"/>
                </a:solidFill>
                <a:cs typeface="Times New Roman" panose="02020603050405020304" pitchFamily="18" charset="0"/>
              </a:rPr>
              <a:t>Keep emails that work for your organization, swap with custom, pull from the email gallery, or add these emails to your existing campaigns.</a:t>
            </a:r>
          </a:p>
          <a:p>
            <a:pPr marL="342900" indent="-342900" defTabSz="868680">
              <a:lnSpc>
                <a:spcPct val="100000"/>
              </a:lnSpc>
              <a:spcBef>
                <a:spcPts val="0"/>
              </a:spcBef>
              <a:buFont typeface="Wingdings" pitchFamily="2" charset="2"/>
              <a:buChar char="Ø"/>
            </a:pPr>
            <a:r>
              <a:rPr lang="en-US" sz="1600" b="0" i="0" kern="100" dirty="0">
                <a:solidFill>
                  <a:srgbClr val="002060"/>
                </a:solidFill>
                <a:effectLst/>
                <a:latin typeface="+mn-lt"/>
                <a:ea typeface="+mn-ea"/>
                <a:cs typeface="Times New Roman" panose="02020603050405020304" pitchFamily="18" charset="0"/>
              </a:rPr>
              <a:t>Adjust onramps with organization specific groups and Focused View outcomes.</a:t>
            </a:r>
          </a:p>
          <a:p>
            <a:pPr marL="342900" indent="-342900" defTabSz="868680">
              <a:lnSpc>
                <a:spcPct val="100000"/>
              </a:lnSpc>
              <a:spcBef>
                <a:spcPts val="0"/>
              </a:spcBef>
              <a:buFont typeface="Wingdings" pitchFamily="2" charset="2"/>
              <a:buChar char="Ø"/>
            </a:pPr>
            <a:r>
              <a:rPr lang="en-US" sz="1600" kern="100" dirty="0">
                <a:solidFill>
                  <a:srgbClr val="002060"/>
                </a:solidFill>
                <a:cs typeface="Times New Roman" panose="02020603050405020304" pitchFamily="18" charset="0"/>
              </a:rPr>
              <a:t>Adjust occurrence limits to reduce the number of times a contact can onboard this journey. Leverage email received conditions or journey event fired configurations to add contacts to a different path or journey. </a:t>
            </a:r>
            <a:endParaRPr lang="en-US" sz="1600" b="0" i="0" kern="100" dirty="0">
              <a:solidFill>
                <a:srgbClr val="002060"/>
              </a:solidFill>
              <a:effectLst/>
              <a:latin typeface="+mn-lt"/>
              <a:ea typeface="+mn-ea"/>
              <a:cs typeface="Times New Roman" panose="02020603050405020304" pitchFamily="18" charset="0"/>
            </a:endParaRPr>
          </a:p>
          <a:p>
            <a:pPr defTabSz="868680">
              <a:lnSpc>
                <a:spcPct val="100000"/>
              </a:lnSpc>
              <a:spcBef>
                <a:spcPts val="0"/>
              </a:spcBef>
            </a:pPr>
            <a:endParaRPr lang="en-US" sz="2400" b="0" i="0" kern="100" dirty="0">
              <a:solidFill>
                <a:srgbClr val="002060"/>
              </a:solidFill>
              <a:effectLst/>
              <a:latin typeface="+mn-lt"/>
              <a:ea typeface="+mn-ea"/>
              <a:cs typeface="Times New Roman" panose="02020603050405020304" pitchFamily="18" charset="0"/>
            </a:endParaRPr>
          </a:p>
          <a:p>
            <a:pPr>
              <a:lnSpc>
                <a:spcPct val="100000"/>
              </a:lnSpc>
            </a:pPr>
            <a:endParaRPr lang="en-US" sz="2000" dirty="0">
              <a:solidFill>
                <a:srgbClr val="002060"/>
              </a:solidFill>
            </a:endParaRPr>
          </a:p>
          <a:p>
            <a:pPr defTabSz="868680">
              <a:spcBef>
                <a:spcPts val="0"/>
              </a:spcBef>
            </a:pPr>
            <a:endParaRPr lang="en-US" sz="2000" b="0" i="0" kern="100" dirty="0">
              <a:solidFill>
                <a:srgbClr val="002060"/>
              </a:solidFill>
              <a:effectLst/>
              <a:latin typeface="+mn-lt"/>
              <a:ea typeface="+mn-ea"/>
              <a:cs typeface="Times New Roman" panose="02020603050405020304" pitchFamily="18" charset="0"/>
            </a:endParaRPr>
          </a:p>
          <a:p>
            <a:endParaRPr lang="en-US" sz="1600" dirty="0">
              <a:solidFill>
                <a:srgbClr val="002060"/>
              </a:solidFill>
            </a:endParaRPr>
          </a:p>
        </p:txBody>
      </p:sp>
      <p:pic>
        <p:nvPicPr>
          <p:cNvPr id="8" name="Picture 7">
            <a:extLst>
              <a:ext uri="{FF2B5EF4-FFF2-40B4-BE49-F238E27FC236}">
                <a16:creationId xmlns:a16="http://schemas.microsoft.com/office/drawing/2014/main" id="{E989F52F-639A-CB19-B7D4-5AD2D912153A}"/>
              </a:ext>
            </a:extLst>
          </p:cNvPr>
          <p:cNvPicPr>
            <a:picLocks noChangeAspect="1"/>
          </p:cNvPicPr>
          <p:nvPr/>
        </p:nvPicPr>
        <p:blipFill>
          <a:blip r:embed="rId3"/>
          <a:srcRect/>
          <a:stretch/>
        </p:blipFill>
        <p:spPr>
          <a:xfrm>
            <a:off x="543187" y="876044"/>
            <a:ext cx="11105625" cy="3377903"/>
          </a:xfrm>
          <a:prstGeom prst="rect">
            <a:avLst/>
          </a:prstGeom>
          <a:effectLst>
            <a:outerShdw blurRad="127000" dist="50800" dir="2400000" algn="ctr" rotWithShape="0">
              <a:srgbClr val="000000"/>
            </a:outerShdw>
          </a:effectLst>
        </p:spPr>
      </p:pic>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4"/>
          <a:stretch>
            <a:fillRect/>
          </a:stretch>
        </p:blipFill>
        <p:spPr>
          <a:xfrm>
            <a:off x="8791614" y="252907"/>
            <a:ext cx="3177445" cy="259695"/>
          </a:xfrm>
          <a:prstGeom prst="rect">
            <a:avLst/>
          </a:prstGeom>
        </p:spPr>
      </p:pic>
      <p:sp>
        <p:nvSpPr>
          <p:cNvPr id="4" name="Text Placeholder 1">
            <a:extLst>
              <a:ext uri="{FF2B5EF4-FFF2-40B4-BE49-F238E27FC236}">
                <a16:creationId xmlns:a16="http://schemas.microsoft.com/office/drawing/2014/main" id="{81B45342-6FF0-AD51-4708-9A4CA7C4008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Listing</a:t>
            </a:r>
          </a:p>
        </p:txBody>
      </p:sp>
    </p:spTree>
    <p:extLst>
      <p:ext uri="{BB962C8B-B14F-4D97-AF65-F5344CB8AC3E}">
        <p14:creationId xmlns:p14="http://schemas.microsoft.com/office/powerpoint/2010/main" val="114464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11" name="Text Placeholder 1">
            <a:extLst>
              <a:ext uri="{FF2B5EF4-FFF2-40B4-BE49-F238E27FC236}">
                <a16:creationId xmlns:a16="http://schemas.microsoft.com/office/drawing/2014/main" id="{6A53E34F-DFBC-267F-031F-8C9DD5308F4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Listing</a:t>
            </a:r>
          </a:p>
        </p:txBody>
      </p:sp>
      <p:sp>
        <p:nvSpPr>
          <p:cNvPr id="12" name="Text Placeholder 3">
            <a:extLst>
              <a:ext uri="{FF2B5EF4-FFF2-40B4-BE49-F238E27FC236}">
                <a16:creationId xmlns:a16="http://schemas.microsoft.com/office/drawing/2014/main" id="{AE238F75-3131-749C-FB25-AECB317F5CFD}"/>
              </a:ext>
            </a:extLst>
          </p:cNvPr>
          <p:cNvSpPr txBox="1">
            <a:spLocks/>
          </p:cNvSpPr>
          <p:nvPr/>
        </p:nvSpPr>
        <p:spPr>
          <a:xfrm>
            <a:off x="4374101"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Selling’s Easier When You’re Ready to Buy.</a:t>
            </a:r>
          </a:p>
        </p:txBody>
      </p:sp>
      <p:sp>
        <p:nvSpPr>
          <p:cNvPr id="13" name="TextBox 12">
            <a:extLst>
              <a:ext uri="{FF2B5EF4-FFF2-40B4-BE49-F238E27FC236}">
                <a16:creationId xmlns:a16="http://schemas.microsoft.com/office/drawing/2014/main" id="{9840B13C-9D23-D198-D2AD-C52A00004E51}"/>
              </a:ext>
            </a:extLst>
          </p:cNvPr>
          <p:cNvSpPr txBox="1"/>
          <p:nvPr/>
        </p:nvSpPr>
        <p:spPr>
          <a:xfrm>
            <a:off x="4374101" y="1314450"/>
            <a:ext cx="7530410" cy="4339650"/>
          </a:xfrm>
          <a:prstGeom prst="rect">
            <a:avLst/>
          </a:prstGeom>
          <a:noFill/>
        </p:spPr>
        <p:txBody>
          <a:bodyPr wrap="square" rtlCol="0">
            <a:spAutoFit/>
          </a:bodyPr>
          <a:lstStyle/>
          <a:p>
            <a:r>
              <a:rPr lang="en-US" sz="1200" dirty="0">
                <a:solidFill>
                  <a:srgbClr val="002060"/>
                </a:solidFill>
              </a:rPr>
              <a:t>Hi, {{</a:t>
            </a:r>
            <a:r>
              <a:rPr lang="en-US" sz="1200" dirty="0" err="1">
                <a:solidFill>
                  <a:srgbClr val="002060"/>
                </a:solidFill>
              </a:rPr>
              <a:t>recipient.f_name</a:t>
            </a:r>
            <a:r>
              <a:rPr lang="en-US" sz="1200" dirty="0">
                <a:solidFill>
                  <a:srgbClr val="002060"/>
                </a:solidFill>
              </a:rPr>
              <a:t>}},</a:t>
            </a:r>
          </a:p>
          <a:p>
            <a:endParaRPr lang="en-US" sz="1200" dirty="0">
              <a:solidFill>
                <a:srgbClr val="002060"/>
              </a:solidFill>
            </a:endParaRPr>
          </a:p>
          <a:p>
            <a:r>
              <a:rPr lang="en-US" sz="1200" dirty="0">
                <a:solidFill>
                  <a:srgbClr val="002060"/>
                </a:solidFill>
              </a:rPr>
              <a:t>I noticed you've put your home on the market, which means it's time to get ready to buy your next one…and I'm here to make it easier.</a:t>
            </a:r>
          </a:p>
          <a:p>
            <a:endParaRPr lang="en-US" sz="1200" dirty="0">
              <a:solidFill>
                <a:srgbClr val="002060"/>
              </a:solidFill>
            </a:endParaRPr>
          </a:p>
          <a:p>
            <a:r>
              <a:rPr lang="en-US" sz="1200" dirty="0">
                <a:solidFill>
                  <a:srgbClr val="002060"/>
                </a:solidFill>
              </a:rPr>
              <a:t>At {{</a:t>
            </a:r>
            <a:r>
              <a:rPr lang="en-US" sz="1200" dirty="0" err="1">
                <a:solidFill>
                  <a:srgbClr val="002060"/>
                </a:solidFill>
              </a:rPr>
              <a:t>sender.company</a:t>
            </a:r>
            <a:r>
              <a:rPr lang="en-US" sz="1200" dirty="0">
                <a:solidFill>
                  <a:srgbClr val="002060"/>
                </a:solidFill>
              </a:rPr>
              <a:t>}}, we have competitive rates and plenty of options, and that's just the beginning. We also offer:</a:t>
            </a:r>
          </a:p>
          <a:p>
            <a:endParaRPr lang="en-US" sz="1200" dirty="0">
              <a:solidFill>
                <a:srgbClr val="002060"/>
              </a:solidFill>
            </a:endParaRPr>
          </a:p>
          <a:p>
            <a:pPr marL="171450" indent="-171450">
              <a:buFont typeface="Arial" panose="020B0604020202020204" pitchFamily="34" charset="0"/>
              <a:buChar char="•"/>
            </a:pPr>
            <a:r>
              <a:rPr lang="en-US" sz="1200" dirty="0">
                <a:solidFill>
                  <a:srgbClr val="002060"/>
                </a:solidFill>
              </a:rPr>
              <a:t>Both online and over-the-phone loan applications. Got a few minutes? Call me at {{</a:t>
            </a:r>
            <a:r>
              <a:rPr lang="en-US" sz="1200" dirty="0" err="1">
                <a:solidFill>
                  <a:srgbClr val="002060"/>
                </a:solidFill>
              </a:rPr>
              <a:t>sender.phone_cell</a:t>
            </a:r>
            <a:r>
              <a:rPr lang="en-US" sz="1200" dirty="0">
                <a:solidFill>
                  <a:srgbClr val="002060"/>
                </a:solidFill>
              </a:rPr>
              <a:t>}} and apply.</a:t>
            </a:r>
          </a:p>
          <a:p>
            <a:pPr marL="171450" indent="-171450">
              <a:buFont typeface="Arial" panose="020B0604020202020204" pitchFamily="34" charset="0"/>
              <a:buChar char="•"/>
            </a:pPr>
            <a:r>
              <a:rPr lang="en-US" sz="1200" dirty="0">
                <a:solidFill>
                  <a:srgbClr val="002060"/>
                </a:solidFill>
              </a:rPr>
              <a:t>After you apply, I'll send a status update each time your application moves forward, so you'll never be in the dark about your loan.</a:t>
            </a:r>
          </a:p>
          <a:p>
            <a:pPr marL="171450" indent="-171450">
              <a:buFont typeface="Arial" panose="020B0604020202020204" pitchFamily="34" charset="0"/>
              <a:buChar char="•"/>
            </a:pPr>
            <a:r>
              <a:rPr lang="en-US" sz="1200" dirty="0">
                <a:solidFill>
                  <a:srgbClr val="002060"/>
                </a:solidFill>
              </a:rPr>
              <a:t>Want to lock in an interest rate sooner than later? Call me and I'll explain your options.</a:t>
            </a:r>
          </a:p>
          <a:p>
            <a:endParaRPr lang="en-US" sz="1200" dirty="0">
              <a:solidFill>
                <a:srgbClr val="002060"/>
              </a:solidFill>
            </a:endParaRPr>
          </a:p>
          <a:p>
            <a:r>
              <a:rPr lang="en-US" sz="1200" dirty="0">
                <a:solidFill>
                  <a:srgbClr val="002060"/>
                </a:solidFill>
              </a:rPr>
              <a:t>As a licensed mortgage officer with {{</a:t>
            </a:r>
            <a:r>
              <a:rPr lang="en-US" sz="1200" dirty="0" err="1">
                <a:solidFill>
                  <a:srgbClr val="002060"/>
                </a:solidFill>
              </a:rPr>
              <a:t>sender.company</a:t>
            </a:r>
            <a:r>
              <a:rPr lang="en-US" sz="1200" dirty="0">
                <a:solidFill>
                  <a:srgbClr val="002060"/>
                </a:solidFill>
              </a:rPr>
              <a:t>}}, I'm ready to assist you with one of life's biggest financial transactions.</a:t>
            </a:r>
          </a:p>
          <a:p>
            <a:endParaRPr lang="en-US" sz="1200" dirty="0">
              <a:solidFill>
                <a:srgbClr val="002060"/>
              </a:solidFill>
            </a:endParaRPr>
          </a:p>
          <a:p>
            <a:r>
              <a:rPr lang="en-US" sz="1200" dirty="0">
                <a:solidFill>
                  <a:srgbClr val="002060"/>
                </a:solidFill>
              </a:rPr>
              <a:t>Let's talk soon! You can call me at {{</a:t>
            </a:r>
            <a:r>
              <a:rPr lang="en-US" sz="1200" dirty="0" err="1">
                <a:solidFill>
                  <a:srgbClr val="002060"/>
                </a:solidFill>
              </a:rPr>
              <a:t>sender.phone_cell</a:t>
            </a:r>
            <a:r>
              <a:rPr lang="en-US" sz="1200" dirty="0">
                <a:solidFill>
                  <a:srgbClr val="002060"/>
                </a:solidFill>
              </a:rPr>
              <a:t>}}, or if you prefer, just hit Reply to this email and let me know what works for you.</a:t>
            </a:r>
          </a:p>
          <a:p>
            <a:endParaRPr lang="en-US" sz="1200" dirty="0">
              <a:solidFill>
                <a:srgbClr val="002060"/>
              </a:solidFill>
            </a:endParaRPr>
          </a:p>
          <a:p>
            <a:r>
              <a:rPr lang="en-US" sz="1200" dirty="0">
                <a:solidFill>
                  <a:srgbClr val="002060"/>
                </a:solidFill>
              </a:rPr>
              <a:t>Sincerely,</a:t>
            </a:r>
          </a:p>
          <a:p>
            <a:endParaRPr lang="en-US" sz="1200" dirty="0">
              <a:solidFill>
                <a:srgbClr val="002060"/>
              </a:solidFill>
            </a:endParaRPr>
          </a:p>
          <a:p>
            <a:r>
              <a:rPr lang="en-US" sz="1200" dirty="0">
                <a:solidFill>
                  <a:srgbClr val="002060"/>
                </a:solidFill>
              </a:rPr>
              <a:t>{{</a:t>
            </a:r>
            <a:r>
              <a:rPr lang="en-US" sz="1200" dirty="0" err="1">
                <a:solidFill>
                  <a:srgbClr val="002060"/>
                </a:solidFill>
              </a:rPr>
              <a:t>sender.f_name</a:t>
            </a:r>
            <a:r>
              <a:rPr lang="en-US" sz="1200" dirty="0">
                <a:solidFill>
                  <a:srgbClr val="002060"/>
                </a:solidFill>
              </a:rPr>
              <a:t>}}</a:t>
            </a:r>
          </a:p>
        </p:txBody>
      </p:sp>
      <p:pic>
        <p:nvPicPr>
          <p:cNvPr id="14" name="Picture 13">
            <a:extLst>
              <a:ext uri="{FF2B5EF4-FFF2-40B4-BE49-F238E27FC236}">
                <a16:creationId xmlns:a16="http://schemas.microsoft.com/office/drawing/2014/main" id="{8390C36B-A6B4-D30E-46A0-4C2727511941}"/>
              </a:ext>
            </a:extLst>
          </p:cNvPr>
          <p:cNvPicPr>
            <a:picLocks noChangeAspect="1"/>
          </p:cNvPicPr>
          <p:nvPr/>
        </p:nvPicPr>
        <p:blipFill>
          <a:blip r:embed="rId4"/>
          <a:srcRect/>
          <a:stretch/>
        </p:blipFill>
        <p:spPr>
          <a:xfrm>
            <a:off x="564928" y="915427"/>
            <a:ext cx="3554977" cy="5746639"/>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069686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150136-923A-9840-E703-ED625180925F}"/>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0F6A7CD2-2A2B-FB22-2156-414DAA3ADB64}"/>
              </a:ext>
            </a:extLst>
          </p:cNvPr>
          <p:cNvPicPr>
            <a:picLocks noChangeAspect="1"/>
          </p:cNvPicPr>
          <p:nvPr/>
        </p:nvPicPr>
        <p:blipFill>
          <a:blip r:embed="rId3"/>
          <a:stretch>
            <a:fillRect/>
          </a:stretch>
        </p:blipFill>
        <p:spPr>
          <a:xfrm>
            <a:off x="8791614" y="252907"/>
            <a:ext cx="3177445" cy="259695"/>
          </a:xfrm>
          <a:prstGeom prst="rect">
            <a:avLst/>
          </a:prstGeom>
        </p:spPr>
      </p:pic>
      <p:sp>
        <p:nvSpPr>
          <p:cNvPr id="11" name="Text Placeholder 1">
            <a:extLst>
              <a:ext uri="{FF2B5EF4-FFF2-40B4-BE49-F238E27FC236}">
                <a16:creationId xmlns:a16="http://schemas.microsoft.com/office/drawing/2014/main" id="{9C45A556-D70B-A1F9-69CD-51ED16F37FE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Listing</a:t>
            </a:r>
          </a:p>
        </p:txBody>
      </p:sp>
      <p:sp>
        <p:nvSpPr>
          <p:cNvPr id="5" name="Text Placeholder 3">
            <a:extLst>
              <a:ext uri="{FF2B5EF4-FFF2-40B4-BE49-F238E27FC236}">
                <a16:creationId xmlns:a16="http://schemas.microsoft.com/office/drawing/2014/main" id="{3E395ADC-C838-3B8E-8907-3D764C7C54BE}"/>
              </a:ext>
            </a:extLst>
          </p:cNvPr>
          <p:cNvSpPr txBox="1">
            <a:spLocks/>
          </p:cNvSpPr>
          <p:nvPr/>
        </p:nvSpPr>
        <p:spPr>
          <a:xfrm>
            <a:off x="4374101"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On the move? I’m ready to help.</a:t>
            </a:r>
          </a:p>
        </p:txBody>
      </p:sp>
      <p:sp>
        <p:nvSpPr>
          <p:cNvPr id="6" name="TextBox 5">
            <a:extLst>
              <a:ext uri="{FF2B5EF4-FFF2-40B4-BE49-F238E27FC236}">
                <a16:creationId xmlns:a16="http://schemas.microsoft.com/office/drawing/2014/main" id="{04CF487B-288C-76D4-9B90-61D7BA2EE224}"/>
              </a:ext>
            </a:extLst>
          </p:cNvPr>
          <p:cNvSpPr txBox="1"/>
          <p:nvPr/>
        </p:nvSpPr>
        <p:spPr>
          <a:xfrm>
            <a:off x="4374101" y="1314450"/>
            <a:ext cx="7530410" cy="3046988"/>
          </a:xfrm>
          <a:prstGeom prst="rect">
            <a:avLst/>
          </a:prstGeom>
          <a:noFill/>
        </p:spPr>
        <p:txBody>
          <a:bodyPr wrap="square" rtlCol="0">
            <a:spAutoFit/>
          </a:bodyPr>
          <a:lstStyle/>
          <a:p>
            <a:r>
              <a:rPr lang="en-US" sz="1200" dirty="0">
                <a:solidFill>
                  <a:srgbClr val="002060"/>
                </a:solidFill>
              </a:rPr>
              <a:t>Hello {{</a:t>
            </a:r>
            <a:r>
              <a:rPr lang="en-US" sz="1200" dirty="0" err="1">
                <a:solidFill>
                  <a:srgbClr val="002060"/>
                </a:solidFill>
              </a:rPr>
              <a:t>recipient.f_name</a:t>
            </a:r>
            <a:r>
              <a:rPr lang="en-US" sz="1200" dirty="0">
                <a:solidFill>
                  <a:srgbClr val="002060"/>
                </a:solidFill>
              </a:rPr>
              <a:t>}},</a:t>
            </a:r>
          </a:p>
          <a:p>
            <a:endParaRPr lang="en-US" sz="1200" dirty="0">
              <a:solidFill>
                <a:srgbClr val="002060"/>
              </a:solidFill>
            </a:endParaRPr>
          </a:p>
          <a:p>
            <a:r>
              <a:rPr lang="en-US" sz="1200" dirty="0">
                <a:solidFill>
                  <a:srgbClr val="002060"/>
                </a:solidFill>
              </a:rPr>
              <a:t>Selling your home is a big deal, as it means you'll soon be ready to buy your next one. Whether you've found your next home or not, it's easier when you have {{</a:t>
            </a:r>
            <a:r>
              <a:rPr lang="en-US" sz="1200" dirty="0" err="1">
                <a:solidFill>
                  <a:srgbClr val="002060"/>
                </a:solidFill>
              </a:rPr>
              <a:t>sender.f_name</a:t>
            </a:r>
            <a:r>
              <a:rPr lang="en-US" sz="1200" dirty="0">
                <a:solidFill>
                  <a:srgbClr val="002060"/>
                </a:solidFill>
              </a:rPr>
              <a:t>}} on your side.</a:t>
            </a:r>
          </a:p>
          <a:p>
            <a:endParaRPr lang="en-US" sz="1200" dirty="0">
              <a:solidFill>
                <a:srgbClr val="002060"/>
              </a:solidFill>
            </a:endParaRPr>
          </a:p>
          <a:p>
            <a:r>
              <a:rPr lang="en-US" sz="1200" b="1" dirty="0">
                <a:solidFill>
                  <a:srgbClr val="002060"/>
                </a:solidFill>
              </a:rPr>
              <a:t>Make your next move easier with my help.</a:t>
            </a:r>
          </a:p>
          <a:p>
            <a:endParaRPr lang="en-US" sz="1200" dirty="0">
              <a:solidFill>
                <a:srgbClr val="002060"/>
              </a:solidFill>
            </a:endParaRPr>
          </a:p>
          <a:p>
            <a:r>
              <a:rPr lang="en-US" sz="1200" dirty="0">
                <a:solidFill>
                  <a:srgbClr val="002060"/>
                </a:solidFill>
              </a:rPr>
              <a:t>We're ready to help you apply for your next home's financing right now. This means you'll be ready to make an offer the day you find that special home…ahead of other buyers.</a:t>
            </a:r>
          </a:p>
          <a:p>
            <a:endParaRPr lang="en-US" sz="1200" dirty="0">
              <a:solidFill>
                <a:srgbClr val="002060"/>
              </a:solidFill>
            </a:endParaRPr>
          </a:p>
          <a:p>
            <a:r>
              <a:rPr lang="en-US" sz="1200" dirty="0">
                <a:solidFill>
                  <a:srgbClr val="002060"/>
                </a:solidFill>
              </a:rPr>
              <a:t>Call {{</a:t>
            </a:r>
            <a:r>
              <a:rPr lang="en-US" sz="1200" dirty="0" err="1">
                <a:solidFill>
                  <a:srgbClr val="002060"/>
                </a:solidFill>
              </a:rPr>
              <a:t>sender.phone_cell</a:t>
            </a:r>
            <a:r>
              <a:rPr lang="en-US" sz="1200" dirty="0">
                <a:solidFill>
                  <a:srgbClr val="002060"/>
                </a:solidFill>
              </a:rPr>
              <a:t>}} to apply. Not ready to take that step? We're always happy to answer your questions about home financing.</a:t>
            </a:r>
          </a:p>
          <a:p>
            <a:endParaRPr lang="en-US" sz="1200" dirty="0">
              <a:solidFill>
                <a:srgbClr val="002060"/>
              </a:solidFill>
            </a:endParaRPr>
          </a:p>
          <a:p>
            <a:r>
              <a:rPr lang="en-US" sz="1200" dirty="0">
                <a:solidFill>
                  <a:srgbClr val="002060"/>
                </a:solidFill>
              </a:rPr>
              <a:t>Sincerely,</a:t>
            </a:r>
          </a:p>
          <a:p>
            <a:endParaRPr lang="en-US" sz="1200" dirty="0">
              <a:solidFill>
                <a:srgbClr val="002060"/>
              </a:solidFill>
            </a:endParaRPr>
          </a:p>
          <a:p>
            <a:r>
              <a:rPr lang="en-US" sz="1200" dirty="0">
                <a:solidFill>
                  <a:srgbClr val="002060"/>
                </a:solidFill>
              </a:rPr>
              <a:t>{{</a:t>
            </a:r>
            <a:r>
              <a:rPr lang="en-US" sz="1200" dirty="0" err="1">
                <a:solidFill>
                  <a:srgbClr val="002060"/>
                </a:solidFill>
              </a:rPr>
              <a:t>sender.f_name</a:t>
            </a:r>
            <a:r>
              <a:rPr lang="en-US" sz="1200" dirty="0">
                <a:solidFill>
                  <a:srgbClr val="002060"/>
                </a:solidFill>
              </a:rPr>
              <a:t>}}</a:t>
            </a:r>
          </a:p>
        </p:txBody>
      </p:sp>
      <p:pic>
        <p:nvPicPr>
          <p:cNvPr id="10" name="Picture 9">
            <a:extLst>
              <a:ext uri="{FF2B5EF4-FFF2-40B4-BE49-F238E27FC236}">
                <a16:creationId xmlns:a16="http://schemas.microsoft.com/office/drawing/2014/main" id="{2E9902BD-E872-B68A-C4DC-C465DD401941}"/>
              </a:ext>
            </a:extLst>
          </p:cNvPr>
          <p:cNvPicPr>
            <a:picLocks noChangeAspect="1"/>
          </p:cNvPicPr>
          <p:nvPr/>
        </p:nvPicPr>
        <p:blipFill>
          <a:blip r:embed="rId4"/>
          <a:srcRect/>
          <a:stretch/>
        </p:blipFill>
        <p:spPr>
          <a:xfrm>
            <a:off x="548769" y="915427"/>
            <a:ext cx="3587296" cy="4910763"/>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189615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0A972F-541E-BEAE-6579-FB04D91AAB16}"/>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F55041F7-B7E2-13F0-FA06-66E6E8191C31}"/>
              </a:ext>
            </a:extLst>
          </p:cNvPr>
          <p:cNvPicPr>
            <a:picLocks noChangeAspect="1"/>
          </p:cNvPicPr>
          <p:nvPr/>
        </p:nvPicPr>
        <p:blipFill>
          <a:blip r:embed="rId3"/>
          <a:stretch>
            <a:fillRect/>
          </a:stretch>
        </p:blipFill>
        <p:spPr>
          <a:xfrm>
            <a:off x="8791614" y="252907"/>
            <a:ext cx="3177445" cy="259695"/>
          </a:xfrm>
          <a:prstGeom prst="rect">
            <a:avLst/>
          </a:prstGeom>
        </p:spPr>
      </p:pic>
      <p:sp>
        <p:nvSpPr>
          <p:cNvPr id="11" name="Text Placeholder 1">
            <a:extLst>
              <a:ext uri="{FF2B5EF4-FFF2-40B4-BE49-F238E27FC236}">
                <a16:creationId xmlns:a16="http://schemas.microsoft.com/office/drawing/2014/main" id="{6CA54E78-C1ED-E544-94A8-E79473A7437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Listing</a:t>
            </a:r>
          </a:p>
        </p:txBody>
      </p:sp>
      <p:sp>
        <p:nvSpPr>
          <p:cNvPr id="5" name="Text Placeholder 3">
            <a:extLst>
              <a:ext uri="{FF2B5EF4-FFF2-40B4-BE49-F238E27FC236}">
                <a16:creationId xmlns:a16="http://schemas.microsoft.com/office/drawing/2014/main" id="{EBCD620A-C2C1-EF5B-43BF-6F543448220F}"/>
              </a:ext>
            </a:extLst>
          </p:cNvPr>
          <p:cNvSpPr txBox="1">
            <a:spLocks/>
          </p:cNvSpPr>
          <p:nvPr/>
        </p:nvSpPr>
        <p:spPr>
          <a:xfrm>
            <a:off x="4374101"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Has your home sold yet?</a:t>
            </a:r>
          </a:p>
        </p:txBody>
      </p:sp>
      <p:sp>
        <p:nvSpPr>
          <p:cNvPr id="6" name="TextBox 5">
            <a:extLst>
              <a:ext uri="{FF2B5EF4-FFF2-40B4-BE49-F238E27FC236}">
                <a16:creationId xmlns:a16="http://schemas.microsoft.com/office/drawing/2014/main" id="{F68E7440-5EFF-37FC-6BA9-F1EA9A1F59E2}"/>
              </a:ext>
            </a:extLst>
          </p:cNvPr>
          <p:cNvSpPr txBox="1"/>
          <p:nvPr/>
        </p:nvSpPr>
        <p:spPr>
          <a:xfrm>
            <a:off x="4374101" y="1314450"/>
            <a:ext cx="7530410" cy="3600986"/>
          </a:xfrm>
          <a:prstGeom prst="rect">
            <a:avLst/>
          </a:prstGeom>
          <a:noFill/>
        </p:spPr>
        <p:txBody>
          <a:bodyPr wrap="square" rtlCol="0">
            <a:spAutoFit/>
          </a:bodyPr>
          <a:lstStyle/>
          <a:p>
            <a:r>
              <a:rPr lang="en-US" sz="1200" dirty="0">
                <a:solidFill>
                  <a:srgbClr val="002060"/>
                </a:solidFill>
              </a:rPr>
              <a:t>Hello {{</a:t>
            </a:r>
            <a:r>
              <a:rPr lang="en-US" sz="1200" dirty="0" err="1">
                <a:solidFill>
                  <a:srgbClr val="002060"/>
                </a:solidFill>
              </a:rPr>
              <a:t>recipient.f_name</a:t>
            </a:r>
            <a:r>
              <a:rPr lang="en-US" sz="1200" dirty="0">
                <a:solidFill>
                  <a:srgbClr val="002060"/>
                </a:solidFill>
              </a:rPr>
              <a:t>}},</a:t>
            </a:r>
          </a:p>
          <a:p>
            <a:endParaRPr lang="en-US" sz="1200" dirty="0">
              <a:solidFill>
                <a:srgbClr val="002060"/>
              </a:solidFill>
            </a:endParaRPr>
          </a:p>
          <a:p>
            <a:r>
              <a:rPr lang="en-US" sz="1200" dirty="0">
                <a:solidFill>
                  <a:srgbClr val="002060"/>
                </a:solidFill>
              </a:rPr>
              <a:t>I recently noticed that you've put your home on the market. If you've found a buyer, congrats! If you haven't, I may be able to help.</a:t>
            </a:r>
          </a:p>
          <a:p>
            <a:endParaRPr lang="en-US" sz="1200" dirty="0">
              <a:solidFill>
                <a:srgbClr val="002060"/>
              </a:solidFill>
            </a:endParaRPr>
          </a:p>
          <a:p>
            <a:r>
              <a:rPr lang="en-US" sz="1200" b="1" dirty="0">
                <a:solidFill>
                  <a:srgbClr val="002060"/>
                </a:solidFill>
              </a:rPr>
              <a:t>I can turn window shoppers into serious buyers.</a:t>
            </a:r>
          </a:p>
          <a:p>
            <a:endParaRPr lang="en-US" sz="1200" dirty="0">
              <a:solidFill>
                <a:srgbClr val="002060"/>
              </a:solidFill>
            </a:endParaRPr>
          </a:p>
          <a:p>
            <a:r>
              <a:rPr lang="en-US" sz="1200" dirty="0">
                <a:solidFill>
                  <a:srgbClr val="002060"/>
                </a:solidFill>
              </a:rPr>
              <a:t>You may have met potential buyers who admitted that they didn't have a mortgage lined up yet. If this happens, I can help you determine if they're serious. Just give them my number and tell them to ask me for a loan pre-qualification.</a:t>
            </a:r>
          </a:p>
          <a:p>
            <a:endParaRPr lang="en-US" sz="1200" dirty="0">
              <a:solidFill>
                <a:srgbClr val="002060"/>
              </a:solidFill>
            </a:endParaRPr>
          </a:p>
          <a:p>
            <a:r>
              <a:rPr lang="en-US" sz="1200" dirty="0">
                <a:solidFill>
                  <a:srgbClr val="002060"/>
                </a:solidFill>
              </a:rPr>
              <a:t>A loan pre-qual is fast, free, and separates the serious buyers from those who won't qualify for a mortgage. And if you haven't started shopping for your next home, I can provide you with a mortgage pre-qualification, too.</a:t>
            </a:r>
          </a:p>
          <a:p>
            <a:endParaRPr lang="en-US" sz="1200" dirty="0">
              <a:solidFill>
                <a:srgbClr val="002060"/>
              </a:solidFill>
            </a:endParaRPr>
          </a:p>
          <a:p>
            <a:r>
              <a:rPr lang="en-US" sz="1200" dirty="0">
                <a:solidFill>
                  <a:srgbClr val="002060"/>
                </a:solidFill>
              </a:rPr>
              <a:t>Feel free to contact me for answers to any questions about home financing. I'm here to help.</a:t>
            </a:r>
          </a:p>
          <a:p>
            <a:endParaRPr lang="en-US" sz="1200" dirty="0">
              <a:solidFill>
                <a:srgbClr val="002060"/>
              </a:solidFill>
            </a:endParaRPr>
          </a:p>
          <a:p>
            <a:r>
              <a:rPr lang="en-US" sz="1200" dirty="0">
                <a:solidFill>
                  <a:srgbClr val="002060"/>
                </a:solidFill>
              </a:rPr>
              <a:t>Sincerely,</a:t>
            </a:r>
          </a:p>
          <a:p>
            <a:endParaRPr lang="en-US" sz="1200" dirty="0">
              <a:solidFill>
                <a:srgbClr val="002060"/>
              </a:solidFill>
            </a:endParaRPr>
          </a:p>
          <a:p>
            <a:r>
              <a:rPr lang="en-US" sz="1200" dirty="0">
                <a:solidFill>
                  <a:srgbClr val="002060"/>
                </a:solidFill>
              </a:rPr>
              <a:t>{{</a:t>
            </a:r>
            <a:r>
              <a:rPr lang="en-US" sz="1200" dirty="0" err="1">
                <a:solidFill>
                  <a:srgbClr val="002060"/>
                </a:solidFill>
              </a:rPr>
              <a:t>sender.f_name</a:t>
            </a:r>
            <a:r>
              <a:rPr lang="en-US" sz="1200" dirty="0">
                <a:solidFill>
                  <a:srgbClr val="002060"/>
                </a:solidFill>
              </a:rPr>
              <a:t>}}</a:t>
            </a:r>
          </a:p>
        </p:txBody>
      </p:sp>
      <p:pic>
        <p:nvPicPr>
          <p:cNvPr id="10" name="Picture 9">
            <a:extLst>
              <a:ext uri="{FF2B5EF4-FFF2-40B4-BE49-F238E27FC236}">
                <a16:creationId xmlns:a16="http://schemas.microsoft.com/office/drawing/2014/main" id="{27E4BC4F-1C1B-084F-E7F8-D184E6B4F20C}"/>
              </a:ext>
            </a:extLst>
          </p:cNvPr>
          <p:cNvPicPr>
            <a:picLocks noChangeAspect="1"/>
          </p:cNvPicPr>
          <p:nvPr/>
        </p:nvPicPr>
        <p:blipFill>
          <a:blip r:embed="rId4"/>
          <a:srcRect/>
          <a:stretch/>
        </p:blipFill>
        <p:spPr>
          <a:xfrm>
            <a:off x="564928" y="915427"/>
            <a:ext cx="3554977" cy="5746639"/>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29464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D6EF48-BD2E-036A-120E-331FEF3DB6C1}"/>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5366256F-F36B-66B1-FC54-483413B5765E}"/>
              </a:ext>
            </a:extLst>
          </p:cNvPr>
          <p:cNvPicPr>
            <a:picLocks noChangeAspect="1"/>
          </p:cNvPicPr>
          <p:nvPr/>
        </p:nvPicPr>
        <p:blipFill>
          <a:blip r:embed="rId3"/>
          <a:stretch>
            <a:fillRect/>
          </a:stretch>
        </p:blipFill>
        <p:spPr>
          <a:xfrm>
            <a:off x="8791614" y="252907"/>
            <a:ext cx="3177445" cy="259695"/>
          </a:xfrm>
          <a:prstGeom prst="rect">
            <a:avLst/>
          </a:prstGeom>
        </p:spPr>
      </p:pic>
      <p:sp>
        <p:nvSpPr>
          <p:cNvPr id="11" name="Text Placeholder 1">
            <a:extLst>
              <a:ext uri="{FF2B5EF4-FFF2-40B4-BE49-F238E27FC236}">
                <a16:creationId xmlns:a16="http://schemas.microsoft.com/office/drawing/2014/main" id="{4DB62139-FF91-C9DF-4408-67584D5ABD33}"/>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Listing</a:t>
            </a:r>
          </a:p>
        </p:txBody>
      </p:sp>
      <p:sp>
        <p:nvSpPr>
          <p:cNvPr id="5" name="Text Placeholder 3">
            <a:extLst>
              <a:ext uri="{FF2B5EF4-FFF2-40B4-BE49-F238E27FC236}">
                <a16:creationId xmlns:a16="http://schemas.microsoft.com/office/drawing/2014/main" id="{39E9DEAC-8EB3-D0FE-2C2C-B2A55B231700}"/>
              </a:ext>
            </a:extLst>
          </p:cNvPr>
          <p:cNvSpPr txBox="1">
            <a:spLocks/>
          </p:cNvSpPr>
          <p:nvPr/>
        </p:nvSpPr>
        <p:spPr>
          <a:xfrm>
            <a:off x="4374101"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600" b="0" i="0" kern="100" dirty="0">
                <a:solidFill>
                  <a:srgbClr val="002060"/>
                </a:solidFill>
                <a:effectLst/>
                <a:latin typeface="+mn-lt"/>
                <a:ea typeface="+mn-ea"/>
                <a:cs typeface="Times New Roman" panose="02020603050405020304" pitchFamily="18" charset="0"/>
              </a:rPr>
              <a:t>Email Subject Line: </a:t>
            </a:r>
            <a:r>
              <a:rPr lang="en-US" sz="1600" kern="100" dirty="0">
                <a:solidFill>
                  <a:srgbClr val="002060"/>
                </a:solidFill>
                <a:cs typeface="Times New Roman" panose="02020603050405020304" pitchFamily="18" charset="0"/>
              </a:rPr>
              <a:t>Why moving’s easier with my help.</a:t>
            </a:r>
          </a:p>
        </p:txBody>
      </p:sp>
      <p:sp>
        <p:nvSpPr>
          <p:cNvPr id="6" name="TextBox 5">
            <a:extLst>
              <a:ext uri="{FF2B5EF4-FFF2-40B4-BE49-F238E27FC236}">
                <a16:creationId xmlns:a16="http://schemas.microsoft.com/office/drawing/2014/main" id="{2DC5BA35-66D5-A40F-CBCB-14546D544C87}"/>
              </a:ext>
            </a:extLst>
          </p:cNvPr>
          <p:cNvSpPr txBox="1"/>
          <p:nvPr/>
        </p:nvSpPr>
        <p:spPr>
          <a:xfrm>
            <a:off x="4374101" y="1314450"/>
            <a:ext cx="7530410" cy="3785652"/>
          </a:xfrm>
          <a:prstGeom prst="rect">
            <a:avLst/>
          </a:prstGeom>
          <a:noFill/>
        </p:spPr>
        <p:txBody>
          <a:bodyPr wrap="square" rtlCol="0">
            <a:spAutoFit/>
          </a:bodyPr>
          <a:lstStyle/>
          <a:p>
            <a:r>
              <a:rPr lang="en-US" sz="1200" dirty="0">
                <a:solidFill>
                  <a:srgbClr val="002060"/>
                </a:solidFill>
              </a:rPr>
              <a:t>Hello {{</a:t>
            </a:r>
            <a:r>
              <a:rPr lang="en-US" sz="1200" dirty="0" err="1">
                <a:solidFill>
                  <a:srgbClr val="002060"/>
                </a:solidFill>
              </a:rPr>
              <a:t>recipient.f_name</a:t>
            </a:r>
            <a:r>
              <a:rPr lang="en-US" sz="1200" dirty="0">
                <a:solidFill>
                  <a:srgbClr val="002060"/>
                </a:solidFill>
              </a:rPr>
              <a:t>}},</a:t>
            </a:r>
          </a:p>
          <a:p>
            <a:endParaRPr lang="en-US" sz="1200" dirty="0">
              <a:solidFill>
                <a:srgbClr val="002060"/>
              </a:solidFill>
            </a:endParaRPr>
          </a:p>
          <a:p>
            <a:r>
              <a:rPr lang="en-US" sz="1200" dirty="0">
                <a:solidFill>
                  <a:srgbClr val="002060"/>
                </a:solidFill>
              </a:rPr>
              <a:t>I recently noticed that you put your home up for sale. Whether you've found your next home or not, it's easier when you have your financing in place.</a:t>
            </a:r>
          </a:p>
          <a:p>
            <a:endParaRPr lang="en-US" sz="1200" dirty="0">
              <a:solidFill>
                <a:srgbClr val="002060"/>
              </a:solidFill>
            </a:endParaRPr>
          </a:p>
          <a:p>
            <a:r>
              <a:rPr lang="en-US" sz="1200" b="1" dirty="0">
                <a:solidFill>
                  <a:srgbClr val="002060"/>
                </a:solidFill>
              </a:rPr>
              <a:t>No matter where you're headed, let's make sure you're ready.</a:t>
            </a:r>
          </a:p>
          <a:p>
            <a:endParaRPr lang="en-US" sz="1200" dirty="0">
              <a:solidFill>
                <a:srgbClr val="002060"/>
              </a:solidFill>
            </a:endParaRPr>
          </a:p>
          <a:p>
            <a:r>
              <a:rPr lang="en-US" sz="1200" dirty="0">
                <a:solidFill>
                  <a:srgbClr val="002060"/>
                </a:solidFill>
              </a:rPr>
              <a:t>Did you know that I can pre-qualify you for a mortgage in just a day or two, free of charge? This means you'll be ready to make a serious offer when you find that special home. If you'll be competing with other buyers, this can make a big difference.</a:t>
            </a:r>
          </a:p>
          <a:p>
            <a:endParaRPr lang="en-US" sz="1200" dirty="0">
              <a:solidFill>
                <a:srgbClr val="002060"/>
              </a:solidFill>
            </a:endParaRPr>
          </a:p>
          <a:p>
            <a:r>
              <a:rPr lang="en-US" sz="1200" dirty="0">
                <a:solidFill>
                  <a:srgbClr val="002060"/>
                </a:solidFill>
              </a:rPr>
              <a:t>Or, if you've already found a mortgage, call me and let me locate a better deal. Even a slightly lower interest rate can save you thousands. So can a slightly shorter loan term.</a:t>
            </a:r>
          </a:p>
          <a:p>
            <a:endParaRPr lang="en-US" sz="1200" dirty="0">
              <a:solidFill>
                <a:srgbClr val="002060"/>
              </a:solidFill>
            </a:endParaRPr>
          </a:p>
          <a:p>
            <a:r>
              <a:rPr lang="en-US" sz="1200" dirty="0">
                <a:solidFill>
                  <a:srgbClr val="002060"/>
                </a:solidFill>
              </a:rPr>
              <a:t>Call {{</a:t>
            </a:r>
            <a:r>
              <a:rPr lang="en-US" sz="1200" dirty="0" err="1">
                <a:solidFill>
                  <a:srgbClr val="002060"/>
                </a:solidFill>
              </a:rPr>
              <a:t>sender.phone_cell</a:t>
            </a:r>
            <a:r>
              <a:rPr lang="en-US" sz="1200" dirty="0">
                <a:solidFill>
                  <a:srgbClr val="002060"/>
                </a:solidFill>
              </a:rPr>
              <a:t>}} to apply. Not ready to take that step? I'll be happy to answer your questions about home financing.</a:t>
            </a:r>
          </a:p>
          <a:p>
            <a:endParaRPr lang="en-US" sz="1200" dirty="0">
              <a:solidFill>
                <a:srgbClr val="002060"/>
              </a:solidFill>
            </a:endParaRPr>
          </a:p>
          <a:p>
            <a:r>
              <a:rPr lang="en-US" sz="1200" dirty="0">
                <a:solidFill>
                  <a:srgbClr val="002060"/>
                </a:solidFill>
              </a:rPr>
              <a:t>Sincerely,</a:t>
            </a:r>
          </a:p>
          <a:p>
            <a:endParaRPr lang="en-US" sz="1200" dirty="0">
              <a:solidFill>
                <a:srgbClr val="002060"/>
              </a:solidFill>
            </a:endParaRPr>
          </a:p>
          <a:p>
            <a:r>
              <a:rPr lang="en-US" sz="1200" dirty="0">
                <a:solidFill>
                  <a:srgbClr val="002060"/>
                </a:solidFill>
              </a:rPr>
              <a:t>{{</a:t>
            </a:r>
            <a:r>
              <a:rPr lang="en-US" sz="1200" dirty="0" err="1">
                <a:solidFill>
                  <a:srgbClr val="002060"/>
                </a:solidFill>
              </a:rPr>
              <a:t>sender.f_name</a:t>
            </a:r>
            <a:r>
              <a:rPr lang="en-US" sz="1200" dirty="0">
                <a:solidFill>
                  <a:srgbClr val="002060"/>
                </a:solidFill>
              </a:rPr>
              <a:t>}}</a:t>
            </a:r>
          </a:p>
        </p:txBody>
      </p:sp>
      <p:pic>
        <p:nvPicPr>
          <p:cNvPr id="10" name="Picture 9">
            <a:extLst>
              <a:ext uri="{FF2B5EF4-FFF2-40B4-BE49-F238E27FC236}">
                <a16:creationId xmlns:a16="http://schemas.microsoft.com/office/drawing/2014/main" id="{6A05E853-48FE-953F-9CA8-6E945096BC22}"/>
              </a:ext>
            </a:extLst>
          </p:cNvPr>
          <p:cNvPicPr>
            <a:picLocks noChangeAspect="1"/>
          </p:cNvPicPr>
          <p:nvPr/>
        </p:nvPicPr>
        <p:blipFill>
          <a:blip r:embed="rId4"/>
          <a:srcRect/>
          <a:stretch/>
        </p:blipFill>
        <p:spPr>
          <a:xfrm>
            <a:off x="564928" y="915427"/>
            <a:ext cx="3554977" cy="5746639"/>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902143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12" name="TextBox 11">
            <a:extLst>
              <a:ext uri="{FF2B5EF4-FFF2-40B4-BE49-F238E27FC236}">
                <a16:creationId xmlns:a16="http://schemas.microsoft.com/office/drawing/2014/main" id="{69BE2EE4-8648-CE74-2418-8E2AEE09EBC9}"/>
              </a:ext>
            </a:extLst>
          </p:cNvPr>
          <p:cNvSpPr txBox="1"/>
          <p:nvPr/>
        </p:nvSpPr>
        <p:spPr>
          <a:xfrm>
            <a:off x="652671" y="3766400"/>
            <a:ext cx="5281766" cy="1600438"/>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SMS: CI: Listing - Discuss Options</a:t>
            </a:r>
          </a:p>
          <a:p>
            <a:r>
              <a:rPr lang="en-US" sz="1600" dirty="0">
                <a:solidFill>
                  <a:srgbClr val="00263A"/>
                </a:solidFill>
                <a:latin typeface="Source Sans Pro" panose="020B0503030403020204" pitchFamily="34" charset="0"/>
              </a:rPr>
              <a:t>Hi {{</a:t>
            </a:r>
            <a:r>
              <a:rPr lang="en-US" sz="1600" dirty="0" err="1">
                <a:solidFill>
                  <a:srgbClr val="00263A"/>
                </a:solidFill>
                <a:latin typeface="Source Sans Pro" panose="020B0503030403020204" pitchFamily="34" charset="0"/>
              </a:rPr>
              <a:t>recipient.f_name</a:t>
            </a:r>
            <a:r>
              <a:rPr lang="en-US" sz="1600" dirty="0">
                <a:solidFill>
                  <a:srgbClr val="00263A"/>
                </a:solidFill>
                <a:latin typeface="Source Sans Pro" panose="020B0503030403020204" pitchFamily="34" charset="0"/>
              </a:rPr>
              <a:t>}}, this is {{</a:t>
            </a:r>
            <a:r>
              <a:rPr lang="en-US" sz="1600" dirty="0" err="1">
                <a:solidFill>
                  <a:srgbClr val="00263A"/>
                </a:solidFill>
                <a:latin typeface="Source Sans Pro" panose="020B0503030403020204" pitchFamily="34" charset="0"/>
              </a:rPr>
              <a:t>sender.f_name</a:t>
            </a:r>
            <a:r>
              <a:rPr lang="en-US" sz="1600" dirty="0">
                <a:solidFill>
                  <a:srgbClr val="00263A"/>
                </a:solidFill>
                <a:latin typeface="Source Sans Pro" panose="020B0503030403020204" pitchFamily="34" charset="0"/>
              </a:rPr>
              <a:t>}} with {{</a:t>
            </a:r>
            <a:r>
              <a:rPr lang="en-US" sz="1600" dirty="0" err="1">
                <a:solidFill>
                  <a:srgbClr val="00263A"/>
                </a:solidFill>
                <a:latin typeface="Source Sans Pro" panose="020B0503030403020204" pitchFamily="34" charset="0"/>
              </a:rPr>
              <a:t>sender.company</a:t>
            </a:r>
            <a:r>
              <a:rPr lang="en-US" sz="1600" dirty="0">
                <a:solidFill>
                  <a:srgbClr val="00263A"/>
                </a:solidFill>
                <a:latin typeface="Source Sans Pro" panose="020B0503030403020204" pitchFamily="34" charset="0"/>
              </a:rPr>
              <a:t>}}. I noticed you recently put your home on the market. Let's discuss your loan options for your next home. I think you'll like them! Call {{</a:t>
            </a:r>
            <a:r>
              <a:rPr lang="en-US" sz="1600" dirty="0" err="1">
                <a:solidFill>
                  <a:srgbClr val="00263A"/>
                </a:solidFill>
                <a:latin typeface="Source Sans Pro" panose="020B0503030403020204" pitchFamily="34" charset="0"/>
              </a:rPr>
              <a:t>sender.phone_cell</a:t>
            </a:r>
            <a:r>
              <a:rPr lang="en-US" sz="1600" dirty="0">
                <a:solidFill>
                  <a:srgbClr val="00263A"/>
                </a:solidFill>
                <a:latin typeface="Source Sans Pro" panose="020B0503030403020204" pitchFamily="34" charset="0"/>
              </a:rPr>
              <a:t>}} to find out more.  </a:t>
            </a:r>
          </a:p>
        </p:txBody>
      </p:sp>
      <p:sp>
        <p:nvSpPr>
          <p:cNvPr id="2" name="TextBox 1">
            <a:extLst>
              <a:ext uri="{FF2B5EF4-FFF2-40B4-BE49-F238E27FC236}">
                <a16:creationId xmlns:a16="http://schemas.microsoft.com/office/drawing/2014/main" id="{5B4DA792-2DA2-2010-F965-75D3D1496488}"/>
              </a:ext>
            </a:extLst>
          </p:cNvPr>
          <p:cNvSpPr txBox="1"/>
          <p:nvPr/>
        </p:nvSpPr>
        <p:spPr>
          <a:xfrm>
            <a:off x="652672" y="1491162"/>
            <a:ext cx="5281765" cy="1600438"/>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SMS: CI: Listing - Check Out Loan Options</a:t>
            </a:r>
          </a:p>
          <a:p>
            <a:r>
              <a:rPr lang="en-US" sz="1600" dirty="0">
                <a:solidFill>
                  <a:srgbClr val="00263A"/>
                </a:solidFill>
                <a:latin typeface="Source Sans Pro" panose="020B0503030403020204" pitchFamily="34" charset="0"/>
              </a:rPr>
              <a:t>Hi {{</a:t>
            </a:r>
            <a:r>
              <a:rPr lang="en-US" sz="1600" dirty="0" err="1">
                <a:solidFill>
                  <a:srgbClr val="00263A"/>
                </a:solidFill>
                <a:latin typeface="Source Sans Pro" panose="020B0503030403020204" pitchFamily="34" charset="0"/>
              </a:rPr>
              <a:t>recipient.f_name</a:t>
            </a:r>
            <a:r>
              <a:rPr lang="en-US" sz="1600" dirty="0">
                <a:solidFill>
                  <a:srgbClr val="00263A"/>
                </a:solidFill>
                <a:latin typeface="Source Sans Pro" panose="020B0503030403020204" pitchFamily="34" charset="0"/>
              </a:rPr>
              <a:t>}}, this is {{</a:t>
            </a:r>
            <a:r>
              <a:rPr lang="en-US" sz="1600" dirty="0" err="1">
                <a:solidFill>
                  <a:srgbClr val="00263A"/>
                </a:solidFill>
                <a:latin typeface="Source Sans Pro" panose="020B0503030403020204" pitchFamily="34" charset="0"/>
              </a:rPr>
              <a:t>sender.f_name</a:t>
            </a:r>
            <a:r>
              <a:rPr lang="en-US" sz="1600" dirty="0">
                <a:solidFill>
                  <a:srgbClr val="00263A"/>
                </a:solidFill>
                <a:latin typeface="Source Sans Pro" panose="020B0503030403020204" pitchFamily="34" charset="0"/>
              </a:rPr>
              <a:t>}} with {{</a:t>
            </a:r>
            <a:r>
              <a:rPr lang="en-US" sz="1600" dirty="0" err="1">
                <a:solidFill>
                  <a:srgbClr val="00263A"/>
                </a:solidFill>
                <a:latin typeface="Source Sans Pro" panose="020B0503030403020204" pitchFamily="34" charset="0"/>
              </a:rPr>
              <a:t>sender.company</a:t>
            </a:r>
            <a:r>
              <a:rPr lang="en-US" sz="1600" dirty="0">
                <a:solidFill>
                  <a:srgbClr val="00263A"/>
                </a:solidFill>
                <a:latin typeface="Source Sans Pro" panose="020B0503030403020204" pitchFamily="34" charset="0"/>
              </a:rPr>
              <a:t>}}. I noticed you've just put your home on the market, which means it's a great time to check out your loan options for your next home. Call me any time at {{</a:t>
            </a:r>
            <a:r>
              <a:rPr lang="en-US" sz="1600" dirty="0" err="1">
                <a:solidFill>
                  <a:srgbClr val="00263A"/>
                </a:solidFill>
                <a:latin typeface="Source Sans Pro" panose="020B0503030403020204" pitchFamily="34" charset="0"/>
              </a:rPr>
              <a:t>sender.phone_cell</a:t>
            </a:r>
            <a:r>
              <a:rPr lang="en-US" sz="1600" dirty="0">
                <a:solidFill>
                  <a:srgbClr val="00263A"/>
                </a:solidFill>
                <a:latin typeface="Source Sans Pro" panose="020B0503030403020204" pitchFamily="34" charset="0"/>
              </a:rPr>
              <a:t>}}. </a:t>
            </a:r>
          </a:p>
        </p:txBody>
      </p:sp>
      <p:sp>
        <p:nvSpPr>
          <p:cNvPr id="8" name="TextBox 7">
            <a:extLst>
              <a:ext uri="{FF2B5EF4-FFF2-40B4-BE49-F238E27FC236}">
                <a16:creationId xmlns:a16="http://schemas.microsoft.com/office/drawing/2014/main" id="{93924C82-6F0C-E657-2D40-B484D053F987}"/>
              </a:ext>
            </a:extLst>
          </p:cNvPr>
          <p:cNvSpPr txBox="1"/>
          <p:nvPr/>
        </p:nvSpPr>
        <p:spPr>
          <a:xfrm>
            <a:off x="6257565" y="1491162"/>
            <a:ext cx="5491231" cy="2062103"/>
          </a:xfrm>
          <a:prstGeom prst="rect">
            <a:avLst/>
          </a:prstGeom>
          <a:noFill/>
          <a:ln w="28575">
            <a:solidFill>
              <a:srgbClr val="753BBD"/>
            </a:solidFill>
            <a:prstDash val="sysDash"/>
          </a:ln>
        </p:spPr>
        <p:txBody>
          <a:bodyPr wrap="square">
            <a:spAutoFit/>
          </a:bodyPr>
          <a:lstStyle/>
          <a:p>
            <a:r>
              <a:rPr lang="en-US" sz="1600" b="1" i="0" dirty="0">
                <a:solidFill>
                  <a:srgbClr val="00263A"/>
                </a:solidFill>
                <a:effectLst/>
                <a:latin typeface="Source Sans Pro" panose="020B0503030403020204" pitchFamily="34" charset="0"/>
              </a:rPr>
              <a:t>User Notification: CI: Listing </a:t>
            </a:r>
            <a:r>
              <a:rPr lang="en-US" sz="1600" b="1" dirty="0">
                <a:solidFill>
                  <a:srgbClr val="00263A"/>
                </a:solidFill>
                <a:latin typeface="Source Sans Pro" panose="020B0503030403020204" pitchFamily="34" charset="0"/>
              </a:rPr>
              <a:t>-</a:t>
            </a:r>
            <a:r>
              <a:rPr lang="en-US" sz="1600" b="1" i="0" dirty="0">
                <a:solidFill>
                  <a:srgbClr val="00263A"/>
                </a:solidFill>
                <a:effectLst/>
                <a:latin typeface="Source Sans Pro" panose="020B0503030403020204" pitchFamily="34" charset="0"/>
              </a:rPr>
              <a:t> Journey Started</a:t>
            </a:r>
          </a:p>
          <a:p>
            <a:r>
              <a:rPr lang="en-US" sz="1600" b="0" i="0" dirty="0">
                <a:solidFill>
                  <a:srgbClr val="00263A"/>
                </a:solidFill>
                <a:effectLst/>
                <a:latin typeface="Source Sans Pro" panose="020B0503030403020204" pitchFamily="34" charset="0"/>
              </a:rPr>
              <a:t>The contact below has triggered a listing alert and will receive a series of emails on how you can help during the sale and/or purchase of a new home. Visit their contact record to review more in depth and determine strategy to reach out.</a:t>
            </a:r>
          </a:p>
          <a:p>
            <a:endParaRPr lang="en-US" sz="1600" dirty="0">
              <a:solidFill>
                <a:srgbClr val="00263A"/>
              </a:solidFill>
              <a:latin typeface="Source Sans Pro" panose="020B0503030403020204" pitchFamily="34" charset="0"/>
            </a:endParaRPr>
          </a:p>
          <a:p>
            <a:r>
              <a:rPr lang="en-US" sz="1600" b="0" i="0" dirty="0">
                <a:solidFill>
                  <a:srgbClr val="00263A"/>
                </a:solidFill>
                <a:effectLst/>
                <a:latin typeface="Source Sans Pro" panose="020B0503030403020204" pitchFamily="34" charset="0"/>
              </a:rPr>
              <a:t>Contact name: {{</a:t>
            </a:r>
            <a:r>
              <a:rPr lang="en-US" sz="1600" b="0" i="0" dirty="0" err="1">
                <a:solidFill>
                  <a:srgbClr val="00263A"/>
                </a:solidFill>
                <a:effectLst/>
                <a:latin typeface="Source Sans Pro" panose="020B0503030403020204" pitchFamily="34" charset="0"/>
              </a:rPr>
              <a:t>contact.f_name</a:t>
            </a:r>
            <a:r>
              <a:rPr lang="en-US" sz="1600" b="0" i="0" dirty="0">
                <a:solidFill>
                  <a:srgbClr val="00263A"/>
                </a:solidFill>
                <a:effectLst/>
                <a:latin typeface="Source Sans Pro" panose="020B0503030403020204" pitchFamily="34" charset="0"/>
              </a:rPr>
              <a:t>}} {{</a:t>
            </a:r>
            <a:r>
              <a:rPr lang="en-US" sz="1600" b="0" i="0" dirty="0" err="1">
                <a:solidFill>
                  <a:srgbClr val="00263A"/>
                </a:solidFill>
                <a:effectLst/>
                <a:latin typeface="Source Sans Pro" panose="020B0503030403020204" pitchFamily="34" charset="0"/>
              </a:rPr>
              <a:t>contact.l_name</a:t>
            </a:r>
            <a:r>
              <a:rPr lang="en-US" sz="1600" b="0" i="0" dirty="0">
                <a:solidFill>
                  <a:srgbClr val="00263A"/>
                </a:solidFill>
                <a:effectLst/>
                <a:latin typeface="Source Sans Pro" panose="020B0503030403020204" pitchFamily="34" charset="0"/>
              </a:rPr>
              <a:t>}}</a:t>
            </a:r>
          </a:p>
          <a:p>
            <a:r>
              <a:rPr lang="en-US" sz="1600" b="0" i="0" dirty="0">
                <a:solidFill>
                  <a:srgbClr val="00263A"/>
                </a:solidFill>
                <a:effectLst/>
                <a:latin typeface="Source Sans Pro" panose="020B0503030403020204" pitchFamily="34" charset="0"/>
              </a:rPr>
              <a:t>Contact phone: {{</a:t>
            </a:r>
            <a:r>
              <a:rPr lang="en-US" sz="1600" b="0" i="0" dirty="0" err="1">
                <a:solidFill>
                  <a:srgbClr val="00263A"/>
                </a:solidFill>
                <a:effectLst/>
                <a:latin typeface="Source Sans Pro" panose="020B0503030403020204" pitchFamily="34" charset="0"/>
              </a:rPr>
              <a:t>contact.phone</a:t>
            </a:r>
            <a:r>
              <a:rPr lang="en-US" sz="1600" b="0" i="0" dirty="0">
                <a:solidFill>
                  <a:srgbClr val="00263A"/>
                </a:solidFill>
                <a:effectLst/>
                <a:latin typeface="Source Sans Pro" panose="020B0503030403020204" pitchFamily="34" charset="0"/>
              </a:rPr>
              <a:t>}}</a:t>
            </a:r>
            <a:endParaRPr lang="en-US" sz="1600" dirty="0">
              <a:solidFill>
                <a:srgbClr val="00263A"/>
              </a:solidFill>
            </a:endParaRPr>
          </a:p>
        </p:txBody>
      </p:sp>
      <p:sp>
        <p:nvSpPr>
          <p:cNvPr id="3" name="Text Placeholder 1">
            <a:extLst>
              <a:ext uri="{FF2B5EF4-FFF2-40B4-BE49-F238E27FC236}">
                <a16:creationId xmlns:a16="http://schemas.microsoft.com/office/drawing/2014/main" id="{07798749-2215-5F70-0D40-D5ADBB77BC5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Listing</a:t>
            </a:r>
          </a:p>
        </p:txBody>
      </p:sp>
    </p:spTree>
    <p:extLst>
      <p:ext uri="{BB962C8B-B14F-4D97-AF65-F5344CB8AC3E}">
        <p14:creationId xmlns:p14="http://schemas.microsoft.com/office/powerpoint/2010/main" val="4160585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
        <AccountId xsi:nil="true"/>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4fb967a6105d696e3fbe72c6857f6c75">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b8be0f88dd89c45ab5a80cf19e938f0f"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2.xml><?xml version="1.0" encoding="utf-8"?>
<ds:datastoreItem xmlns:ds="http://schemas.openxmlformats.org/officeDocument/2006/customXml" ds:itemID="{89800FD4-94BC-49A2-82A0-99D176C54A60}">
  <ds:schemaRefs>
    <ds:schemaRef ds:uri="http://purl.org/dc/dcmitype/"/>
    <ds:schemaRef ds:uri="http://www.w3.org/XML/1998/namespac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454e9e6b-ff12-49f1-8c43-73c8976e54ee"/>
    <ds:schemaRef ds:uri="91805258-178e-4cbc-bf17-90bc7eb439d2"/>
    <ds:schemaRef ds:uri="http://schemas.microsoft.com/office/2006/metadata/properties"/>
    <ds:schemaRef ds:uri="http://purl.org/dc/elements/1.1/"/>
    <ds:schemaRef ds:uri="9d6ea532-a128-4102-90d6-037480f28622"/>
    <ds:schemaRef ds:uri="a0d940e6-08f7-4f55-ab22-1c60154efa17"/>
  </ds:schemaRefs>
</ds:datastoreItem>
</file>

<file path=customXml/itemProps3.xml><?xml version="1.0" encoding="utf-8"?>
<ds:datastoreItem xmlns:ds="http://schemas.openxmlformats.org/officeDocument/2006/customXml" ds:itemID="{6E2926AE-2C4C-40A2-9A2D-19F905BD98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46701</TotalTime>
  <Words>1228</Words>
  <Application>Microsoft Office PowerPoint</Application>
  <PresentationFormat>Widescreen</PresentationFormat>
  <Paragraphs>107</Paragraphs>
  <Slides>8</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Wingdings</vt:lpstr>
      <vt:lpstr>Objektiv Mk2</vt:lpstr>
      <vt:lpstr>Barlow</vt:lpstr>
      <vt:lpstr>Objektiv Mk2 SemiBold</vt:lpstr>
      <vt:lpstr>Calibri</vt:lpstr>
      <vt:lpstr>Barlow Medium</vt:lpstr>
      <vt:lpstr>Source Sans Pro</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Payton Gabriel</dc:creator>
  <cp:lastModifiedBy>Aubrey Olsen</cp:lastModifiedBy>
  <cp:revision>59</cp:revision>
  <dcterms:created xsi:type="dcterms:W3CDTF">2021-06-10T15:34:01Z</dcterms:created>
  <dcterms:modified xsi:type="dcterms:W3CDTF">2026-04-06T20:50:11Z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_activity">
    <vt:lpwstr>{"FileActivityType":"9","FileActivityTimeStamp":"2024-12-09T20:30:46.223Z","FileActivityUsersOnPage":[{"DisplayName":"Aubrey Olsen","Id":"aubrey.olsen@totalexpert.com"}],"FileActivityNavigationId":null}</vt:lpwstr>
  </property>
  <property fmtid="{D5CDD505-2E9C-101B-9397-08002B2CF9AE}" pid="10" name="TriggerFlowInfo">
    <vt:lpwstr/>
  </property>
</Properties>
</file>