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076137455" r:id="rId5"/>
    <p:sldId id="2076137458" r:id="rId6"/>
    <p:sldId id="2076137467" r:id="rId7"/>
    <p:sldId id="2076137475" r:id="rId8"/>
    <p:sldId id="2076137462" r:id="rId9"/>
    <p:sldId id="2076137469" r:id="rId10"/>
    <p:sldId id="2076137470" r:id="rId11"/>
    <p:sldId id="2076137472" r:id="rId12"/>
    <p:sldId id="2076137473" r:id="rId13"/>
    <p:sldId id="2076137474" r:id="rId14"/>
    <p:sldId id="2076137466" r:id="rId15"/>
  </p:sldIdLst>
  <p:sldSz cx="12192000" cy="6858000"/>
  <p:notesSz cx="6858000" cy="9144000"/>
  <p:embeddedFontLst>
    <p:embeddedFont>
      <p:font typeface="Barlow" panose="00000500000000000000" pitchFamily="2" charset="0"/>
      <p:regular r:id="rId17"/>
      <p:bold r:id="rId18"/>
      <p:italic r:id="rId19"/>
      <p:boldItalic r:id="rId20"/>
    </p:embeddedFont>
    <p:embeddedFont>
      <p:font typeface="Barlow Medium" panose="00000600000000000000" pitchFamily="2" charset="0"/>
      <p:regular r:id="rId21"/>
      <p:italic r:id="rId22"/>
    </p:embeddedFont>
    <p:embeddedFont>
      <p:font typeface="Objektiv Mk2" panose="020B0702020204020203" pitchFamily="34" charset="0"/>
      <p:regular r:id="rId23"/>
      <p:bold r:id="rId24"/>
      <p:italic r:id="rId25"/>
      <p:boldItalic r:id="rId26"/>
    </p:embeddedFont>
    <p:embeddedFont>
      <p:font typeface="Objektiv Mk2 SemiBold" panose="020B0602020204020203" pitchFamily="34" charset="0"/>
      <p:regular r:id="rId27"/>
      <p:bold r:id="rId28"/>
    </p:embeddedFont>
    <p:embeddedFont>
      <p:font typeface="Source Sans Pro" panose="020B0503030403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0072CE"/>
    <a:srgbClr val="009B77"/>
    <a:srgbClr val="00A677"/>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3D563-880E-49B2-B5DC-30D7E6F0D199}" v="8" dt="2025-11-04T20:23:55.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900"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FAD87B61-D275-4C4D-B910-430706BF1181}"/>
    <pc:docChg chg="undo custSel addSld modSld">
      <pc:chgData name="Aubrey Olsen" userId="408c3e31-be18-4626-a9af-ec1f5bfcad06" providerId="ADAL" clId="{FAD87B61-D275-4C4D-B910-430706BF1181}" dt="2025-11-04T20:24:40.523" v="225" actId="20577"/>
      <pc:docMkLst>
        <pc:docMk/>
      </pc:docMkLst>
      <pc:sldChg chg="modSp mod">
        <pc:chgData name="Aubrey Olsen" userId="408c3e31-be18-4626-a9af-ec1f5bfcad06" providerId="ADAL" clId="{FAD87B61-D275-4C4D-B910-430706BF1181}" dt="2025-11-04T14:56:17.467" v="7" actId="20577"/>
        <pc:sldMkLst>
          <pc:docMk/>
          <pc:sldMk cId="2502691790" sldId="2076137455"/>
        </pc:sldMkLst>
        <pc:spChg chg="mod">
          <ac:chgData name="Aubrey Olsen" userId="408c3e31-be18-4626-a9af-ec1f5bfcad06" providerId="ADAL" clId="{FAD87B61-D275-4C4D-B910-430706BF1181}" dt="2025-11-04T14:56:17.467" v="7" actId="20577"/>
          <ac:spMkLst>
            <pc:docMk/>
            <pc:sldMk cId="2502691790" sldId="2076137455"/>
            <ac:spMk id="3" creationId="{D1D0C212-2C65-3120-0FAF-E4A28B00A75E}"/>
          </ac:spMkLst>
        </pc:spChg>
      </pc:sldChg>
      <pc:sldChg chg="modSp mod">
        <pc:chgData name="Aubrey Olsen" userId="408c3e31-be18-4626-a9af-ec1f5bfcad06" providerId="ADAL" clId="{FAD87B61-D275-4C4D-B910-430706BF1181}" dt="2025-11-04T20:24:40.523" v="225" actId="20577"/>
        <pc:sldMkLst>
          <pc:docMk/>
          <pc:sldMk cId="2829215149" sldId="2076137458"/>
        </pc:sldMkLst>
        <pc:spChg chg="mod">
          <ac:chgData name="Aubrey Olsen" userId="408c3e31-be18-4626-a9af-ec1f5bfcad06" providerId="ADAL" clId="{FAD87B61-D275-4C4D-B910-430706BF1181}" dt="2025-11-04T20:24:40.523" v="225" actId="20577"/>
          <ac:spMkLst>
            <pc:docMk/>
            <pc:sldMk cId="2829215149" sldId="2076137458"/>
            <ac:spMk id="3" creationId="{BA45EAB8-259F-9486-7E88-3E5064554E05}"/>
          </ac:spMkLst>
        </pc:spChg>
        <pc:spChg chg="mod">
          <ac:chgData name="Aubrey Olsen" userId="408c3e31-be18-4626-a9af-ec1f5bfcad06" providerId="ADAL" clId="{FAD87B61-D275-4C4D-B910-430706BF1181}" dt="2025-11-04T20:24:20.608" v="217" actId="20577"/>
          <ac:spMkLst>
            <pc:docMk/>
            <pc:sldMk cId="2829215149" sldId="2076137458"/>
            <ac:spMk id="4" creationId="{79C2D384-CBE4-5336-E128-D8E3A28CB40F}"/>
          </ac:spMkLst>
        </pc:spChg>
      </pc:sldChg>
      <pc:sldChg chg="addSp modSp mod">
        <pc:chgData name="Aubrey Olsen" userId="408c3e31-be18-4626-a9af-ec1f5bfcad06" providerId="ADAL" clId="{FAD87B61-D275-4C4D-B910-430706BF1181}" dt="2025-11-04T20:21:25.806" v="202" actId="14100"/>
        <pc:sldMkLst>
          <pc:docMk/>
          <pc:sldMk cId="4000095849" sldId="2076137467"/>
        </pc:sldMkLst>
        <pc:spChg chg="mod">
          <ac:chgData name="Aubrey Olsen" userId="408c3e31-be18-4626-a9af-ec1f5bfcad06" providerId="ADAL" clId="{FAD87B61-D275-4C4D-B910-430706BF1181}" dt="2025-11-04T20:21:16.360" v="200" actId="14100"/>
          <ac:spMkLst>
            <pc:docMk/>
            <pc:sldMk cId="4000095849" sldId="2076137467"/>
            <ac:spMk id="3" creationId="{2C8BFB8C-4798-5BA8-8ECF-3049525111F5}"/>
          </ac:spMkLst>
        </pc:spChg>
        <pc:picChg chg="mod">
          <ac:chgData name="Aubrey Olsen" userId="408c3e31-be18-4626-a9af-ec1f5bfcad06" providerId="ADAL" clId="{FAD87B61-D275-4C4D-B910-430706BF1181}" dt="2025-11-04T20:21:23.826" v="201" actId="14100"/>
          <ac:picMkLst>
            <pc:docMk/>
            <pc:sldMk cId="4000095849" sldId="2076137467"/>
            <ac:picMk id="6" creationId="{0A180CBA-57C7-B116-8C97-FD37F4D73369}"/>
          </ac:picMkLst>
        </pc:picChg>
        <pc:picChg chg="add mod">
          <ac:chgData name="Aubrey Olsen" userId="408c3e31-be18-4626-a9af-ec1f5bfcad06" providerId="ADAL" clId="{FAD87B61-D275-4C4D-B910-430706BF1181}" dt="2025-11-04T20:21:25.806" v="202" actId="14100"/>
          <ac:picMkLst>
            <pc:docMk/>
            <pc:sldMk cId="4000095849" sldId="2076137467"/>
            <ac:picMk id="7" creationId="{359D2DDD-F189-90A5-4886-18F44DA9AE12}"/>
          </ac:picMkLst>
        </pc:picChg>
      </pc:sldChg>
      <pc:sldChg chg="addSp delSp modSp add mod">
        <pc:chgData name="Aubrey Olsen" userId="408c3e31-be18-4626-a9af-ec1f5bfcad06" providerId="ADAL" clId="{FAD87B61-D275-4C4D-B910-430706BF1181}" dt="2025-11-04T20:16:44.768" v="153" actId="1076"/>
        <pc:sldMkLst>
          <pc:docMk/>
          <pc:sldMk cId="462233566" sldId="2076137475"/>
        </pc:sldMkLst>
        <pc:spChg chg="mod">
          <ac:chgData name="Aubrey Olsen" userId="408c3e31-be18-4626-a9af-ec1f5bfcad06" providerId="ADAL" clId="{FAD87B61-D275-4C4D-B910-430706BF1181}" dt="2025-11-04T19:17:53.482" v="148" actId="403"/>
          <ac:spMkLst>
            <pc:docMk/>
            <pc:sldMk cId="462233566" sldId="2076137475"/>
            <ac:spMk id="3" creationId="{13B719A5-01AE-EF9C-B8A3-138F4401DF14}"/>
          </ac:spMkLst>
        </pc:spChg>
        <pc:picChg chg="del">
          <ac:chgData name="Aubrey Olsen" userId="408c3e31-be18-4626-a9af-ec1f5bfcad06" providerId="ADAL" clId="{FAD87B61-D275-4C4D-B910-430706BF1181}" dt="2025-11-04T17:17:02.179" v="42" actId="478"/>
          <ac:picMkLst>
            <pc:docMk/>
            <pc:sldMk cId="462233566" sldId="2076137475"/>
            <ac:picMk id="6" creationId="{B1AB917A-9BAA-6A23-D210-5887899C9F2A}"/>
          </ac:picMkLst>
        </pc:picChg>
        <pc:picChg chg="del">
          <ac:chgData name="Aubrey Olsen" userId="408c3e31-be18-4626-a9af-ec1f5bfcad06" providerId="ADAL" clId="{FAD87B61-D275-4C4D-B910-430706BF1181}" dt="2025-11-04T17:17:03.862" v="43" actId="478"/>
          <ac:picMkLst>
            <pc:docMk/>
            <pc:sldMk cId="462233566" sldId="2076137475"/>
            <ac:picMk id="7" creationId="{C346F639-0103-90CE-B383-1C1B9B8CA8D1}"/>
          </ac:picMkLst>
        </pc:picChg>
        <pc:picChg chg="add mod">
          <ac:chgData name="Aubrey Olsen" userId="408c3e31-be18-4626-a9af-ec1f5bfcad06" providerId="ADAL" clId="{FAD87B61-D275-4C4D-B910-430706BF1181}" dt="2025-11-04T20:16:44.768" v="153" actId="1076"/>
          <ac:picMkLst>
            <pc:docMk/>
            <pc:sldMk cId="462233566" sldId="2076137475"/>
            <ac:picMk id="8" creationId="{B370FFE6-CC6D-49BC-7412-BB47D88473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508B-BA43-6DEF-58D4-EF48D4DD6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647DC-3B41-7B49-CB37-F80513CDF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7B807-E11D-91ED-BDAF-8BF0621A1745}"/>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05E4C8F6-5A4B-93A4-AB2E-24F77A8462FF}"/>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137788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0691-0414-65F0-01CE-5B222BF98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94C7F-277C-E69C-002C-6B95ECC4D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C7C52-7E61-BA12-70C3-E8EB38CDB59D}"/>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80BB5288-3396-674C-23C0-7A985163E811}"/>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22661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364CE-31F4-C285-4058-DEA564C5B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91A5F-0F11-F378-AB63-A47E821E2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10FE0-9A74-3097-A6DB-8C94524AFAA2}"/>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9D52010E-F98C-18DD-9801-0D2418BF8248}"/>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412514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CE1E7-8440-5591-2378-5D88DE56C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1049E-1CFF-F462-DA30-21DDEED64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6DD3D-494C-C1D5-35A7-F0B97A0C1E93}"/>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47E8504A-7AFA-815B-08DF-01CD7339FDC9}"/>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65913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81123-C662-F00E-F366-85C253AE4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24E6E-A6C0-668E-49A7-7712DB586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93BCF-B08F-3702-364C-73C6A33AD6E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6A228AEC-C6D8-5ECF-5609-404BE223B5E9}"/>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2767082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BE0B9-827F-2A4F-E49A-0D4E1A040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50A11-7C2F-79E7-96FD-5B1543D7C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36EEE-E72D-8A23-630C-3C01DDB78D31}"/>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7C0C44AA-6388-4972-DC00-F55E6178BE75}"/>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529172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Cross Sell: Deposit to HELOC</a:t>
            </a:r>
          </a:p>
          <a:p>
            <a:r>
              <a:rPr lang="en-US" sz="3200" b="0" i="1" dirty="0"/>
              <a:t>November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7855D0-6475-0D20-F9BC-2A91DD79EDF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77C8F995-64DB-4DF5-EED6-6CA66095D4D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58D21FE9-EB0D-0AC1-1831-09EA55FCD16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5D144549-8000-D181-DEAD-3EB76ED1AB73}"/>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Enjoy more control of your assets with a HELOC</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C74C3293-3CFA-79F5-4FCF-9A81BD7BE1BE}"/>
              </a:ext>
            </a:extLst>
          </p:cNvPr>
          <p:cNvSpPr txBox="1"/>
          <p:nvPr/>
        </p:nvSpPr>
        <p:spPr>
          <a:xfrm>
            <a:off x="4438649" y="1314450"/>
            <a:ext cx="7530410" cy="2462213"/>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At {{</a:t>
            </a:r>
            <a:r>
              <a:rPr lang="en-US" sz="1400" dirty="0" err="1">
                <a:solidFill>
                  <a:srgbClr val="002060"/>
                </a:solidFill>
              </a:rPr>
              <a:t>sender.company</a:t>
            </a:r>
            <a:r>
              <a:rPr lang="en-US" sz="1400" dirty="0">
                <a:solidFill>
                  <a:srgbClr val="002060"/>
                </a:solidFill>
              </a:rPr>
              <a:t>}}, we specialize in helping our customers get more out of home ownership. As your Home Equity Line of Credit (HELOC) specialist, we want to check in to see if you have questions about equity-based lending.</a:t>
            </a:r>
          </a:p>
          <a:p>
            <a:endParaRPr lang="en-US" sz="1400" dirty="0">
              <a:solidFill>
                <a:srgbClr val="002060"/>
              </a:solidFill>
            </a:endParaRPr>
          </a:p>
          <a:p>
            <a:r>
              <a:rPr lang="en-US" sz="1400" dirty="0">
                <a:solidFill>
                  <a:srgbClr val="002060"/>
                </a:solidFill>
              </a:rPr>
              <a:t>Everyone at {{</a:t>
            </a:r>
            <a:r>
              <a:rPr lang="en-US" sz="1400" dirty="0" err="1">
                <a:solidFill>
                  <a:srgbClr val="002060"/>
                </a:solidFill>
              </a:rPr>
              <a:t>sender.company</a:t>
            </a:r>
            <a:r>
              <a:rPr lang="en-US" sz="1400" dirty="0">
                <a:solidFill>
                  <a:srgbClr val="002060"/>
                </a:solidFill>
              </a:rPr>
              <a:t>}} appreciates your loyalty. Providing you with financial options that give you more control of your assets is important to us. A HELOC can help make this happen.</a:t>
            </a:r>
          </a:p>
          <a:p>
            <a:endParaRPr lang="en-US" sz="1400" dirty="0">
              <a:solidFill>
                <a:srgbClr val="002060"/>
              </a:solidFill>
            </a:endParaRPr>
          </a:p>
          <a:p>
            <a:r>
              <a:rPr lang="en-US" sz="1400" dirty="0">
                <a:solidFill>
                  <a:srgbClr val="002060"/>
                </a:solidFill>
              </a:rPr>
              <a:t>Call {{</a:t>
            </a:r>
            <a:r>
              <a:rPr lang="en-US" sz="1400" dirty="0" err="1">
                <a:solidFill>
                  <a:srgbClr val="002060"/>
                </a:solidFill>
              </a:rPr>
              <a:t>sender.phone_office</a:t>
            </a:r>
            <a:r>
              <a:rPr lang="en-US" sz="1400" dirty="0">
                <a:solidFill>
                  <a:srgbClr val="002060"/>
                </a:solidFill>
              </a:rPr>
              <a:t>}} to discuss your financial future.</a:t>
            </a:r>
            <a:endParaRPr lang="en-US" sz="1400" dirty="0">
              <a:solidFill>
                <a:srgbClr val="002060"/>
              </a:solidFill>
              <a:highlight>
                <a:srgbClr val="FFFF00"/>
              </a:highlight>
            </a:endParaRPr>
          </a:p>
        </p:txBody>
      </p:sp>
      <p:pic>
        <p:nvPicPr>
          <p:cNvPr id="5" name="Picture 4">
            <a:extLst>
              <a:ext uri="{FF2B5EF4-FFF2-40B4-BE49-F238E27FC236}">
                <a16:creationId xmlns:a16="http://schemas.microsoft.com/office/drawing/2014/main" id="{CF357BC5-67C8-AB23-9A01-8A0F7B072110}"/>
              </a:ext>
            </a:extLst>
          </p:cNvPr>
          <p:cNvPicPr>
            <a:picLocks noChangeAspect="1"/>
          </p:cNvPicPr>
          <p:nvPr/>
        </p:nvPicPr>
        <p:blipFill>
          <a:blip r:embed="rId4"/>
          <a:srcRect/>
          <a:stretch/>
        </p:blipFill>
        <p:spPr>
          <a:xfrm>
            <a:off x="613315" y="910763"/>
            <a:ext cx="3368130" cy="481901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15739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2" name="TextBox 11">
            <a:extLst>
              <a:ext uri="{FF2B5EF4-FFF2-40B4-BE49-F238E27FC236}">
                <a16:creationId xmlns:a16="http://schemas.microsoft.com/office/drawing/2014/main" id="{69BE2EE4-8648-CE74-2418-8E2AEE09EBC9}"/>
              </a:ext>
            </a:extLst>
          </p:cNvPr>
          <p:cNvSpPr txBox="1"/>
          <p:nvPr/>
        </p:nvSpPr>
        <p:spPr>
          <a:xfrm>
            <a:off x="727625" y="1152940"/>
            <a:ext cx="10736745" cy="923330"/>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Cross-Sell: Deposit to HELOC SMS 1</a:t>
            </a:r>
          </a:p>
          <a:p>
            <a:r>
              <a:rPr lang="en-US" dirty="0">
                <a:solidFill>
                  <a:srgbClr val="00263A"/>
                </a:solidFill>
                <a:latin typeface="Source Sans Pro" panose="020B0503030403020204" pitchFamily="34" charset="0"/>
              </a:rPr>
              <a:t>A Home Equity Line of Credit from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can put you in the driver’s seat, whether you’re eyeing a motorcycle or bass boat. Let’s talk about what’s on your wish list today!</a:t>
            </a:r>
            <a:endParaRPr lang="en-US" dirty="0">
              <a:solidFill>
                <a:srgbClr val="00263A"/>
              </a:solidFill>
            </a:endParaRPr>
          </a:p>
        </p:txBody>
      </p:sp>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2" name="TextBox 1">
            <a:extLst>
              <a:ext uri="{FF2B5EF4-FFF2-40B4-BE49-F238E27FC236}">
                <a16:creationId xmlns:a16="http://schemas.microsoft.com/office/drawing/2014/main" id="{1C4F86BA-E8AE-6BF4-F90B-16F52BF3E424}"/>
              </a:ext>
            </a:extLst>
          </p:cNvPr>
          <p:cNvSpPr txBox="1"/>
          <p:nvPr/>
        </p:nvSpPr>
        <p:spPr>
          <a:xfrm>
            <a:off x="727624" y="2505670"/>
            <a:ext cx="10736745" cy="923330"/>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Cross-Sell: Deposit to HELOC SMS 2</a:t>
            </a:r>
          </a:p>
          <a:p>
            <a:r>
              <a:rPr lang="en-US" dirty="0">
                <a:solidFill>
                  <a:srgbClr val="00263A"/>
                </a:solidFill>
                <a:latin typeface="Source Sans Pro" panose="020B0503030403020204" pitchFamily="34" charset="0"/>
              </a:rPr>
              <a:t>Hi {{</a:t>
            </a:r>
            <a:r>
              <a:rPr lang="en-US" dirty="0" err="1">
                <a:solidFill>
                  <a:srgbClr val="00263A"/>
                </a:solidFill>
                <a:latin typeface="Source Sans Pro" panose="020B0503030403020204" pitchFamily="34" charset="0"/>
              </a:rPr>
              <a:t>contact_f_name</a:t>
            </a:r>
            <a:r>
              <a:rPr lang="en-US" dirty="0">
                <a:solidFill>
                  <a:srgbClr val="00263A"/>
                </a:solidFill>
                <a:latin typeface="Source Sans Pro" panose="020B0503030403020204" pitchFamily="34" charset="0"/>
              </a:rPr>
              <a:t>}} this is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We have some exciting news about the equity available in your home and how to make it work for you! Let us know when you have time to discuss the details.</a:t>
            </a:r>
            <a:endParaRPr lang="en-US" dirty="0">
              <a:solidFill>
                <a:srgbClr val="00263A"/>
              </a:solidFill>
            </a:endParaRPr>
          </a:p>
        </p:txBody>
      </p:sp>
      <p:sp>
        <p:nvSpPr>
          <p:cNvPr id="4" name="TextBox 3">
            <a:extLst>
              <a:ext uri="{FF2B5EF4-FFF2-40B4-BE49-F238E27FC236}">
                <a16:creationId xmlns:a16="http://schemas.microsoft.com/office/drawing/2014/main" id="{01E834A1-F79E-4475-D3C9-EA7FA021F06E}"/>
              </a:ext>
            </a:extLst>
          </p:cNvPr>
          <p:cNvSpPr txBox="1"/>
          <p:nvPr/>
        </p:nvSpPr>
        <p:spPr>
          <a:xfrm>
            <a:off x="727624" y="3858400"/>
            <a:ext cx="10736745" cy="923330"/>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Cross-Sell: Deposit to HELOC SMS 3</a:t>
            </a:r>
          </a:p>
          <a:p>
            <a:r>
              <a:rPr lang="en-US" dirty="0">
                <a:solidFill>
                  <a:srgbClr val="00263A"/>
                </a:solidFill>
                <a:latin typeface="Source Sans Pro" panose="020B0503030403020204" pitchFamily="34" charset="0"/>
              </a:rPr>
              <a:t>Hi {{</a:t>
            </a:r>
            <a:r>
              <a:rPr lang="en-US" dirty="0" err="1">
                <a:solidFill>
                  <a:srgbClr val="00263A"/>
                </a:solidFill>
                <a:latin typeface="Source Sans Pro" panose="020B0503030403020204" pitchFamily="34" charset="0"/>
              </a:rPr>
              <a:t>contact_f_name</a:t>
            </a:r>
            <a:r>
              <a:rPr lang="en-US" dirty="0">
                <a:solidFill>
                  <a:srgbClr val="00263A"/>
                </a:solidFill>
                <a:latin typeface="Source Sans Pro" panose="020B0503030403020204" pitchFamily="34" charset="0"/>
              </a:rPr>
              <a:t>}}, did you know you could use the equity in your home to reach more of your financial goals? Give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a call today so we can talk about details.</a:t>
            </a:r>
            <a:endParaRPr lang="en-US" dirty="0">
              <a:solidFill>
                <a:srgbClr val="00263A"/>
              </a:solidFill>
            </a:endParaRPr>
          </a:p>
        </p:txBody>
      </p:sp>
      <p:sp>
        <p:nvSpPr>
          <p:cNvPr id="3" name="TextBox 2">
            <a:extLst>
              <a:ext uri="{FF2B5EF4-FFF2-40B4-BE49-F238E27FC236}">
                <a16:creationId xmlns:a16="http://schemas.microsoft.com/office/drawing/2014/main" id="{FE49838C-CFE2-C3C7-8357-48BEC3C41C38}"/>
              </a:ext>
            </a:extLst>
          </p:cNvPr>
          <p:cNvSpPr txBox="1"/>
          <p:nvPr/>
        </p:nvSpPr>
        <p:spPr>
          <a:xfrm>
            <a:off x="727624" y="5211130"/>
            <a:ext cx="10736745"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Cross-Sell: Deposit to HELOC SMS 4</a:t>
            </a:r>
          </a:p>
          <a:p>
            <a:r>
              <a:rPr lang="en-US" dirty="0">
                <a:solidFill>
                  <a:srgbClr val="00263A"/>
                </a:solidFill>
                <a:latin typeface="Source Sans Pro" panose="020B0503030403020204" pitchFamily="34" charset="0"/>
              </a:rPr>
              <a:t>A Home Equity Line of Credit (HELOC) from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can help you stay in control of your budget, even when the unexpected happens. Super-size your source of 24/7 backup funds! Call us at {{</a:t>
            </a:r>
            <a:r>
              <a:rPr lang="en-US" dirty="0" err="1">
                <a:solidFill>
                  <a:srgbClr val="00263A"/>
                </a:solidFill>
                <a:latin typeface="Source Sans Pro" panose="020B0503030403020204" pitchFamily="34" charset="0"/>
              </a:rPr>
              <a:t>sender.phone_office</a:t>
            </a:r>
            <a:r>
              <a:rPr lang="en-US" dirty="0">
                <a:solidFill>
                  <a:srgbClr val="00263A"/>
                </a:solidFill>
                <a:latin typeface="Source Sans Pro" panose="020B0503030403020204" pitchFamily="34" charset="0"/>
              </a:rPr>
              <a:t>}} to learn more.</a:t>
            </a:r>
            <a:endParaRPr lang="en-US" dirty="0">
              <a:solidFill>
                <a:srgbClr val="00263A"/>
              </a:solidFill>
            </a:endParaRPr>
          </a:p>
        </p:txBody>
      </p:sp>
    </p:spTree>
    <p:extLst>
      <p:ext uri="{BB962C8B-B14F-4D97-AF65-F5344CB8AC3E}">
        <p14:creationId xmlns:p14="http://schemas.microsoft.com/office/powerpoint/2010/main" val="416058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and SMS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The Deposit to HELOC Journey identifies existing deposit customers who may benefit from accessing their home’s equity through a Home Equity Line of Credit (HELOC). Coordinated email and SMS touchpoints introduce the advantages of HELOC financing, build awareness of responsible usage, and motivate eligible customers to explore their options.</a:t>
            </a: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The journey uses inline conditions to confirm account eligibility, product activity, and timing before activation. Contacts on active onboarding journeys are automatically delayed to ensure seamless engagement across campaigns. Each message emphasizes the flexibility and value of HELOC funds—from home improvements to debt consolidation—reinforcing the organization’s commitment to personalized financial solutions and long-term customer relationships.</a:t>
            </a: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a:lnSpc>
                <a:spcPct val="100000"/>
              </a:lnSpc>
              <a:spcBef>
                <a:spcPts val="0"/>
              </a:spcBef>
            </a:pPr>
            <a:r>
              <a:rPr lang="en-US" sz="1600"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7613374" y="842644"/>
            <a:ext cx="4025347"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kern="100" dirty="0">
                <a:solidFill>
                  <a:srgbClr val="002060"/>
                </a:solidFill>
                <a:cs typeface="Times New Roman" panose="02020603050405020304" pitchFamily="18" charset="0"/>
              </a:rPr>
              <a:t>Journey Notes:</a:t>
            </a:r>
            <a:endParaRPr lang="en-US" kern="100" dirty="0">
              <a:solidFill>
                <a:srgbClr val="002060"/>
              </a:solidFill>
              <a:cs typeface="Times New Roman" panose="02020603050405020304" pitchFamily="18" charset="0"/>
            </a:endParaRPr>
          </a:p>
          <a:p>
            <a:pPr marL="274320" indent="-274320" defTabSz="868680">
              <a:lnSpc>
                <a:spcPct val="100000"/>
              </a:lnSpc>
              <a:spcBef>
                <a:spcPts val="0"/>
              </a:spcBef>
              <a:buFont typeface="Wingdings" pitchFamily="2" charset="2"/>
              <a:buChar char="Ø"/>
            </a:pPr>
            <a:r>
              <a:rPr lang="en-US" b="1" dirty="0">
                <a:solidFill>
                  <a:srgbClr val="002060"/>
                </a:solidFill>
              </a:rPr>
              <a:t>Inline conditions </a:t>
            </a:r>
            <a:r>
              <a:rPr lang="en-US" dirty="0">
                <a:solidFill>
                  <a:srgbClr val="002060"/>
                </a:solidFill>
              </a:rPr>
              <a:t>(e.g., account types, active status, open dates, contact status, and more) must be validated before activation. </a:t>
            </a:r>
          </a:p>
          <a:p>
            <a:pPr marL="731520" lvl="1" indent="-274320" defTabSz="868680">
              <a:lnSpc>
                <a:spcPct val="100000"/>
              </a:lnSpc>
              <a:spcBef>
                <a:spcPts val="0"/>
              </a:spcBef>
              <a:buFont typeface="Wingdings" pitchFamily="2" charset="2"/>
              <a:buChar char="Ø"/>
            </a:pPr>
            <a:r>
              <a:rPr lang="en-US" sz="1800" i="1" dirty="0">
                <a:solidFill>
                  <a:srgbClr val="002060"/>
                </a:solidFill>
              </a:rPr>
              <a:t>Most Recent Loan or Contact has Product</a:t>
            </a:r>
            <a:r>
              <a:rPr lang="en-US" sz="1800" dirty="0">
                <a:solidFill>
                  <a:srgbClr val="002060"/>
                </a:solidFill>
              </a:rPr>
              <a:t> inline conditions are used to prevent triggering contacts with a mortgage through your organization. </a:t>
            </a:r>
          </a:p>
          <a:p>
            <a:pPr marL="274320" indent="-274320" defTabSz="868680">
              <a:lnSpc>
                <a:spcPct val="100000"/>
              </a:lnSpc>
              <a:spcBef>
                <a:spcPts val="0"/>
              </a:spcBef>
              <a:buFont typeface="Wingdings" pitchFamily="2" charset="2"/>
              <a:buChar char="Ø"/>
            </a:pPr>
            <a:r>
              <a:rPr lang="en-US" dirty="0">
                <a:solidFill>
                  <a:srgbClr val="002060"/>
                </a:solidFill>
              </a:rPr>
              <a:t>Contacts </a:t>
            </a:r>
            <a:r>
              <a:rPr lang="en-US" b="1" dirty="0">
                <a:solidFill>
                  <a:srgbClr val="002060"/>
                </a:solidFill>
              </a:rPr>
              <a:t>automatically exit </a:t>
            </a:r>
            <a:r>
              <a:rPr lang="en-US" dirty="0">
                <a:solidFill>
                  <a:srgbClr val="002060"/>
                </a:solidFill>
              </a:rPr>
              <a:t>the journey when a loan or product created/updated signals a successful conversion, or if the account is closed, the contact unsubscribes, or is marked deceased.</a:t>
            </a: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pic>
        <p:nvPicPr>
          <p:cNvPr id="6" name="Picture 5">
            <a:extLst>
              <a:ext uri="{FF2B5EF4-FFF2-40B4-BE49-F238E27FC236}">
                <a16:creationId xmlns:a16="http://schemas.microsoft.com/office/drawing/2014/main" id="{0A180CBA-57C7-B116-8C97-FD37F4D73369}"/>
              </a:ext>
            </a:extLst>
          </p:cNvPr>
          <p:cNvPicPr>
            <a:picLocks noChangeAspect="1"/>
          </p:cNvPicPr>
          <p:nvPr/>
        </p:nvPicPr>
        <p:blipFill>
          <a:blip r:embed="rId4"/>
          <a:srcRect/>
          <a:stretch/>
        </p:blipFill>
        <p:spPr>
          <a:xfrm>
            <a:off x="445425" y="702526"/>
            <a:ext cx="6867690" cy="3545624"/>
          </a:xfrm>
          <a:prstGeom prst="rect">
            <a:avLst/>
          </a:prstGeom>
          <a:ln w="28575">
            <a:solidFill>
              <a:srgbClr val="0072CE"/>
            </a:solidFill>
          </a:ln>
        </p:spPr>
      </p:pic>
      <p:pic>
        <p:nvPicPr>
          <p:cNvPr id="7" name="Picture 6">
            <a:extLst>
              <a:ext uri="{FF2B5EF4-FFF2-40B4-BE49-F238E27FC236}">
                <a16:creationId xmlns:a16="http://schemas.microsoft.com/office/drawing/2014/main" id="{359D2DDD-F189-90A5-4886-18F44DA9AE12}"/>
              </a:ext>
            </a:extLst>
          </p:cNvPr>
          <p:cNvPicPr>
            <a:picLocks noChangeAspect="1"/>
          </p:cNvPicPr>
          <p:nvPr/>
        </p:nvPicPr>
        <p:blipFill>
          <a:blip r:embed="rId5"/>
          <a:srcRect/>
          <a:stretch/>
        </p:blipFill>
        <p:spPr>
          <a:xfrm>
            <a:off x="445425" y="4429043"/>
            <a:ext cx="6867690" cy="2271552"/>
          </a:xfrm>
          <a:prstGeom prst="rect">
            <a:avLst/>
          </a:prstGeom>
          <a:ln w="28575">
            <a:solidFill>
              <a:srgbClr val="753BBD"/>
            </a:solidFill>
          </a:ln>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413A-9B7F-7400-B569-1AFB98B0BFFC}"/>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13B719A5-01AE-EF9C-B8A3-138F4401DF14}"/>
              </a:ext>
            </a:extLst>
          </p:cNvPr>
          <p:cNvSpPr txBox="1">
            <a:spLocks/>
          </p:cNvSpPr>
          <p:nvPr/>
        </p:nvSpPr>
        <p:spPr>
          <a:xfrm>
            <a:off x="445426" y="4919871"/>
            <a:ext cx="11193295" cy="125695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6868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Journey Notes:</a:t>
            </a:r>
          </a:p>
          <a:p>
            <a:pPr marL="274320" marR="0" lvl="0" indent="-274320" algn="l" defTabSz="86868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Contacts currently on a product </a:t>
            </a:r>
            <a:r>
              <a:rPr kumimoji="0" lang="en-US" sz="2000" b="1"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onboarding journey </a:t>
            </a:r>
            <a:r>
              <a:rPr kumimoji="0" lang="en-US" sz="20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are delayed in this cross-sell for 90 days. </a:t>
            </a:r>
          </a:p>
          <a:p>
            <a:pPr marL="274320" marR="0" lvl="0" indent="-274320" algn="l" defTabSz="86868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Consider using </a:t>
            </a:r>
            <a:r>
              <a:rPr kumimoji="0" lang="en-US" sz="2000" b="1"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Equity insights </a:t>
            </a:r>
            <a:r>
              <a:rPr kumimoji="0" lang="en-US" sz="20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to identify customers who may benefit from a HELOC. </a:t>
            </a:r>
          </a:p>
          <a:p>
            <a:pPr marL="274320" marR="0" lvl="0" indent="-274320" algn="l" defTabSz="86868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Retain or customize</a:t>
            </a:r>
            <a:r>
              <a:rPr kumimoji="0" lang="en-US" sz="2000" b="0" i="0" u="none" strike="noStrike" kern="100" cap="none" spc="0" normalizeH="0" baseline="0" noProof="0" dirty="0">
                <a:ln>
                  <a:noFill/>
                </a:ln>
                <a:solidFill>
                  <a:srgbClr val="002060"/>
                </a:solidFill>
                <a:effectLst/>
                <a:uLnTx/>
                <a:uFillTx/>
                <a:latin typeface="Barlow"/>
                <a:ea typeface="+mn-ea"/>
                <a:cs typeface="Times New Roman" panose="02020603050405020304" pitchFamily="18" charset="0"/>
              </a:rPr>
              <a:t> the included communications to match your organization’s tone or integrate them into existing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Barlow"/>
              <a:ea typeface="+mn-ea"/>
              <a:cs typeface="+mn-cs"/>
            </a:endParaRPr>
          </a:p>
        </p:txBody>
      </p:sp>
      <p:pic>
        <p:nvPicPr>
          <p:cNvPr id="2" name="Picture 1" descr="A blue letter t on a black background&#10;&#10;Description automatically generated">
            <a:extLst>
              <a:ext uri="{FF2B5EF4-FFF2-40B4-BE49-F238E27FC236}">
                <a16:creationId xmlns:a16="http://schemas.microsoft.com/office/drawing/2014/main" id="{FB3F1791-70F9-1836-23B0-EA842CB5B58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83A34B8F-3ECB-32A1-65B8-4A3644491BB6}"/>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pic>
        <p:nvPicPr>
          <p:cNvPr id="8" name="Picture 7">
            <a:extLst>
              <a:ext uri="{FF2B5EF4-FFF2-40B4-BE49-F238E27FC236}">
                <a16:creationId xmlns:a16="http://schemas.microsoft.com/office/drawing/2014/main" id="{B370FFE6-CC6D-49BC-7412-BB47D88473B4}"/>
              </a:ext>
            </a:extLst>
          </p:cNvPr>
          <p:cNvPicPr>
            <a:picLocks noChangeAspect="1"/>
          </p:cNvPicPr>
          <p:nvPr/>
        </p:nvPicPr>
        <p:blipFill>
          <a:blip r:embed="rId4"/>
          <a:srcRect/>
          <a:stretch/>
        </p:blipFill>
        <p:spPr>
          <a:xfrm>
            <a:off x="445426" y="827104"/>
            <a:ext cx="11301148" cy="3944024"/>
          </a:xfrm>
          <a:prstGeom prst="rect">
            <a:avLst/>
          </a:prstGeom>
        </p:spPr>
      </p:pic>
    </p:spTree>
    <p:extLst>
      <p:ext uri="{BB962C8B-B14F-4D97-AF65-F5344CB8AC3E}">
        <p14:creationId xmlns:p14="http://schemas.microsoft.com/office/powerpoint/2010/main" val="462233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926B6491-6BA6-DBB7-77B3-EF07CC4FF591}"/>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How you can cash in on your home's rising value</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EAB9B07F-A5E2-51F3-47B5-AADE224BD8E9}"/>
              </a:ext>
            </a:extLst>
          </p:cNvPr>
          <p:cNvSpPr txBox="1"/>
          <p:nvPr/>
        </p:nvSpPr>
        <p:spPr>
          <a:xfrm>
            <a:off x="4438649" y="1314450"/>
            <a:ext cx="7530410" cy="5047536"/>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Thank you for choosing {{</a:t>
            </a:r>
            <a:r>
              <a:rPr lang="en-US" sz="1400" dirty="0" err="1">
                <a:solidFill>
                  <a:srgbClr val="002060"/>
                </a:solidFill>
              </a:rPr>
              <a:t>sender.company</a:t>
            </a:r>
            <a:r>
              <a:rPr lang="en-US" sz="1400" dirty="0">
                <a:solidFill>
                  <a:srgbClr val="002060"/>
                </a:solidFill>
              </a:rPr>
              <a:t>}} for your banking needs. We want to share some good news with you regarding your home's current value.</a:t>
            </a:r>
          </a:p>
          <a:p>
            <a:endParaRPr lang="en-US" sz="1400" dirty="0">
              <a:solidFill>
                <a:srgbClr val="002060"/>
              </a:solidFill>
            </a:endParaRPr>
          </a:p>
          <a:p>
            <a:r>
              <a:rPr lang="en-US" sz="1400" dirty="0">
                <a:solidFill>
                  <a:srgbClr val="002060"/>
                </a:solidFill>
              </a:rPr>
              <a:t>Homeowners like yourself have recently seen their equity — the amount they've repaid on their mortgage, plus any increase in their home's value — rise rapidly, along with home prices.</a:t>
            </a:r>
          </a:p>
          <a:p>
            <a:endParaRPr lang="en-US" sz="1400" dirty="0">
              <a:solidFill>
                <a:srgbClr val="002060"/>
              </a:solidFill>
            </a:endParaRPr>
          </a:p>
          <a:p>
            <a:r>
              <a:rPr lang="en-US" sz="1400" b="1" dirty="0">
                <a:solidFill>
                  <a:srgbClr val="002060"/>
                </a:solidFill>
              </a:rPr>
              <a:t>Here's the really good news.</a:t>
            </a:r>
          </a:p>
          <a:p>
            <a:endParaRPr lang="en-US" sz="1400" dirty="0">
              <a:solidFill>
                <a:srgbClr val="002060"/>
              </a:solidFill>
            </a:endParaRPr>
          </a:p>
          <a:p>
            <a:r>
              <a:rPr lang="en-US" sz="1400" dirty="0">
                <a:solidFill>
                  <a:srgbClr val="002060"/>
                </a:solidFill>
              </a:rPr>
              <a:t>You may have considerably more equity in your home than you realize. You can tap into it by setting up a Home Equity Line of Credit (or HELOC) with {{</a:t>
            </a:r>
            <a:r>
              <a:rPr lang="en-US" sz="1400" dirty="0" err="1">
                <a:solidFill>
                  <a:srgbClr val="002060"/>
                </a:solidFill>
              </a:rPr>
              <a:t>sender.company</a:t>
            </a:r>
            <a:r>
              <a:rPr lang="en-US" sz="1400" dirty="0">
                <a:solidFill>
                  <a:srgbClr val="002060"/>
                </a:solidFill>
              </a:rPr>
              <a:t>}}.</a:t>
            </a:r>
          </a:p>
          <a:p>
            <a:endParaRPr lang="en-US" sz="1400" dirty="0">
              <a:solidFill>
                <a:srgbClr val="002060"/>
              </a:solidFill>
            </a:endParaRPr>
          </a:p>
          <a:p>
            <a:r>
              <a:rPr lang="en-US" sz="1400" dirty="0">
                <a:solidFill>
                  <a:srgbClr val="002060"/>
                </a:solidFill>
              </a:rPr>
              <a:t>A HELOC includes these benefits:</a:t>
            </a:r>
          </a:p>
          <a:p>
            <a:endParaRPr lang="en-US" sz="1400" dirty="0">
              <a:solidFill>
                <a:srgbClr val="002060"/>
              </a:solidFill>
            </a:endParaRPr>
          </a:p>
          <a:p>
            <a:pPr marL="285750" indent="-285750">
              <a:buFont typeface="Arial" panose="020B0604020202020204" pitchFamily="34" charset="0"/>
              <a:buChar char="•"/>
            </a:pPr>
            <a:r>
              <a:rPr lang="en-US" sz="1400" dirty="0">
                <a:solidFill>
                  <a:srgbClr val="002060"/>
                </a:solidFill>
              </a:rPr>
              <a:t>Access larger amounts of funds at a relatively lower rate than unsecured credit.</a:t>
            </a:r>
          </a:p>
          <a:p>
            <a:pPr marL="285750" indent="-285750">
              <a:buFont typeface="Arial" panose="020B0604020202020204" pitchFamily="34" charset="0"/>
              <a:buChar char="•"/>
            </a:pPr>
            <a:r>
              <a:rPr lang="en-US" sz="1400" dirty="0">
                <a:solidFill>
                  <a:srgbClr val="002060"/>
                </a:solidFill>
              </a:rPr>
              <a:t>Finance home renovations, college tuition or other big-ticket items.</a:t>
            </a:r>
          </a:p>
          <a:p>
            <a:pPr marL="285750" indent="-285750">
              <a:buFont typeface="Arial" panose="020B0604020202020204" pitchFamily="34" charset="0"/>
              <a:buChar char="•"/>
            </a:pPr>
            <a:r>
              <a:rPr lang="en-US" sz="1400" dirty="0">
                <a:solidFill>
                  <a:srgbClr val="002060"/>
                </a:solidFill>
              </a:rPr>
              <a:t>Save by using your HELOC funds to pay off high-interest debt.</a:t>
            </a:r>
          </a:p>
          <a:p>
            <a:pPr marL="285750" indent="-285750">
              <a:buFont typeface="Arial" panose="020B0604020202020204" pitchFamily="34" charset="0"/>
              <a:buChar char="•"/>
            </a:pPr>
            <a:r>
              <a:rPr lang="en-US" sz="1400" dirty="0">
                <a:solidFill>
                  <a:srgbClr val="002060"/>
                </a:solidFill>
              </a:rPr>
              <a:t>Keep your HELOC funds available as an emergency fund.</a:t>
            </a:r>
          </a:p>
          <a:p>
            <a:endParaRPr lang="en-US" sz="1400" dirty="0">
              <a:solidFill>
                <a:srgbClr val="002060"/>
              </a:solidFill>
            </a:endParaRPr>
          </a:p>
          <a:p>
            <a:r>
              <a:rPr lang="en-US" sz="1400" dirty="0">
                <a:solidFill>
                  <a:srgbClr val="002060"/>
                </a:solidFill>
              </a:rPr>
              <a:t>Want to learn more about the amount of equity currently available to you? Call {{</a:t>
            </a:r>
            <a:r>
              <a:rPr lang="en-US" sz="1400" dirty="0" err="1">
                <a:solidFill>
                  <a:srgbClr val="002060"/>
                </a:solidFill>
              </a:rPr>
              <a:t>sender.phone_office</a:t>
            </a:r>
            <a:r>
              <a:rPr lang="en-US" sz="1400" dirty="0">
                <a:solidFill>
                  <a:srgbClr val="002060"/>
                </a:solidFill>
              </a:rPr>
              <a:t>}} or respond to this email to arrange a meeting at a time that's convenient for you.</a:t>
            </a:r>
            <a:endParaRPr lang="en-US" sz="1400" dirty="0">
              <a:solidFill>
                <a:srgbClr val="002060"/>
              </a:solidFill>
              <a:highlight>
                <a:srgbClr val="FFFF00"/>
              </a:highlight>
            </a:endParaRPr>
          </a:p>
        </p:txBody>
      </p:sp>
      <p:pic>
        <p:nvPicPr>
          <p:cNvPr id="4" name="Picture 3">
            <a:extLst>
              <a:ext uri="{FF2B5EF4-FFF2-40B4-BE49-F238E27FC236}">
                <a16:creationId xmlns:a16="http://schemas.microsoft.com/office/drawing/2014/main" id="{435F0DC9-6F8F-F096-264B-B5071FB9F217}"/>
              </a:ext>
            </a:extLst>
          </p:cNvPr>
          <p:cNvPicPr>
            <a:picLocks noChangeAspect="1"/>
          </p:cNvPicPr>
          <p:nvPr/>
        </p:nvPicPr>
        <p:blipFill>
          <a:blip r:embed="rId4"/>
          <a:srcRect/>
          <a:stretch/>
        </p:blipFill>
        <p:spPr>
          <a:xfrm>
            <a:off x="617707" y="910762"/>
            <a:ext cx="3151908" cy="581890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F75484-B42E-CE79-7BBD-57170C28AA3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29DC163A-5DC5-B225-1E79-C13332AFDE2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88D14EB4-D02B-6DBB-B43B-DFBC97BBDD1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DD6DA0BD-DAEF-6155-3A66-B4D759A50F9D}"/>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Tell your home it's payback time.</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76E45CCE-6C78-329F-05AA-17BA6A300AB0}"/>
              </a:ext>
            </a:extLst>
          </p:cNvPr>
          <p:cNvSpPr txBox="1"/>
          <p:nvPr/>
        </p:nvSpPr>
        <p:spPr>
          <a:xfrm>
            <a:off x="4438649" y="1314450"/>
            <a:ext cx="7530410" cy="3539430"/>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We're writing with more details about our Home Equity Line of Credit (HELOC) product, so you can decide if it's right for you.</a:t>
            </a:r>
          </a:p>
          <a:p>
            <a:endParaRPr lang="en-US" sz="1400" dirty="0">
              <a:solidFill>
                <a:srgbClr val="002060"/>
              </a:solidFill>
            </a:endParaRPr>
          </a:p>
          <a:p>
            <a:r>
              <a:rPr lang="en-US" sz="1400" dirty="0">
                <a:solidFill>
                  <a:srgbClr val="002060"/>
                </a:solidFill>
              </a:rPr>
              <a:t>Did you know that you can use HELOC funds for anything? While home repairs are a popular use for HELOC funds, they can also pay for college tuition, or that new car or truck you've been eyeing. You can also keep your HELOC funds as an emergency fund.</a:t>
            </a:r>
          </a:p>
          <a:p>
            <a:endParaRPr lang="en-US" sz="1400" dirty="0">
              <a:solidFill>
                <a:srgbClr val="002060"/>
              </a:solidFill>
            </a:endParaRPr>
          </a:p>
          <a:p>
            <a:r>
              <a:rPr lang="en-US" sz="1400" dirty="0">
                <a:solidFill>
                  <a:srgbClr val="002060"/>
                </a:solidFill>
              </a:rPr>
              <a:t>Since you may qualify to access up to 85% of your home's equity as a HELOC, you'll have funds to finance anything from home improvements to college tuition. For example, you can add a guest bathroom, bedroom or garage to your home. These are win-wins as they increase your home's comfort levels and its overall value.</a:t>
            </a:r>
          </a:p>
          <a:p>
            <a:endParaRPr lang="en-US" sz="1400" dirty="0">
              <a:solidFill>
                <a:srgbClr val="002060"/>
              </a:solidFill>
            </a:endParaRPr>
          </a:p>
          <a:p>
            <a:r>
              <a:rPr lang="en-US" sz="1400" dirty="0">
                <a:solidFill>
                  <a:srgbClr val="002060"/>
                </a:solidFill>
              </a:rPr>
              <a:t>Ready to tell your home it's payback time? Call {{</a:t>
            </a:r>
            <a:r>
              <a:rPr lang="en-US" sz="1400" dirty="0" err="1">
                <a:solidFill>
                  <a:srgbClr val="002060"/>
                </a:solidFill>
              </a:rPr>
              <a:t>sender.phone_office</a:t>
            </a:r>
            <a:r>
              <a:rPr lang="en-US" sz="1400" dirty="0">
                <a:solidFill>
                  <a:srgbClr val="002060"/>
                </a:solidFill>
              </a:rPr>
              <a:t>}} to discuss your options, or to apply for your HELOC over the phone.</a:t>
            </a:r>
            <a:endParaRPr lang="en-US" sz="1400" dirty="0">
              <a:solidFill>
                <a:srgbClr val="002060"/>
              </a:solidFill>
              <a:highlight>
                <a:srgbClr val="FFFF00"/>
              </a:highlight>
            </a:endParaRPr>
          </a:p>
        </p:txBody>
      </p:sp>
      <p:pic>
        <p:nvPicPr>
          <p:cNvPr id="5" name="Picture 4">
            <a:extLst>
              <a:ext uri="{FF2B5EF4-FFF2-40B4-BE49-F238E27FC236}">
                <a16:creationId xmlns:a16="http://schemas.microsoft.com/office/drawing/2014/main" id="{57A6BCD8-9A28-68CC-1234-7275FF4D34F8}"/>
              </a:ext>
            </a:extLst>
          </p:cNvPr>
          <p:cNvPicPr>
            <a:picLocks noChangeAspect="1"/>
          </p:cNvPicPr>
          <p:nvPr/>
        </p:nvPicPr>
        <p:blipFill>
          <a:blip r:embed="rId4"/>
          <a:srcRect/>
          <a:stretch/>
        </p:blipFill>
        <p:spPr>
          <a:xfrm>
            <a:off x="613317" y="934692"/>
            <a:ext cx="3110958" cy="510516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538957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FD7863-3132-3619-9B87-F00887DC032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690A693F-BE32-959B-473F-FF111DBE8D3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5A0DDB29-024E-B54C-66D7-B8AEE134ACF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6D5EEB28-964A-51FD-E5EA-9699562D6B7E}"/>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Fund those must-haves (and dreams) with a HELOC</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74E5BC47-5963-DAA8-1FCE-83C23FB1FB76}"/>
              </a:ext>
            </a:extLst>
          </p:cNvPr>
          <p:cNvSpPr txBox="1"/>
          <p:nvPr/>
        </p:nvSpPr>
        <p:spPr>
          <a:xfrm>
            <a:off x="4438649" y="1314450"/>
            <a:ext cx="7530410" cy="4401205"/>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If you think that a Home Equity Line of Credit (HELOC) can only be used for home renovations, since it's funded with your home's equity...think again.</a:t>
            </a:r>
          </a:p>
          <a:p>
            <a:endParaRPr lang="en-US" sz="1400" dirty="0">
              <a:solidFill>
                <a:srgbClr val="002060"/>
              </a:solidFill>
            </a:endParaRPr>
          </a:p>
          <a:p>
            <a:r>
              <a:rPr lang="en-US" sz="1400" dirty="0">
                <a:solidFill>
                  <a:srgbClr val="002060"/>
                </a:solidFill>
              </a:rPr>
              <a:t>A HELOC can fund anything you need, want, or have dreamed about for years. Ask yourself: what would make you happier? What would increase your comfort (or fun) levels to new highs? What would improve your family's quality of living?</a:t>
            </a:r>
          </a:p>
          <a:p>
            <a:endParaRPr lang="en-US" sz="1400" dirty="0">
              <a:solidFill>
                <a:srgbClr val="002060"/>
              </a:solidFill>
            </a:endParaRPr>
          </a:p>
          <a:p>
            <a:r>
              <a:rPr lang="en-US" sz="1400" dirty="0">
                <a:solidFill>
                  <a:srgbClr val="002060"/>
                </a:solidFill>
              </a:rPr>
              <a:t>Here are some popular HELOC purchases:</a:t>
            </a:r>
          </a:p>
          <a:p>
            <a:endParaRPr lang="en-US" sz="1400" dirty="0">
              <a:solidFill>
                <a:srgbClr val="002060"/>
              </a:solidFill>
            </a:endParaRPr>
          </a:p>
          <a:p>
            <a:pPr marL="285750" indent="-285750">
              <a:buFont typeface="Arial" panose="020B0604020202020204" pitchFamily="34" charset="0"/>
              <a:buChar char="•"/>
            </a:pPr>
            <a:r>
              <a:rPr lang="en-US" sz="1400" dirty="0">
                <a:solidFill>
                  <a:srgbClr val="002060"/>
                </a:solidFill>
              </a:rPr>
              <a:t>Adding a back yard office, tiny house, man cave or she-shed.</a:t>
            </a:r>
          </a:p>
          <a:p>
            <a:pPr marL="285750" indent="-285750">
              <a:buFont typeface="Arial" panose="020B0604020202020204" pitchFamily="34" charset="0"/>
              <a:buChar char="•"/>
            </a:pPr>
            <a:r>
              <a:rPr lang="en-US" sz="1400" dirty="0">
                <a:solidFill>
                  <a:srgbClr val="002060"/>
                </a:solidFill>
              </a:rPr>
              <a:t>Turning a basement into a sports bar, gamer's paradise or yoga studio.</a:t>
            </a:r>
          </a:p>
          <a:p>
            <a:pPr marL="285750" indent="-285750">
              <a:buFont typeface="Arial" panose="020B0604020202020204" pitchFamily="34" charset="0"/>
              <a:buChar char="•"/>
            </a:pPr>
            <a:r>
              <a:rPr lang="en-US" sz="1400" dirty="0">
                <a:solidFill>
                  <a:srgbClr val="002060"/>
                </a:solidFill>
              </a:rPr>
              <a:t>Making your dream car (or truck) a reality.</a:t>
            </a:r>
          </a:p>
          <a:p>
            <a:pPr marL="285750" indent="-285750">
              <a:buFont typeface="Arial" panose="020B0604020202020204" pitchFamily="34" charset="0"/>
              <a:buChar char="•"/>
            </a:pPr>
            <a:r>
              <a:rPr lang="en-US" sz="1400" dirty="0">
                <a:solidFill>
                  <a:srgbClr val="002060"/>
                </a:solidFill>
              </a:rPr>
              <a:t>Preparing to beat Bobby Flay with a chef-worthy kitchen.</a:t>
            </a:r>
          </a:p>
          <a:p>
            <a:endParaRPr lang="en-US" sz="1400" dirty="0">
              <a:solidFill>
                <a:srgbClr val="002060"/>
              </a:solidFill>
            </a:endParaRPr>
          </a:p>
          <a:p>
            <a:r>
              <a:rPr lang="en-US" sz="1400" dirty="0">
                <a:solidFill>
                  <a:srgbClr val="002060"/>
                </a:solidFill>
              </a:rPr>
              <a:t>And since you already have an account with us, managing your HELOC will be fast and simple.</a:t>
            </a:r>
          </a:p>
          <a:p>
            <a:endParaRPr lang="en-US" sz="1400" dirty="0">
              <a:solidFill>
                <a:srgbClr val="002060"/>
              </a:solidFill>
            </a:endParaRPr>
          </a:p>
          <a:p>
            <a:r>
              <a:rPr lang="en-US" sz="1400" dirty="0">
                <a:solidFill>
                  <a:srgbClr val="002060"/>
                </a:solidFill>
              </a:rPr>
              <a:t>Still have HELOC questions? Ready to apply? We're ready when you are. Call {{</a:t>
            </a:r>
            <a:r>
              <a:rPr lang="en-US" sz="1400" dirty="0" err="1">
                <a:solidFill>
                  <a:srgbClr val="002060"/>
                </a:solidFill>
              </a:rPr>
              <a:t>sender.phone_office</a:t>
            </a:r>
            <a:r>
              <a:rPr lang="en-US" sz="1400" dirty="0">
                <a:solidFill>
                  <a:srgbClr val="002060"/>
                </a:solidFill>
              </a:rPr>
              <a:t>}} or hit Reply to this email.</a:t>
            </a:r>
            <a:endParaRPr lang="en-US" sz="1400" dirty="0">
              <a:solidFill>
                <a:srgbClr val="002060"/>
              </a:solidFill>
              <a:highlight>
                <a:srgbClr val="FFFF00"/>
              </a:highlight>
            </a:endParaRPr>
          </a:p>
        </p:txBody>
      </p:sp>
      <p:pic>
        <p:nvPicPr>
          <p:cNvPr id="5" name="Picture 4">
            <a:extLst>
              <a:ext uri="{FF2B5EF4-FFF2-40B4-BE49-F238E27FC236}">
                <a16:creationId xmlns:a16="http://schemas.microsoft.com/office/drawing/2014/main" id="{F1FDD114-9DCF-8C80-46F8-0D86309F09DA}"/>
              </a:ext>
            </a:extLst>
          </p:cNvPr>
          <p:cNvPicPr>
            <a:picLocks noChangeAspect="1"/>
          </p:cNvPicPr>
          <p:nvPr/>
        </p:nvPicPr>
        <p:blipFill>
          <a:blip r:embed="rId4"/>
          <a:srcRect/>
          <a:stretch/>
        </p:blipFill>
        <p:spPr>
          <a:xfrm>
            <a:off x="613317" y="941676"/>
            <a:ext cx="3013937" cy="517778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01488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259F7B-1D57-B1FB-0937-06AD727C3EFD}"/>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DC55636-08F9-D329-94C6-1416647372F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710C0255-24FA-3FF7-492D-8222E9F8E3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9AFE0C42-B256-1B5C-631A-09C81EE91993}"/>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Free up spare time for you and your family</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FA6C4723-071C-2E6C-3F1B-F3E3227E9069}"/>
              </a:ext>
            </a:extLst>
          </p:cNvPr>
          <p:cNvSpPr txBox="1"/>
          <p:nvPr/>
        </p:nvSpPr>
        <p:spPr>
          <a:xfrm>
            <a:off x="4438649" y="1314450"/>
            <a:ext cx="7530410" cy="3970318"/>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Perhaps you're interested in a Home Equity Line of Credit (HELOC) but haven't had time to check it out. If this is the case, take a break and call {{</a:t>
            </a:r>
            <a:r>
              <a:rPr lang="en-US" sz="1400" dirty="0" err="1">
                <a:solidFill>
                  <a:srgbClr val="002060"/>
                </a:solidFill>
              </a:rPr>
              <a:t>sender.phone_office</a:t>
            </a:r>
            <a:r>
              <a:rPr lang="en-US" sz="1400" dirty="0">
                <a:solidFill>
                  <a:srgbClr val="002060"/>
                </a:solidFill>
              </a:rPr>
              <a:t>}}. We'll discuss how a HELOC can help free up spare time for you and your family.</a:t>
            </a:r>
          </a:p>
          <a:p>
            <a:endParaRPr lang="en-US" sz="1400" dirty="0">
              <a:solidFill>
                <a:srgbClr val="002060"/>
              </a:solidFill>
            </a:endParaRPr>
          </a:p>
          <a:p>
            <a:r>
              <a:rPr lang="en-US" sz="1400" dirty="0">
                <a:solidFill>
                  <a:srgbClr val="002060"/>
                </a:solidFill>
              </a:rPr>
              <a:t>For example:</a:t>
            </a:r>
          </a:p>
          <a:p>
            <a:endParaRPr lang="en-US" sz="1400" dirty="0">
              <a:solidFill>
                <a:srgbClr val="002060"/>
              </a:solidFill>
            </a:endParaRPr>
          </a:p>
          <a:p>
            <a:pPr marL="285750" indent="-285750">
              <a:buFont typeface="Arial" panose="020B0604020202020204" pitchFamily="34" charset="0"/>
              <a:buChar char="•"/>
            </a:pPr>
            <a:r>
              <a:rPr lang="en-US" sz="1400" dirty="0">
                <a:solidFill>
                  <a:srgbClr val="002060"/>
                </a:solidFill>
              </a:rPr>
              <a:t>If early mornings sometimes turn into bathroom battles, add another bathroom.</a:t>
            </a:r>
          </a:p>
          <a:p>
            <a:pPr marL="285750" indent="-285750">
              <a:buFont typeface="Arial" panose="020B0604020202020204" pitchFamily="34" charset="0"/>
              <a:buChar char="•"/>
            </a:pPr>
            <a:r>
              <a:rPr lang="en-US" sz="1400" dirty="0">
                <a:solidFill>
                  <a:srgbClr val="002060"/>
                </a:solidFill>
              </a:rPr>
              <a:t>Tired of waiting for the bus or train? Hate carpooling? Use a HELOC to finance an additional vehicle.</a:t>
            </a:r>
          </a:p>
          <a:p>
            <a:pPr marL="285750" indent="-285750">
              <a:buFont typeface="Arial" panose="020B0604020202020204" pitchFamily="34" charset="0"/>
              <a:buChar char="•"/>
            </a:pPr>
            <a:r>
              <a:rPr lang="en-US" sz="1400" dirty="0">
                <a:solidFill>
                  <a:srgbClr val="002060"/>
                </a:solidFill>
              </a:rPr>
              <a:t>If breakfast times are crowded because of lack of counter space, renovate your kitchen with time-saving appliances or add a breakfast nook.</a:t>
            </a:r>
          </a:p>
          <a:p>
            <a:pPr marL="285750" indent="-285750">
              <a:buFont typeface="Arial" panose="020B0604020202020204" pitchFamily="34" charset="0"/>
              <a:buChar char="•"/>
            </a:pPr>
            <a:r>
              <a:rPr lang="en-US" sz="1400" dirty="0">
                <a:solidFill>
                  <a:srgbClr val="002060"/>
                </a:solidFill>
              </a:rPr>
              <a:t>Remodel your home office so you'll be undisturbed by other family members. More peace and quiet = more efficiency.</a:t>
            </a:r>
          </a:p>
          <a:p>
            <a:endParaRPr lang="en-US" sz="1400" dirty="0">
              <a:solidFill>
                <a:srgbClr val="002060"/>
              </a:solidFill>
            </a:endParaRPr>
          </a:p>
          <a:p>
            <a:r>
              <a:rPr lang="en-US" sz="1400" dirty="0">
                <a:solidFill>
                  <a:srgbClr val="002060"/>
                </a:solidFill>
              </a:rPr>
              <a:t>Here at {{</a:t>
            </a:r>
            <a:r>
              <a:rPr lang="en-US" sz="1400" dirty="0" err="1">
                <a:solidFill>
                  <a:srgbClr val="002060"/>
                </a:solidFill>
              </a:rPr>
              <a:t>sender.company</a:t>
            </a:r>
            <a:r>
              <a:rPr lang="en-US" sz="1400" dirty="0">
                <a:solidFill>
                  <a:srgbClr val="002060"/>
                </a:solidFill>
              </a:rPr>
              <a:t>}}, we want to help you create a comfortable, relaxing home. Reply to this email or call {{</a:t>
            </a:r>
            <a:r>
              <a:rPr lang="en-US" sz="1400" dirty="0" err="1">
                <a:solidFill>
                  <a:srgbClr val="002060"/>
                </a:solidFill>
              </a:rPr>
              <a:t>sender.phone_office</a:t>
            </a:r>
            <a:r>
              <a:rPr lang="en-US" sz="1400" dirty="0">
                <a:solidFill>
                  <a:srgbClr val="002060"/>
                </a:solidFill>
              </a:rPr>
              <a:t>}} to discuss what we can do for you.</a:t>
            </a:r>
            <a:endParaRPr lang="en-US" sz="1400" dirty="0">
              <a:solidFill>
                <a:srgbClr val="002060"/>
              </a:solidFill>
              <a:highlight>
                <a:srgbClr val="FFFF00"/>
              </a:highlight>
            </a:endParaRPr>
          </a:p>
        </p:txBody>
      </p:sp>
      <p:pic>
        <p:nvPicPr>
          <p:cNvPr id="5" name="Picture 4">
            <a:extLst>
              <a:ext uri="{FF2B5EF4-FFF2-40B4-BE49-F238E27FC236}">
                <a16:creationId xmlns:a16="http://schemas.microsoft.com/office/drawing/2014/main" id="{A0F7E873-FD11-9349-9B62-F1D32912203C}"/>
              </a:ext>
            </a:extLst>
          </p:cNvPr>
          <p:cNvPicPr>
            <a:picLocks noChangeAspect="1"/>
          </p:cNvPicPr>
          <p:nvPr/>
        </p:nvPicPr>
        <p:blipFill>
          <a:blip r:embed="rId4"/>
          <a:srcRect/>
          <a:stretch/>
        </p:blipFill>
        <p:spPr>
          <a:xfrm>
            <a:off x="618343" y="910762"/>
            <a:ext cx="3358077" cy="5769005"/>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2489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A774A2-889F-7D4E-596E-2F03D97F812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8E93ABB4-062B-DC43-4B91-DF73C2C7F69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93DAFE5-EB3F-7F8A-FBA4-CD9CA95A17D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Cross Sell: Deposit to HELOC</a:t>
            </a:r>
          </a:p>
        </p:txBody>
      </p:sp>
      <p:sp>
        <p:nvSpPr>
          <p:cNvPr id="6" name="Text Placeholder 3">
            <a:extLst>
              <a:ext uri="{FF2B5EF4-FFF2-40B4-BE49-F238E27FC236}">
                <a16:creationId xmlns:a16="http://schemas.microsoft.com/office/drawing/2014/main" id="{D00BB285-EC02-B898-86CA-B6988826F405}"/>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 home's equity can provide real peace of mind.</a:t>
            </a:r>
            <a:endParaRPr lang="en-US" sz="1500" kern="100" dirty="0">
              <a:solidFill>
                <a:srgbClr val="002060"/>
              </a:solidFill>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B2E4236A-272B-FE39-AA85-C30628B8E9C7}"/>
              </a:ext>
            </a:extLst>
          </p:cNvPr>
          <p:cNvSpPr txBox="1"/>
          <p:nvPr/>
        </p:nvSpPr>
        <p:spPr>
          <a:xfrm>
            <a:off x="4438649" y="1314450"/>
            <a:ext cx="7530410" cy="2677656"/>
          </a:xfrm>
          <a:prstGeom prst="rect">
            <a:avLst/>
          </a:prstGeom>
          <a:noFill/>
        </p:spPr>
        <p:txBody>
          <a:bodyPr wrap="square" rtlCol="0">
            <a:spAutoFit/>
          </a:bodyPr>
          <a:lstStyle/>
          <a:p>
            <a:r>
              <a:rPr lang="en-US" sz="1400" dirty="0">
                <a:solidFill>
                  <a:srgbClr val="002060"/>
                </a:solidFill>
              </a:rPr>
              <a:t>Hello {{</a:t>
            </a:r>
            <a:r>
              <a:rPr lang="en-US" sz="1400" dirty="0" err="1">
                <a:solidFill>
                  <a:srgbClr val="002060"/>
                </a:solidFill>
              </a:rPr>
              <a:t>recipient.f_name</a:t>
            </a:r>
            <a:r>
              <a:rPr lang="en-US" sz="1400" dirty="0">
                <a:solidFill>
                  <a:srgbClr val="002060"/>
                </a:solidFill>
              </a:rPr>
              <a:t>}},</a:t>
            </a:r>
          </a:p>
          <a:p>
            <a:endParaRPr lang="en-US" sz="1400" dirty="0">
              <a:solidFill>
                <a:srgbClr val="002060"/>
              </a:solidFill>
            </a:endParaRPr>
          </a:p>
          <a:p>
            <a:r>
              <a:rPr lang="en-US" sz="1400" dirty="0">
                <a:solidFill>
                  <a:srgbClr val="002060"/>
                </a:solidFill>
              </a:rPr>
              <a:t>Although many people use their Home Equity Line of Credit (HELOC) for major purchases, there are other options that can provide lasting peace of mind for you and your family.</a:t>
            </a:r>
          </a:p>
          <a:p>
            <a:endParaRPr lang="en-US" sz="1400" dirty="0">
              <a:solidFill>
                <a:srgbClr val="002060"/>
              </a:solidFill>
            </a:endParaRPr>
          </a:p>
          <a:p>
            <a:r>
              <a:rPr lang="en-US" sz="1400" dirty="0">
                <a:solidFill>
                  <a:srgbClr val="002060"/>
                </a:solidFill>
              </a:rPr>
              <a:t>If you're not planning a major purchase, but want to be prepared for the unexpected, a HELOC can be your 24/7 source of emergency funds.</a:t>
            </a:r>
          </a:p>
          <a:p>
            <a:endParaRPr lang="en-US" sz="1400" dirty="0">
              <a:solidFill>
                <a:srgbClr val="002060"/>
              </a:solidFill>
            </a:endParaRPr>
          </a:p>
          <a:p>
            <a:r>
              <a:rPr lang="en-US" sz="1400" dirty="0">
                <a:solidFill>
                  <a:srgbClr val="002060"/>
                </a:solidFill>
              </a:rPr>
              <a:t>For years, you've worked hard to invest in home ownership. A HELOC makes it simple for you to take full advantage of its rewards.</a:t>
            </a:r>
          </a:p>
          <a:p>
            <a:endParaRPr lang="en-US" sz="1400" dirty="0">
              <a:solidFill>
                <a:srgbClr val="002060"/>
              </a:solidFill>
            </a:endParaRPr>
          </a:p>
          <a:p>
            <a:r>
              <a:rPr lang="en-US" sz="1400" dirty="0">
                <a:solidFill>
                  <a:srgbClr val="002060"/>
                </a:solidFill>
              </a:rPr>
              <a:t>Call {{</a:t>
            </a:r>
            <a:r>
              <a:rPr lang="en-US" sz="1400" dirty="0" err="1">
                <a:solidFill>
                  <a:srgbClr val="002060"/>
                </a:solidFill>
              </a:rPr>
              <a:t>sender.phone_office</a:t>
            </a:r>
            <a:r>
              <a:rPr lang="en-US" sz="1400" dirty="0">
                <a:solidFill>
                  <a:srgbClr val="002060"/>
                </a:solidFill>
              </a:rPr>
              <a:t>}} to learn more or click below to apply.</a:t>
            </a:r>
            <a:endParaRPr lang="en-US" sz="1400" dirty="0">
              <a:solidFill>
                <a:srgbClr val="002060"/>
              </a:solidFill>
              <a:highlight>
                <a:srgbClr val="FFFF00"/>
              </a:highlight>
            </a:endParaRPr>
          </a:p>
        </p:txBody>
      </p:sp>
      <p:pic>
        <p:nvPicPr>
          <p:cNvPr id="5" name="Picture 4">
            <a:extLst>
              <a:ext uri="{FF2B5EF4-FFF2-40B4-BE49-F238E27FC236}">
                <a16:creationId xmlns:a16="http://schemas.microsoft.com/office/drawing/2014/main" id="{03CAA0B0-980B-33EF-4780-69BDC87B4F94}"/>
              </a:ext>
            </a:extLst>
          </p:cNvPr>
          <p:cNvPicPr>
            <a:picLocks noChangeAspect="1"/>
          </p:cNvPicPr>
          <p:nvPr/>
        </p:nvPicPr>
        <p:blipFill>
          <a:blip r:embed="rId4"/>
          <a:srcRect/>
          <a:stretch/>
        </p:blipFill>
        <p:spPr>
          <a:xfrm>
            <a:off x="613315" y="927717"/>
            <a:ext cx="3306199" cy="4916911"/>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651145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261ae09e928316e940e3fb35fcf82d19">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7a0a952caff21115ba91b3da18069174"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7AF2C049-D289-4F86-A5D2-EA5025ED37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39620</TotalTime>
  <Words>1752</Words>
  <Application>Microsoft Office PowerPoint</Application>
  <PresentationFormat>Widescreen</PresentationFormat>
  <Paragraphs>132</Paragraphs>
  <Slides>11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Wingdings</vt:lpstr>
      <vt:lpstr>Objektiv Mk2</vt:lpstr>
      <vt:lpstr>Times New Roman</vt:lpstr>
      <vt:lpstr>Calibri</vt:lpstr>
      <vt:lpstr>Barlow</vt:lpstr>
      <vt:lpstr>Objektiv Mk2 SemiBold</vt:lpstr>
      <vt:lpstr>Source Sans Pro</vt:lpstr>
      <vt:lpstr>Arial</vt:lpstr>
      <vt:lpstr>Barlow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53</cp:revision>
  <dcterms:created xsi:type="dcterms:W3CDTF">2021-06-10T15:34:01Z</dcterms:created>
  <dcterms:modified xsi:type="dcterms:W3CDTF">2025-11-04T20:24:46Z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