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7"/>
  </p:notesMasterIdLst>
  <p:sldIdLst>
    <p:sldId id="2076137455" r:id="rId5"/>
    <p:sldId id="2076137458" r:id="rId6"/>
    <p:sldId id="2076137475" r:id="rId7"/>
    <p:sldId id="2076137467" r:id="rId8"/>
    <p:sldId id="2076137468" r:id="rId9"/>
    <p:sldId id="2076137469" r:id="rId10"/>
    <p:sldId id="2076137470" r:id="rId11"/>
    <p:sldId id="2076137471" r:id="rId12"/>
    <p:sldId id="2076137476" r:id="rId13"/>
    <p:sldId id="2076137477" r:id="rId14"/>
    <p:sldId id="2076137473" r:id="rId15"/>
    <p:sldId id="2076137472" r:id="rId16"/>
  </p:sldIdLst>
  <p:sldSz cx="12192000" cy="6858000"/>
  <p:notesSz cx="6858000" cy="9144000"/>
  <p:embeddedFontLst>
    <p:embeddedFont>
      <p:font typeface="Barlow" panose="00000500000000000000" pitchFamily="2" charset="0"/>
      <p:regular r:id="rId18"/>
      <p:bold r:id="rId19"/>
      <p:italic r:id="rId20"/>
      <p:boldItalic r:id="rId21"/>
    </p:embeddedFont>
    <p:embeddedFont>
      <p:font typeface="Barlow Medium" panose="00000600000000000000" pitchFamily="2" charset="0"/>
      <p:regular r:id="rId22"/>
      <p:italic r:id="rId23"/>
    </p:embeddedFont>
    <p:embeddedFont>
      <p:font typeface="Objektiv Mk2" panose="020B0702020204020203" pitchFamily="34" charset="0"/>
      <p:regular r:id="rId24"/>
      <p:bold r:id="rId25"/>
      <p:italic r:id="rId26"/>
      <p:boldItalic r:id="rId27"/>
    </p:embeddedFont>
    <p:embeddedFont>
      <p:font typeface="Objektiv Mk2 SemiBold" panose="020B0602020204020203" pitchFamily="34" charset="0"/>
      <p:bold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pos="44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1F1"/>
    <a:srgbClr val="00263A"/>
    <a:srgbClr val="FADEA4"/>
    <a:srgbClr val="A18751"/>
    <a:srgbClr val="66A298"/>
    <a:srgbClr val="DCFAF5"/>
    <a:srgbClr val="009B77"/>
    <a:srgbClr val="00A677"/>
    <a:srgbClr val="0072CE"/>
    <a:srgbClr val="85CB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31"/>
    <p:restoredTop sz="86583"/>
  </p:normalViewPr>
  <p:slideViewPr>
    <p:cSldViewPr snapToGrid="0">
      <p:cViewPr varScale="1">
        <p:scale>
          <a:sx n="64" d="100"/>
          <a:sy n="64" d="100"/>
        </p:scale>
        <p:origin x="1100" y="44"/>
      </p:cViewPr>
      <p:guideLst>
        <p:guide orient="horz" pos="384"/>
        <p:guide pos="3864"/>
        <p:guide pos="44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brey Olsen" userId="408c3e31-be18-4626-a9af-ec1f5bfcad06" providerId="ADAL" clId="{FAD87B61-D275-4C4D-B910-430706BF1181}"/>
    <pc:docChg chg="undo redo custSel modSld">
      <pc:chgData name="Aubrey Olsen" userId="408c3e31-be18-4626-a9af-ec1f5bfcad06" providerId="ADAL" clId="{FAD87B61-D275-4C4D-B910-430706BF1181}" dt="2026-08-04T13:40:00.446" v="1602" actId="20577"/>
      <pc:docMkLst>
        <pc:docMk/>
      </pc:docMkLst>
      <pc:sldChg chg="modSp mod">
        <pc:chgData name="Aubrey Olsen" userId="408c3e31-be18-4626-a9af-ec1f5bfcad06" providerId="ADAL" clId="{FAD87B61-D275-4C4D-B910-430706BF1181}" dt="2026-07-27T13:55:49.222" v="5" actId="20577"/>
        <pc:sldMkLst>
          <pc:docMk/>
          <pc:sldMk cId="2502691790" sldId="2076137455"/>
        </pc:sldMkLst>
        <pc:spChg chg="mod">
          <ac:chgData name="Aubrey Olsen" userId="408c3e31-be18-4626-a9af-ec1f5bfcad06" providerId="ADAL" clId="{FAD87B61-D275-4C4D-B910-430706BF1181}" dt="2026-07-27T13:55:49.222" v="5" actId="20577"/>
          <ac:spMkLst>
            <pc:docMk/>
            <pc:sldMk cId="2502691790" sldId="2076137455"/>
            <ac:spMk id="3" creationId="{D1D0C212-2C65-3120-0FAF-E4A28B00A75E}"/>
          </ac:spMkLst>
        </pc:spChg>
      </pc:sldChg>
      <pc:sldChg chg="modSp mod">
        <pc:chgData name="Aubrey Olsen" userId="408c3e31-be18-4626-a9af-ec1f5bfcad06" providerId="ADAL" clId="{FAD87B61-D275-4C4D-B910-430706BF1181}" dt="2026-07-27T14:15:03.027" v="1491" actId="20577"/>
        <pc:sldMkLst>
          <pc:docMk/>
          <pc:sldMk cId="2829215149" sldId="2076137458"/>
        </pc:sldMkLst>
        <pc:spChg chg="mod">
          <ac:chgData name="Aubrey Olsen" userId="408c3e31-be18-4626-a9af-ec1f5bfcad06" providerId="ADAL" clId="{FAD87B61-D275-4C4D-B910-430706BF1181}" dt="2026-07-27T14:15:03.027" v="1491" actId="20577"/>
          <ac:spMkLst>
            <pc:docMk/>
            <pc:sldMk cId="2829215149" sldId="2076137458"/>
            <ac:spMk id="4" creationId="{79C2D384-CBE4-5336-E128-D8E3A28CB40F}"/>
          </ac:spMkLst>
        </pc:spChg>
      </pc:sldChg>
      <pc:sldChg chg="modSp mod">
        <pc:chgData name="Aubrey Olsen" userId="408c3e31-be18-4626-a9af-ec1f5bfcad06" providerId="ADAL" clId="{FAD87B61-D275-4C4D-B910-430706BF1181}" dt="2026-07-27T14:31:50.640" v="1533" actId="14100"/>
        <pc:sldMkLst>
          <pc:docMk/>
          <pc:sldMk cId="4000095849" sldId="2076137467"/>
        </pc:sldMkLst>
        <pc:spChg chg="mod">
          <ac:chgData name="Aubrey Olsen" userId="408c3e31-be18-4626-a9af-ec1f5bfcad06" providerId="ADAL" clId="{FAD87B61-D275-4C4D-B910-430706BF1181}" dt="2026-07-27T14:31:50.640" v="1533" actId="14100"/>
          <ac:spMkLst>
            <pc:docMk/>
            <pc:sldMk cId="4000095849" sldId="2076137467"/>
            <ac:spMk id="6" creationId="{41FA93FB-7751-4688-F683-FA49A4248193}"/>
          </ac:spMkLst>
        </pc:spChg>
        <pc:picChg chg="mod modCrop">
          <ac:chgData name="Aubrey Olsen" userId="408c3e31-be18-4626-a9af-ec1f5bfcad06" providerId="ADAL" clId="{FAD87B61-D275-4C4D-B910-430706BF1181}" dt="2026-07-27T14:31:42.900" v="1532" actId="14100"/>
          <ac:picMkLst>
            <pc:docMk/>
            <pc:sldMk cId="4000095849" sldId="2076137467"/>
            <ac:picMk id="4" creationId="{D4E08D42-B370-AC1A-D4FE-10939A27ED41}"/>
          </ac:picMkLst>
        </pc:picChg>
      </pc:sldChg>
      <pc:sldChg chg="modSp">
        <pc:chgData name="Aubrey Olsen" userId="408c3e31-be18-4626-a9af-ec1f5bfcad06" providerId="ADAL" clId="{FAD87B61-D275-4C4D-B910-430706BF1181}" dt="2026-07-27T14:50:17.038" v="1543"/>
        <pc:sldMkLst>
          <pc:docMk/>
          <pc:sldMk cId="1199019762" sldId="2076137468"/>
        </pc:sldMkLst>
        <pc:spChg chg="mod">
          <ac:chgData name="Aubrey Olsen" userId="408c3e31-be18-4626-a9af-ec1f5bfcad06" providerId="ADAL" clId="{FAD87B61-D275-4C4D-B910-430706BF1181}" dt="2026-07-27T14:50:17.038" v="1543"/>
          <ac:spMkLst>
            <pc:docMk/>
            <pc:sldMk cId="1199019762" sldId="2076137468"/>
            <ac:spMk id="10" creationId="{3F440334-11F9-2108-4278-9683AF7F7149}"/>
          </ac:spMkLst>
        </pc:spChg>
      </pc:sldChg>
      <pc:sldChg chg="modSp">
        <pc:chgData name="Aubrey Olsen" userId="408c3e31-be18-4626-a9af-ec1f5bfcad06" providerId="ADAL" clId="{FAD87B61-D275-4C4D-B910-430706BF1181}" dt="2026-07-27T14:50:23.570" v="1544"/>
        <pc:sldMkLst>
          <pc:docMk/>
          <pc:sldMk cId="1030620944" sldId="2076137469"/>
        </pc:sldMkLst>
        <pc:spChg chg="mod">
          <ac:chgData name="Aubrey Olsen" userId="408c3e31-be18-4626-a9af-ec1f5bfcad06" providerId="ADAL" clId="{FAD87B61-D275-4C4D-B910-430706BF1181}" dt="2026-07-27T14:50:23.570" v="1544"/>
          <ac:spMkLst>
            <pc:docMk/>
            <pc:sldMk cId="1030620944" sldId="2076137469"/>
            <ac:spMk id="10" creationId="{1A679835-2257-B8E6-4C1A-89F947A9ED17}"/>
          </ac:spMkLst>
        </pc:spChg>
      </pc:sldChg>
      <pc:sldChg chg="modSp mod">
        <pc:chgData name="Aubrey Olsen" userId="408c3e31-be18-4626-a9af-ec1f5bfcad06" providerId="ADAL" clId="{FAD87B61-D275-4C4D-B910-430706BF1181}" dt="2026-07-27T14:49:53.237" v="1539" actId="20577"/>
        <pc:sldMkLst>
          <pc:docMk/>
          <pc:sldMk cId="660051394" sldId="2076137470"/>
        </pc:sldMkLst>
        <pc:spChg chg="mod">
          <ac:chgData name="Aubrey Olsen" userId="408c3e31-be18-4626-a9af-ec1f5bfcad06" providerId="ADAL" clId="{FAD87B61-D275-4C4D-B910-430706BF1181}" dt="2026-07-27T14:49:53.237" v="1539" actId="20577"/>
          <ac:spMkLst>
            <pc:docMk/>
            <pc:sldMk cId="660051394" sldId="2076137470"/>
            <ac:spMk id="10" creationId="{6DB9F974-5F63-19A3-CC37-E884032940F6}"/>
          </ac:spMkLst>
        </pc:spChg>
      </pc:sldChg>
      <pc:sldChg chg="modSp mod">
        <pc:chgData name="Aubrey Olsen" userId="408c3e31-be18-4626-a9af-ec1f5bfcad06" providerId="ADAL" clId="{FAD87B61-D275-4C4D-B910-430706BF1181}" dt="2026-07-27T14:50:01.271" v="1542"/>
        <pc:sldMkLst>
          <pc:docMk/>
          <pc:sldMk cId="4217186073" sldId="2076137471"/>
        </pc:sldMkLst>
        <pc:spChg chg="mod">
          <ac:chgData name="Aubrey Olsen" userId="408c3e31-be18-4626-a9af-ec1f5bfcad06" providerId="ADAL" clId="{FAD87B61-D275-4C4D-B910-430706BF1181}" dt="2026-07-27T14:50:01.271" v="1542"/>
          <ac:spMkLst>
            <pc:docMk/>
            <pc:sldMk cId="4217186073" sldId="2076137471"/>
            <ac:spMk id="10" creationId="{C1F7342D-579F-F867-DD09-C7D4ED13BEC4}"/>
          </ac:spMkLst>
        </pc:spChg>
      </pc:sldChg>
      <pc:sldChg chg="modSp mod modNotesTx">
        <pc:chgData name="Aubrey Olsen" userId="408c3e31-be18-4626-a9af-ec1f5bfcad06" providerId="ADAL" clId="{FAD87B61-D275-4C4D-B910-430706BF1181}" dt="2026-08-04T13:40:00.446" v="1602" actId="20577"/>
        <pc:sldMkLst>
          <pc:docMk/>
          <pc:sldMk cId="2470180285" sldId="2076137475"/>
        </pc:sldMkLst>
        <pc:spChg chg="mod">
          <ac:chgData name="Aubrey Olsen" userId="408c3e31-be18-4626-a9af-ec1f5bfcad06" providerId="ADAL" clId="{FAD87B61-D275-4C4D-B910-430706BF1181}" dt="2026-07-27T13:56:23.505" v="7" actId="20577"/>
          <ac:spMkLst>
            <pc:docMk/>
            <pc:sldMk cId="2470180285" sldId="2076137475"/>
            <ac:spMk id="4" creationId="{33B82F9C-206C-2A02-2CDA-18D66FB13084}"/>
          </ac:spMkLst>
        </pc:spChg>
        <pc:spChg chg="mod">
          <ac:chgData name="Aubrey Olsen" userId="408c3e31-be18-4626-a9af-ec1f5bfcad06" providerId="ADAL" clId="{FAD87B61-D275-4C4D-B910-430706BF1181}" dt="2026-07-27T13:57:43.758" v="86" actId="20577"/>
          <ac:spMkLst>
            <pc:docMk/>
            <pc:sldMk cId="2470180285" sldId="2076137475"/>
            <ac:spMk id="16" creationId="{643C6124-7707-C267-1165-26EF7A312611}"/>
          </ac:spMkLst>
        </pc:spChg>
        <pc:spChg chg="mod">
          <ac:chgData name="Aubrey Olsen" userId="408c3e31-be18-4626-a9af-ec1f5bfcad06" providerId="ADAL" clId="{FAD87B61-D275-4C4D-B910-430706BF1181}" dt="2026-07-27T13:57:27.803" v="51" actId="20577"/>
          <ac:spMkLst>
            <pc:docMk/>
            <pc:sldMk cId="2470180285" sldId="2076137475"/>
            <ac:spMk id="17" creationId="{D2BC870F-0054-9996-1398-3BADEC708931}"/>
          </ac:spMkLst>
        </pc:spChg>
        <pc:spChg chg="mod">
          <ac:chgData name="Aubrey Olsen" userId="408c3e31-be18-4626-a9af-ec1f5bfcad06" providerId="ADAL" clId="{FAD87B61-D275-4C4D-B910-430706BF1181}" dt="2026-07-27T13:57:30.318" v="54" actId="20577"/>
          <ac:spMkLst>
            <pc:docMk/>
            <pc:sldMk cId="2470180285" sldId="2076137475"/>
            <ac:spMk id="18" creationId="{DFF91F45-1280-1372-1AE0-4C1BEB7145E1}"/>
          </ac:spMkLst>
        </pc:spChg>
        <pc:spChg chg="mod">
          <ac:chgData name="Aubrey Olsen" userId="408c3e31-be18-4626-a9af-ec1f5bfcad06" providerId="ADAL" clId="{FAD87B61-D275-4C4D-B910-430706BF1181}" dt="2026-07-27T13:57:52.102" v="89" actId="20577"/>
          <ac:spMkLst>
            <pc:docMk/>
            <pc:sldMk cId="2470180285" sldId="2076137475"/>
            <ac:spMk id="19" creationId="{8B20F83A-F3C0-6E7E-F380-0749232E607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AF61A-0D40-D44A-9C00-6554E21CBC7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AFAC6-DEA9-E94A-A956-F0E3CBB96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6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3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C5800-ED69-C39B-EA9C-B5D64EDEC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529380-3486-1AFB-6FD0-36270AE596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F07BD2-FBC2-F2DB-5857-A121E9E6CF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TASKS, USER NOTIFICATIONS, AND SMS TEMPLATES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2C95B9-BF18-FC46-8E57-AD05B7614C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433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6C485-55B0-7BA3-4F8E-483482B52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956BB2-7121-702A-18F6-A5FC45978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809315-EDAC-0FF1-E3D2-42882CBFED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TASKS, USER NOTIFICATIONS, AND SMS TEMPLATES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69D48-2CD7-159F-47E1-2654417B49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63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E78F7-296B-ECDF-D404-8DBC1F111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0F7AB5-A132-E134-B2B7-7A70CE3549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A48659-1DE6-AB8E-850D-9E14718BE8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is used for Journey/Campaign schedule overviews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AA1A7F-41E8-37DC-2C2C-A558335901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42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JOURNEY WIREFRAMES (duplicate as needed)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30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EMAILS (duplicate as needed)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61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BDDF3-36FE-2EC9-B860-5B19C1623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F57B97-84DA-C060-FC4E-41B26A2009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313CE5-9633-6DFC-FA6C-78A1F4E7D2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EMAILS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91B7B-8A94-5949-4C0B-69497E2338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87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BD36A-4183-7670-3A0F-92B608820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9ED8C8-5E83-2BEE-D1B8-CA9E3D9F00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8338EF-D650-6D45-CDB5-67B5AE6EB0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EMAILS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B2388E-C58B-4442-9897-74B88B43C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23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81740-2AAC-2BBF-3AE9-EBADF91CD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458A2F-3657-B0F9-2FC0-E67C07303C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538CD3-0FDE-3851-9A41-91D1CB5E9C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EMAILS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9842D-4363-0404-A682-1E16FC16C9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622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71534-C50D-478A-B1E6-95BFDC2E2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4D6388-FA0B-57FA-7E96-3D3A37F4D1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F86E75-D445-1E1C-CCB0-06FE5D998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EMAILS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ADBED6-8B34-0E02-2975-4C7D99F6A4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8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03374-DD4B-A2CA-9A67-29053A2CB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EB4070-AF6E-5D1D-0793-68EF2DF84A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63C956-B6F1-BDCE-C022-DA3D97D0D1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EMAILS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0EF17-4763-8C62-C0F6-6F23C43525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606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5C2822-349C-BD91-EC26-A957077CB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0C02146-C635-CF4B-9274-67624C6807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436793" y="5206594"/>
            <a:ext cx="4241076" cy="9144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E476B-5ACD-A345-A0A0-13B853B5B4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7469" y="2018111"/>
            <a:ext cx="7952232" cy="1410889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54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D11393A-1FF3-1B42-8E63-EB04EC248A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77469" y="3637721"/>
            <a:ext cx="7952232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1" i="0">
                <a:solidFill>
                  <a:srgbClr val="85CBF9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</p:spTree>
    <p:extLst>
      <p:ext uri="{BB962C8B-B14F-4D97-AF65-F5344CB8AC3E}">
        <p14:creationId xmlns:p14="http://schemas.microsoft.com/office/powerpoint/2010/main" val="4243359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B63AAD1-2908-6547-8526-E0B2858821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510295"/>
            <a:ext cx="5899226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B1A3114-7AEE-4E45-977F-C038964ADE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2" y="1563843"/>
            <a:ext cx="5899226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0072CE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1B2F0A6-608F-9848-866C-E71FD8372C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2256183"/>
            <a:ext cx="5899227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Cras vel </a:t>
            </a:r>
            <a:r>
              <a:rPr lang="en-US" dirty="0" err="1"/>
              <a:t>tellus</a:t>
            </a:r>
            <a:r>
              <a:rPr lang="en-US" dirty="0"/>
              <a:t> ex. Sed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non cursus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1D54D96D-0ABE-5346-94BC-9473C8350B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78973" y="0"/>
            <a:ext cx="4713026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D7C89DED-C9D5-6B4B-94C4-64A605FB86B9}"/>
              </a:ext>
            </a:extLst>
          </p:cNvPr>
          <p:cNvSpPr txBox="1">
            <a:spLocks/>
          </p:cNvSpPr>
          <p:nvPr userDrawn="1"/>
        </p:nvSpPr>
        <p:spPr>
          <a:xfrm>
            <a:off x="6582805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1C102C-C41F-0DC2-8884-D7E4EF1AB3FB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2450261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3D5D8A7-AB1D-EF42-B091-1A0948A2EFCA}"/>
              </a:ext>
            </a:extLst>
          </p:cNvPr>
          <p:cNvSpPr txBox="1">
            <a:spLocks/>
          </p:cNvSpPr>
          <p:nvPr userDrawn="1"/>
        </p:nvSpPr>
        <p:spPr>
          <a:xfrm>
            <a:off x="11540408" y="6298120"/>
            <a:ext cx="80802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/>
              <a:t>‹#›</a:t>
            </a:fld>
            <a:endParaRPr lang="en-US" sz="120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76A4104-7F96-6840-B042-FEB770E070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2093440"/>
            <a:ext cx="3974892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2A9694-8C08-1C4D-AB43-2E20C900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3211529"/>
            <a:ext cx="3974893" cy="245229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86263582-0C93-B444-9E1F-91B5325F7B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63477" y="0"/>
            <a:ext cx="622852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444ADFBF-16DF-BD4C-A55A-274F7FDA45E7}"/>
              </a:ext>
            </a:extLst>
          </p:cNvPr>
          <p:cNvSpPr txBox="1">
            <a:spLocks/>
          </p:cNvSpPr>
          <p:nvPr userDrawn="1"/>
        </p:nvSpPr>
        <p:spPr>
          <a:xfrm>
            <a:off x="4658467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493C0D-47D2-992F-EAD4-A48B84E16715}"/>
              </a:ext>
            </a:extLst>
          </p:cNvPr>
          <p:cNvSpPr/>
          <p:nvPr userDrawn="1"/>
        </p:nvSpPr>
        <p:spPr>
          <a:xfrm>
            <a:off x="5719529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321801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6323C8-CDD1-114A-A6CF-7B82EFB0F53D}"/>
              </a:ext>
            </a:extLst>
          </p:cNvPr>
          <p:cNvSpPr/>
          <p:nvPr userDrawn="1"/>
        </p:nvSpPr>
        <p:spPr>
          <a:xfrm>
            <a:off x="248478" y="0"/>
            <a:ext cx="11943521" cy="6858000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B63AAD1-2908-6547-8526-E0B2858821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0" y="510295"/>
            <a:ext cx="9959137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B1A3114-7AEE-4E45-977F-C038964ADE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1" y="1563843"/>
            <a:ext cx="9959137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85CBF9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496BD11-5883-8041-9D86-152A52BB75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2201" y="2256183"/>
            <a:ext cx="9959138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Cras vel </a:t>
            </a:r>
            <a:r>
              <a:rPr lang="en-US" dirty="0" err="1"/>
              <a:t>tellus</a:t>
            </a:r>
            <a:r>
              <a:rPr lang="en-US" dirty="0"/>
              <a:t> ex. Sed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non cursus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44768196-3B2A-474B-8166-BC7B1151C2A5}"/>
              </a:ext>
            </a:extLst>
          </p:cNvPr>
          <p:cNvSpPr txBox="1">
            <a:spLocks/>
          </p:cNvSpPr>
          <p:nvPr userDrawn="1"/>
        </p:nvSpPr>
        <p:spPr>
          <a:xfrm>
            <a:off x="11618843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B58664-0724-11B7-8907-6B3060417D7F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76767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6323C8-CDD1-114A-A6CF-7B82EFB0F53D}"/>
              </a:ext>
            </a:extLst>
          </p:cNvPr>
          <p:cNvSpPr/>
          <p:nvPr userDrawn="1"/>
        </p:nvSpPr>
        <p:spPr>
          <a:xfrm>
            <a:off x="248478" y="0"/>
            <a:ext cx="11943521" cy="6858000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1D5E6D8-68E6-F84E-AD5B-B636A4DB93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510295"/>
            <a:ext cx="5899226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49EF2B1-7256-B346-A7DE-C99D304109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2" y="1563843"/>
            <a:ext cx="5899226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85CBF9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0AD604A-1899-C447-ACB4-6A671F6491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2256183"/>
            <a:ext cx="5899227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Cras vel </a:t>
            </a:r>
            <a:r>
              <a:rPr lang="en-US" dirty="0" err="1"/>
              <a:t>tellus</a:t>
            </a:r>
            <a:r>
              <a:rPr lang="en-US" dirty="0"/>
              <a:t> ex. Sed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non cursus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7334A1C4-5494-824B-AC23-0CE74162D0D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78973" y="0"/>
            <a:ext cx="4713026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F2A765E1-13F3-5046-A592-205E96EA8262}"/>
              </a:ext>
            </a:extLst>
          </p:cNvPr>
          <p:cNvSpPr txBox="1">
            <a:spLocks/>
          </p:cNvSpPr>
          <p:nvPr userDrawn="1"/>
        </p:nvSpPr>
        <p:spPr>
          <a:xfrm>
            <a:off x="6582805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7A7A23-CEBF-1476-2AE3-9A61D5D8CE3D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3749300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2 DARK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593AAA6-2441-6641-8FED-64113CC5AC28}"/>
              </a:ext>
            </a:extLst>
          </p:cNvPr>
          <p:cNvSpPr/>
          <p:nvPr userDrawn="1"/>
        </p:nvSpPr>
        <p:spPr>
          <a:xfrm>
            <a:off x="1" y="0"/>
            <a:ext cx="5715000" cy="6858000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3D5D8A7-AB1D-EF42-B091-1A0948A2EFCA}"/>
              </a:ext>
            </a:extLst>
          </p:cNvPr>
          <p:cNvSpPr txBox="1">
            <a:spLocks/>
          </p:cNvSpPr>
          <p:nvPr userDrawn="1"/>
        </p:nvSpPr>
        <p:spPr>
          <a:xfrm>
            <a:off x="11540408" y="6298120"/>
            <a:ext cx="80802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/>
              <a:t>‹#›</a:t>
            </a:fld>
            <a:endParaRPr lang="en-US" sz="120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76A4104-7F96-6840-B042-FEB770E070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2093440"/>
            <a:ext cx="3974892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86263582-0C93-B444-9E1F-91B5325F7B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63477" y="0"/>
            <a:ext cx="622852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444ADFBF-16DF-BD4C-A55A-274F7FDA45E7}"/>
              </a:ext>
            </a:extLst>
          </p:cNvPr>
          <p:cNvSpPr txBox="1">
            <a:spLocks/>
          </p:cNvSpPr>
          <p:nvPr userDrawn="1"/>
        </p:nvSpPr>
        <p:spPr>
          <a:xfrm>
            <a:off x="4658467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CBC6FE5-04CD-8441-B1AA-27B889CB2D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3211529"/>
            <a:ext cx="3974893" cy="245229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ECC121-8627-D49A-7E84-50C9C68B0E95}"/>
              </a:ext>
            </a:extLst>
          </p:cNvPr>
          <p:cNvSpPr/>
          <p:nvPr userDrawn="1"/>
        </p:nvSpPr>
        <p:spPr>
          <a:xfrm>
            <a:off x="571500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1205871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3DA14CF-B21D-F546-AA16-B23E70970A54}"/>
              </a:ext>
            </a:extLst>
          </p:cNvPr>
          <p:cNvSpPr/>
          <p:nvPr userDrawn="1"/>
        </p:nvSpPr>
        <p:spPr>
          <a:xfrm>
            <a:off x="0" y="0"/>
            <a:ext cx="6172247" cy="6858000"/>
          </a:xfrm>
          <a:prstGeom prst="rect">
            <a:avLst/>
          </a:prstGeom>
          <a:solidFill>
            <a:srgbClr val="F2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1E2651D-049E-1644-A8A1-84C9763BBA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47311" y="2093440"/>
            <a:ext cx="3974892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0AB00C6-DC55-424E-AA2B-DA0FF5C868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7310" y="3211529"/>
            <a:ext cx="3974893" cy="245229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rgbClr val="00263A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334543FF-1550-1A49-BB94-CF1E89EA3CB1}"/>
              </a:ext>
            </a:extLst>
          </p:cNvPr>
          <p:cNvSpPr txBox="1">
            <a:spLocks/>
          </p:cNvSpPr>
          <p:nvPr userDrawn="1"/>
        </p:nvSpPr>
        <p:spPr>
          <a:xfrm>
            <a:off x="11618843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C3A9BC-2E5C-974F-87AB-7266F15B289D}"/>
              </a:ext>
            </a:extLst>
          </p:cNvPr>
          <p:cNvSpPr/>
          <p:nvPr userDrawn="1"/>
        </p:nvSpPr>
        <p:spPr>
          <a:xfrm>
            <a:off x="6172247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3964061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A77853-5DF7-E24D-ABD8-66DD178A44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7D525C-8BBA-F247-AA11-AA101339C356}"/>
              </a:ext>
            </a:extLst>
          </p:cNvPr>
          <p:cNvSpPr txBox="1">
            <a:spLocks/>
          </p:cNvSpPr>
          <p:nvPr userDrawn="1"/>
        </p:nvSpPr>
        <p:spPr>
          <a:xfrm>
            <a:off x="11540408" y="6298119"/>
            <a:ext cx="80802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/>
              <a:t>‹#›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B4BDEDC-491F-1846-9FEF-44453BCB20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8478" y="617002"/>
            <a:ext cx="11943521" cy="914400"/>
          </a:xfrm>
          <a:prstGeom prst="rect">
            <a:avLst/>
          </a:prstGeom>
        </p:spPr>
        <p:txBody>
          <a:bodyPr anchor="b"/>
          <a:lstStyle>
            <a:lvl1pPr marL="0" indent="0" algn="ctr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A332EC9-FF9B-7548-9B8F-61BEE0A01E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4010" y="4302104"/>
            <a:ext cx="3217577" cy="153669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Update Icons As Needed.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9893FBA-6CAE-4F4C-8662-9E88A0C955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22831" y="4302104"/>
            <a:ext cx="3217577" cy="153669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Update Icons As Needed.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5F8BDD1-05B9-9F4D-B7F5-5887640309C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421" y="4302104"/>
            <a:ext cx="3217577" cy="153669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Update Icons As Needed.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E16A54-8B26-562B-F4CE-EFA38C3D2F5C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2291492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A77853-5DF7-E24D-ABD8-66DD178A44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7D525C-8BBA-F247-AA11-AA101339C356}"/>
              </a:ext>
            </a:extLst>
          </p:cNvPr>
          <p:cNvSpPr txBox="1">
            <a:spLocks/>
          </p:cNvSpPr>
          <p:nvPr userDrawn="1"/>
        </p:nvSpPr>
        <p:spPr>
          <a:xfrm>
            <a:off x="11540408" y="6298119"/>
            <a:ext cx="80802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/>
              <a:t>‹#›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745CFA6-0AE7-A846-92E4-06559FF51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1007252"/>
            <a:ext cx="4492616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AE8EC7F-4DF0-2045-B52C-C6AFC00301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2" y="2060800"/>
            <a:ext cx="4492615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0072CE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345692D-602B-A94D-A86D-507CB10445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2753140"/>
            <a:ext cx="4492617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rgbClr val="00263A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A1410B-E5E3-7B46-9FDC-A759A513030D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3675263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1A94A5-2BD2-E7AC-5FFC-4F40E5A779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0C02146-C635-CF4B-9274-67624C6807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09703" y="220155"/>
            <a:ext cx="1754119" cy="378198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497B82E-3D79-5340-9BB0-5A74D1BB410A}"/>
              </a:ext>
            </a:extLst>
          </p:cNvPr>
          <p:cNvSpPr txBox="1">
            <a:spLocks/>
          </p:cNvSpPr>
          <p:nvPr userDrawn="1"/>
        </p:nvSpPr>
        <p:spPr>
          <a:xfrm>
            <a:off x="2477291" y="3095871"/>
            <a:ext cx="7239993" cy="666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5400" b="1" i="0" spc="20" dirty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00255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83FBE2-7FD5-7FC9-0F2B-FAD2293F8EC8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3142A4-289C-75ED-83B2-29664EFC31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1998" cy="685799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0C02146-C635-CF4B-9274-67624C6807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10295" y="6243268"/>
            <a:ext cx="1754119" cy="378198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497B82E-3D79-5340-9BB0-5A74D1BB410A}"/>
              </a:ext>
            </a:extLst>
          </p:cNvPr>
          <p:cNvSpPr txBox="1">
            <a:spLocks/>
          </p:cNvSpPr>
          <p:nvPr userDrawn="1"/>
        </p:nvSpPr>
        <p:spPr>
          <a:xfrm>
            <a:off x="2242921" y="3895165"/>
            <a:ext cx="4050303" cy="666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6600" b="1" i="0" spc="20" dirty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Q</a:t>
            </a:r>
            <a:r>
              <a:rPr lang="en-US" sz="6600" b="1" i="0" spc="20" dirty="0">
                <a:solidFill>
                  <a:srgbClr val="85CBF9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&amp;</a:t>
            </a:r>
            <a:r>
              <a:rPr lang="en-US" sz="6600" b="1" i="0" spc="20" dirty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460632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18BD70-B2A2-864F-9E71-B9C0B176AE3C}"/>
              </a:ext>
            </a:extLst>
          </p:cNvPr>
          <p:cNvSpPr/>
          <p:nvPr userDrawn="1"/>
        </p:nvSpPr>
        <p:spPr>
          <a:xfrm>
            <a:off x="5118652" y="0"/>
            <a:ext cx="7093225" cy="6858000"/>
          </a:xfrm>
          <a:prstGeom prst="rect">
            <a:avLst/>
          </a:prstGeom>
          <a:solidFill>
            <a:srgbClr val="DDE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6B0A98-AA7F-E144-B2E7-6DDA04D8511C}"/>
              </a:ext>
            </a:extLst>
          </p:cNvPr>
          <p:cNvSpPr/>
          <p:nvPr userDrawn="1"/>
        </p:nvSpPr>
        <p:spPr>
          <a:xfrm>
            <a:off x="0" y="1"/>
            <a:ext cx="5118652" cy="6857999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5941547-2B5E-164F-ABF4-CC9EC2940809}"/>
              </a:ext>
            </a:extLst>
          </p:cNvPr>
          <p:cNvSpPr txBox="1">
            <a:spLocks/>
          </p:cNvSpPr>
          <p:nvPr userDrawn="1"/>
        </p:nvSpPr>
        <p:spPr>
          <a:xfrm>
            <a:off x="1009198" y="2943281"/>
            <a:ext cx="2533124" cy="971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4000" b="1" i="0" spc="20" dirty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Agenda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24CEAC8-E0C6-6B47-A612-086940906F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5365" y="935038"/>
            <a:ext cx="6536635" cy="5197475"/>
          </a:xfrm>
          <a:prstGeom prst="rect">
            <a:avLst/>
          </a:prstGeom>
        </p:spPr>
        <p:txBody>
          <a:bodyPr anchor="ctr"/>
          <a:lstStyle>
            <a:lvl1pPr marL="457200" indent="-457200">
              <a:lnSpc>
                <a:spcPct val="150000"/>
              </a:lnSpc>
              <a:buFont typeface="+mj-lt"/>
              <a:buAutoNum type="arabicPeriod"/>
              <a:defRPr sz="2400" b="0" i="0">
                <a:latin typeface="+mn-lt"/>
              </a:defRPr>
            </a:lvl1pPr>
          </a:lstStyle>
          <a:p>
            <a:pPr lvl="0"/>
            <a:r>
              <a:rPr lang="en-US" dirty="0"/>
              <a:t>Item 1</a:t>
            </a:r>
          </a:p>
          <a:p>
            <a:pPr lvl="0"/>
            <a:r>
              <a:rPr lang="en-US" dirty="0"/>
              <a:t>Item 2</a:t>
            </a:r>
          </a:p>
          <a:p>
            <a:pPr lvl="0"/>
            <a:r>
              <a:rPr lang="en-US" dirty="0"/>
              <a:t>Item 3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B0FF4422-86A9-3346-82A9-EE5A6CCD8236}"/>
              </a:ext>
            </a:extLst>
          </p:cNvPr>
          <p:cNvSpPr txBox="1">
            <a:spLocks/>
          </p:cNvSpPr>
          <p:nvPr userDrawn="1"/>
        </p:nvSpPr>
        <p:spPr>
          <a:xfrm>
            <a:off x="11618843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84621B-958E-68F0-46E8-F78CAAFF1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5655" y="-1"/>
            <a:ext cx="152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01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3E411E-3E5B-194B-9666-97429BADBB6A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72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FA33F-48F4-4743-8108-614BCCFD19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74714" y="2388790"/>
            <a:ext cx="5436834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8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1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0E85B8C-0D1B-A24D-A84A-5B340A3D81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4715" y="3442338"/>
            <a:ext cx="5436834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BBB54C-F50E-1C44-A277-17EC58050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96350" y="13338"/>
            <a:ext cx="32956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EAE9CF-7C82-AA43-B8D7-5087D5310B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1422" y="6145695"/>
            <a:ext cx="533952" cy="5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9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3E411E-3E5B-194B-9666-97429BADBB6A}"/>
              </a:ext>
            </a:extLst>
          </p:cNvPr>
          <p:cNvSpPr/>
          <p:nvPr userDrawn="1"/>
        </p:nvSpPr>
        <p:spPr>
          <a:xfrm>
            <a:off x="0" y="0"/>
            <a:ext cx="12192000" cy="6871338"/>
          </a:xfrm>
          <a:prstGeom prst="rect">
            <a:avLst/>
          </a:prstGeom>
          <a:solidFill>
            <a:srgbClr val="753B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53BBD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FA33F-48F4-4743-8108-614BCCFD19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74714" y="2388790"/>
            <a:ext cx="5436834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8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2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0E85B8C-0D1B-A24D-A84A-5B340A3D81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4715" y="3442338"/>
            <a:ext cx="5436834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BBB54C-F50E-1C44-A277-17EC58050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96350" y="13338"/>
            <a:ext cx="32956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EAE9CF-7C82-AA43-B8D7-5087D5310B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1422" y="6145695"/>
            <a:ext cx="533952" cy="5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07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3E411E-3E5B-194B-9666-97429BADBB6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53BBD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FA33F-48F4-4743-8108-614BCCFD19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74714" y="2388790"/>
            <a:ext cx="5436834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8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3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0E85B8C-0D1B-A24D-A84A-5B340A3D81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4715" y="3442338"/>
            <a:ext cx="5436834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BBB54C-F50E-1C44-A277-17EC58050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96350" y="13338"/>
            <a:ext cx="32956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EAE9CF-7C82-AA43-B8D7-5087D5310B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1422" y="6145695"/>
            <a:ext cx="533952" cy="5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2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 (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A7F0963-32F7-7644-8381-63718DAD9C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53BBD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976CF0-DA6D-E692-B1A8-0BEAC84009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B2FBD51-6EAB-D249-B4EA-6B88C502E3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11818" y="3340100"/>
            <a:ext cx="3608034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800" b="1" i="0">
                <a:solidFill>
                  <a:schemeClr val="bg1"/>
                </a:solidFill>
                <a:latin typeface="Objektiv Mk2 SemiBold" panose="020B0602020204020203" pitchFamily="34" charset="0"/>
                <a:cs typeface="Objektiv Mk2 SemiBold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4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2770889-B1C5-2B4F-A297-B6633156A6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11819" y="4393648"/>
            <a:ext cx="3608034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85CBF9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1FD39F-2181-9041-AF80-15C7C68671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6909" y="756203"/>
            <a:ext cx="5257787" cy="477989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713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05E49E-A279-7D4F-BFBD-C8680CF57D0D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B63AAD1-2908-6547-8526-E0B2858821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0" y="510295"/>
            <a:ext cx="9959137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B1A3114-7AEE-4E45-977F-C038964ADE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1" y="1563843"/>
            <a:ext cx="9959137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0072CE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D8B1E5-499E-E549-911E-192E2FDA90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2201" y="2256183"/>
            <a:ext cx="9959138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Cras vel </a:t>
            </a:r>
            <a:r>
              <a:rPr lang="en-US" dirty="0" err="1"/>
              <a:t>tellus</a:t>
            </a:r>
            <a:r>
              <a:rPr lang="en-US" dirty="0"/>
              <a:t> ex. Sed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non cursus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7798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5765F718-717A-5440-A6C0-1DC3A3CE9E1D}"/>
              </a:ext>
            </a:extLst>
          </p:cNvPr>
          <p:cNvSpPr txBox="1">
            <a:spLocks/>
          </p:cNvSpPr>
          <p:nvPr userDrawn="1"/>
        </p:nvSpPr>
        <p:spPr>
          <a:xfrm>
            <a:off x="11618843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7376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76" r:id="rId2"/>
    <p:sldLayoutId id="2147483785" r:id="rId3"/>
    <p:sldLayoutId id="2147483784" r:id="rId4"/>
    <p:sldLayoutId id="2147483684" r:id="rId5"/>
    <p:sldLayoutId id="2147483782" r:id="rId6"/>
    <p:sldLayoutId id="2147483783" r:id="rId7"/>
    <p:sldLayoutId id="2147483768" r:id="rId8"/>
    <p:sldLayoutId id="2147483769" r:id="rId9"/>
    <p:sldLayoutId id="2147483770" r:id="rId10"/>
    <p:sldLayoutId id="2147483771" r:id="rId11"/>
    <p:sldLayoutId id="2147483773" r:id="rId12"/>
    <p:sldLayoutId id="2147483774" r:id="rId13"/>
    <p:sldLayoutId id="2147483775" r:id="rId14"/>
    <p:sldLayoutId id="2147483778" r:id="rId15"/>
    <p:sldLayoutId id="2147483777" r:id="rId16"/>
    <p:sldLayoutId id="214748377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6DEF00-71A6-4D06-58C8-D56E588100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7469" y="1778271"/>
            <a:ext cx="7952232" cy="1410889"/>
          </a:xfrm>
        </p:spPr>
        <p:txBody>
          <a:bodyPr/>
          <a:lstStyle/>
          <a:p>
            <a:r>
              <a:rPr lang="en-US" dirty="0"/>
              <a:t>Expert Content</a:t>
            </a:r>
          </a:p>
          <a:p>
            <a:r>
              <a:rPr lang="en-US" dirty="0"/>
              <a:t>Strategy Guide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0C212-2C65-3120-0FAF-E4A28B00A7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7469" y="3397881"/>
            <a:ext cx="7952232" cy="914400"/>
          </a:xfrm>
        </p:spPr>
        <p:txBody>
          <a:bodyPr/>
          <a:lstStyle/>
          <a:p>
            <a:r>
              <a:rPr lang="en-US" sz="3200" b="0" i="1" dirty="0"/>
              <a:t>Customer Intelligence Equity Journey</a:t>
            </a:r>
          </a:p>
          <a:p>
            <a:r>
              <a:rPr lang="en-US" sz="3200" b="0" i="1" dirty="0"/>
              <a:t>August 2026</a:t>
            </a:r>
          </a:p>
        </p:txBody>
      </p:sp>
    </p:spTree>
    <p:extLst>
      <p:ext uri="{BB962C8B-B14F-4D97-AF65-F5344CB8AC3E}">
        <p14:creationId xmlns:p14="http://schemas.microsoft.com/office/powerpoint/2010/main" val="2502691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DA056-167F-EAE3-4592-537E67D58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B7EAC1F1-8E9B-758B-BFE2-ADE415275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F1DF349-05E6-3995-9BAE-D2A0A88FE649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Customer Intelligence Equity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46CD2E1-B995-BB1A-4FBB-53FDB5AB3E9E}"/>
              </a:ext>
            </a:extLst>
          </p:cNvPr>
          <p:cNvSpPr txBox="1">
            <a:spLocks/>
          </p:cNvSpPr>
          <p:nvPr/>
        </p:nvSpPr>
        <p:spPr>
          <a:xfrm>
            <a:off x="4378523" y="910764"/>
            <a:ext cx="7530410" cy="5741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68680">
              <a:lnSpc>
                <a:spcPct val="100000"/>
              </a:lnSpc>
              <a:spcBef>
                <a:spcPts val="0"/>
              </a:spcBef>
            </a:pPr>
            <a:r>
              <a:rPr lang="en-US" b="1" i="0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Email Subject Line:</a:t>
            </a:r>
          </a:p>
          <a:p>
            <a:pPr defTabSz="868680">
              <a:lnSpc>
                <a:spcPct val="100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Ready to compare your equity options?</a:t>
            </a:r>
            <a:endParaRPr lang="en-US" kern="100" dirty="0">
              <a:solidFill>
                <a:srgbClr val="002060"/>
              </a:solidFill>
              <a:highlight>
                <a:srgbClr val="FFFF00"/>
              </a:highlight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2A1848-E25E-04A7-1788-9697286E6907}"/>
              </a:ext>
            </a:extLst>
          </p:cNvPr>
          <p:cNvSpPr txBox="1"/>
          <p:nvPr/>
        </p:nvSpPr>
        <p:spPr>
          <a:xfrm>
            <a:off x="4378523" y="1656090"/>
            <a:ext cx="75304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Hi {{</a:t>
            </a:r>
            <a:r>
              <a:rPr lang="en-US" sz="1200" dirty="0" err="1"/>
              <a:t>recipient.f_name</a:t>
            </a:r>
            <a:r>
              <a:rPr lang="en-US" sz="1200" dirty="0"/>
              <a:t>}},</a:t>
            </a:r>
          </a:p>
          <a:p>
            <a:endParaRPr lang="en-US" sz="1200" dirty="0"/>
          </a:p>
          <a:p>
            <a:r>
              <a:rPr lang="en-US" sz="1200" dirty="0"/>
              <a:t>Over the past few weeks, I've shared details of three ways to put your home's equity to work — a home equity loan, a HELOC, and a cash-out refinance.</a:t>
            </a:r>
          </a:p>
          <a:p>
            <a:endParaRPr lang="en-US" sz="1200" dirty="0"/>
          </a:p>
          <a:p>
            <a:r>
              <a:rPr lang="en-US" sz="1200" dirty="0"/>
              <a:t>Let's spend a few minutes discussing your current and future financial situation. Together, we can decide if any of these options would improve your outlook.</a:t>
            </a:r>
          </a:p>
          <a:p>
            <a:endParaRPr lang="en-US" sz="1200" dirty="0"/>
          </a:p>
          <a:p>
            <a:r>
              <a:rPr lang="en-US" sz="1200" dirty="0"/>
              <a:t>Call me at {{</a:t>
            </a:r>
            <a:r>
              <a:rPr lang="en-US" sz="1200" dirty="0" err="1"/>
              <a:t>sender.phone_cell</a:t>
            </a:r>
            <a:r>
              <a:rPr lang="en-US" sz="1200" dirty="0"/>
              <a:t>}} when it's convenient.</a:t>
            </a:r>
          </a:p>
          <a:p>
            <a:endParaRPr lang="en-US" sz="1200" dirty="0"/>
          </a:p>
          <a:p>
            <a:r>
              <a:rPr lang="en-US" sz="1200" dirty="0"/>
              <a:t>On a personal note, thank you for trusting me with your home's financing. It means a lot, and I'm always happy to help however I can.</a:t>
            </a:r>
          </a:p>
          <a:p>
            <a:endParaRPr lang="en-US" sz="1200" dirty="0"/>
          </a:p>
          <a:p>
            <a:r>
              <a:rPr lang="en-US" sz="1200" dirty="0"/>
              <a:t>Warmly,</a:t>
            </a:r>
          </a:p>
          <a:p>
            <a:r>
              <a:rPr lang="en-US" sz="1200" dirty="0"/>
              <a:t>{{</a:t>
            </a:r>
            <a:r>
              <a:rPr lang="en-US" sz="1200" dirty="0" err="1"/>
              <a:t>sender.f_name</a:t>
            </a:r>
            <a:r>
              <a:rPr lang="en-US" sz="1200" dirty="0"/>
              <a:t>}}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66B084-1A70-2BD0-1D39-C9EE4A9421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3318" y="997125"/>
            <a:ext cx="3368132" cy="4577205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220378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A41FE-6001-6D15-EBCA-926E1ACCF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59299321-FD72-BD9B-8954-B1823A7CF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98D1B2-B8F8-F526-4184-AE5E004304F8}"/>
              </a:ext>
            </a:extLst>
          </p:cNvPr>
          <p:cNvSpPr txBox="1"/>
          <p:nvPr/>
        </p:nvSpPr>
        <p:spPr>
          <a:xfrm>
            <a:off x="477247" y="1152940"/>
            <a:ext cx="10736746" cy="1200329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CI: Equity - SMS 1 - Equity Estimate</a:t>
            </a:r>
          </a:p>
          <a:p>
            <a:r>
              <a:rPr lang="en-US" dirty="0">
                <a:solidFill>
                  <a:srgbClr val="00263A"/>
                </a:solidFill>
              </a:rPr>
              <a:t>Hi {{</a:t>
            </a:r>
            <a:r>
              <a:rPr lang="en-US" dirty="0" err="1">
                <a:solidFill>
                  <a:srgbClr val="00263A"/>
                </a:solidFill>
              </a:rPr>
              <a:t>recipient.f_name</a:t>
            </a:r>
            <a:r>
              <a:rPr lang="en-US" dirty="0">
                <a:solidFill>
                  <a:srgbClr val="00263A"/>
                </a:solidFill>
              </a:rPr>
              <a:t>}}, this is {{</a:t>
            </a:r>
            <a:r>
              <a:rPr lang="en-US" dirty="0" err="1">
                <a:solidFill>
                  <a:srgbClr val="00263A"/>
                </a:solidFill>
              </a:rPr>
              <a:t>sender.f_name</a:t>
            </a:r>
            <a:r>
              <a:rPr lang="en-US" dirty="0">
                <a:solidFill>
                  <a:srgbClr val="00263A"/>
                </a:solidFill>
              </a:rPr>
              <a:t>}} with {{</a:t>
            </a:r>
            <a:r>
              <a:rPr lang="en-US" dirty="0" err="1">
                <a:solidFill>
                  <a:srgbClr val="00263A"/>
                </a:solidFill>
              </a:rPr>
              <a:t>sender.company</a:t>
            </a:r>
            <a:r>
              <a:rPr lang="en-US" dirty="0">
                <a:solidFill>
                  <a:srgbClr val="00263A"/>
                </a:solidFill>
              </a:rPr>
              <a:t>}}. Did you know that your investment in your home can help finance bigger purchases, like home remodeling or a new vehicle? I've prepared an equity estimate and will email it to you today.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C8F2DC-E3E1-E4FD-6998-A96C11BC2E8B}"/>
              </a:ext>
            </a:extLst>
          </p:cNvPr>
          <p:cNvSpPr txBox="1"/>
          <p:nvPr/>
        </p:nvSpPr>
        <p:spPr>
          <a:xfrm>
            <a:off x="477247" y="2728274"/>
            <a:ext cx="10736745" cy="1200329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CI: Equity - SMS 2 - Follow Up</a:t>
            </a:r>
            <a:endParaRPr lang="en-US" b="1" dirty="0">
              <a:solidFill>
                <a:srgbClr val="00263A"/>
              </a:solidFill>
            </a:endParaRPr>
          </a:p>
          <a:p>
            <a:r>
              <a:rPr lang="en-US" dirty="0">
                <a:solidFill>
                  <a:srgbClr val="00263A"/>
                </a:solidFill>
              </a:rPr>
              <a:t>Hi {{</a:t>
            </a:r>
            <a:r>
              <a:rPr lang="en-US" dirty="0" err="1">
                <a:solidFill>
                  <a:srgbClr val="00263A"/>
                </a:solidFill>
              </a:rPr>
              <a:t>recipient.f_name</a:t>
            </a:r>
            <a:r>
              <a:rPr lang="en-US" dirty="0">
                <a:solidFill>
                  <a:srgbClr val="00263A"/>
                </a:solidFill>
              </a:rPr>
              <a:t>}}, this is {{</a:t>
            </a:r>
            <a:r>
              <a:rPr lang="en-US" dirty="0" err="1">
                <a:solidFill>
                  <a:srgbClr val="00263A"/>
                </a:solidFill>
              </a:rPr>
              <a:t>sender.f_name</a:t>
            </a:r>
            <a:r>
              <a:rPr lang="en-US" dirty="0">
                <a:solidFill>
                  <a:srgbClr val="00263A"/>
                </a:solidFill>
              </a:rPr>
              <a:t>}} with {{</a:t>
            </a:r>
            <a:r>
              <a:rPr lang="en-US" dirty="0" err="1">
                <a:solidFill>
                  <a:srgbClr val="00263A"/>
                </a:solidFill>
              </a:rPr>
              <a:t>sender.company</a:t>
            </a:r>
            <a:r>
              <a:rPr lang="en-US" dirty="0">
                <a:solidFill>
                  <a:srgbClr val="00263A"/>
                </a:solidFill>
              </a:rPr>
              <a:t>}}. Yesterday I sent you an email with a current estimate of your home's current equity, plus three options for putting it to work. Need more info? Want to get started? Call me at {{</a:t>
            </a:r>
            <a:r>
              <a:rPr lang="en-US" dirty="0" err="1">
                <a:solidFill>
                  <a:srgbClr val="00263A"/>
                </a:solidFill>
              </a:rPr>
              <a:t>sender.phone_cell</a:t>
            </a:r>
            <a:r>
              <a:rPr lang="en-US" dirty="0">
                <a:solidFill>
                  <a:srgbClr val="00263A"/>
                </a:solidFill>
              </a:rPr>
              <a:t>}}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E459C9-AF65-71D2-7967-6B87EEB0A70B}"/>
              </a:ext>
            </a:extLst>
          </p:cNvPr>
          <p:cNvSpPr txBox="1"/>
          <p:nvPr/>
        </p:nvSpPr>
        <p:spPr>
          <a:xfrm>
            <a:off x="477247" y="4303608"/>
            <a:ext cx="10736745" cy="1200329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CI: Equity - SMS 3 - Improve Financial Outlook</a:t>
            </a:r>
            <a:endParaRPr lang="en-US" b="1" dirty="0">
              <a:solidFill>
                <a:srgbClr val="00263A"/>
              </a:solidFill>
            </a:endParaRPr>
          </a:p>
          <a:p>
            <a:r>
              <a:rPr lang="en-US" dirty="0">
                <a:solidFill>
                  <a:srgbClr val="00263A"/>
                </a:solidFill>
              </a:rPr>
              <a:t>Hi {{</a:t>
            </a:r>
            <a:r>
              <a:rPr lang="en-US" dirty="0" err="1">
                <a:solidFill>
                  <a:srgbClr val="00263A"/>
                </a:solidFill>
              </a:rPr>
              <a:t>recipient.f_name</a:t>
            </a:r>
            <a:r>
              <a:rPr lang="en-US" dirty="0">
                <a:solidFill>
                  <a:srgbClr val="00263A"/>
                </a:solidFill>
              </a:rPr>
              <a:t>}}, this is {{</a:t>
            </a:r>
            <a:r>
              <a:rPr lang="en-US" dirty="0" err="1">
                <a:solidFill>
                  <a:srgbClr val="00263A"/>
                </a:solidFill>
              </a:rPr>
              <a:t>sender.f_name</a:t>
            </a:r>
            <a:r>
              <a:rPr lang="en-US" dirty="0">
                <a:solidFill>
                  <a:srgbClr val="00263A"/>
                </a:solidFill>
              </a:rPr>
              <a:t>}} with {{</a:t>
            </a:r>
            <a:r>
              <a:rPr lang="en-US" dirty="0" err="1">
                <a:solidFill>
                  <a:srgbClr val="00263A"/>
                </a:solidFill>
              </a:rPr>
              <a:t>sender.company</a:t>
            </a:r>
            <a:r>
              <a:rPr lang="en-US" dirty="0">
                <a:solidFill>
                  <a:srgbClr val="00263A"/>
                </a:solidFill>
              </a:rPr>
              <a:t>}}. Have you had time to review the emails I sent recently? They included your current amount of home equity, and how it can help you improve your financial outlook. Text or call me to learn more.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BA37B109-BE02-F8FD-109F-6A49C547EC9D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Customer Intelligence Equity</a:t>
            </a:r>
          </a:p>
        </p:txBody>
      </p:sp>
    </p:spTree>
    <p:extLst>
      <p:ext uri="{BB962C8B-B14F-4D97-AF65-F5344CB8AC3E}">
        <p14:creationId xmlns:p14="http://schemas.microsoft.com/office/powerpoint/2010/main" val="3030298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65AE8-FEED-600F-E1E8-922CF070D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1C8A21EB-F88D-7E57-DBED-FDC5290DD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1B81EC-194E-3661-5EE4-7A59F220DB9F}"/>
              </a:ext>
            </a:extLst>
          </p:cNvPr>
          <p:cNvSpPr txBox="1"/>
          <p:nvPr/>
        </p:nvSpPr>
        <p:spPr>
          <a:xfrm>
            <a:off x="477247" y="1152940"/>
            <a:ext cx="11491812" cy="4801314"/>
          </a:xfrm>
          <a:prstGeom prst="rect">
            <a:avLst/>
          </a:prstGeom>
          <a:noFill/>
          <a:ln w="28575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63A"/>
                </a:solidFill>
              </a:rPr>
              <a:t>Send User Notification</a:t>
            </a:r>
          </a:p>
          <a:p>
            <a:r>
              <a:rPr lang="en-US" b="1" dirty="0">
                <a:solidFill>
                  <a:srgbClr val="00263A"/>
                </a:solidFill>
              </a:rPr>
              <a:t>CI: Equity Alert for {{</a:t>
            </a:r>
            <a:r>
              <a:rPr lang="en-US" b="1" dirty="0" err="1">
                <a:solidFill>
                  <a:srgbClr val="00263A"/>
                </a:solidFill>
              </a:rPr>
              <a:t>contact.f_name</a:t>
            </a:r>
            <a:r>
              <a:rPr lang="en-US" b="1" dirty="0">
                <a:solidFill>
                  <a:srgbClr val="00263A"/>
                </a:solidFill>
              </a:rPr>
              <a:t>}} {{</a:t>
            </a:r>
            <a:r>
              <a:rPr lang="en-US" b="1" dirty="0" err="1">
                <a:solidFill>
                  <a:srgbClr val="00263A"/>
                </a:solidFill>
              </a:rPr>
              <a:t>contact.l_name</a:t>
            </a:r>
            <a:r>
              <a:rPr lang="en-US" b="1" dirty="0">
                <a:solidFill>
                  <a:srgbClr val="00263A"/>
                </a:solidFill>
              </a:rPr>
              <a:t>}}</a:t>
            </a:r>
          </a:p>
          <a:p>
            <a:endParaRPr lang="en-US" b="1" dirty="0">
              <a:solidFill>
                <a:srgbClr val="00263A"/>
              </a:solidFill>
            </a:endParaRPr>
          </a:p>
          <a:p>
            <a:r>
              <a:rPr lang="en-US" dirty="0">
                <a:solidFill>
                  <a:srgbClr val="00263A"/>
                </a:solidFill>
              </a:rPr>
              <a:t>The following contact has triggered an equity alert indicating they may be a candidate for an equity-based product. Emails will be sent on your behalf but are more impactful if you reach out directly to them. </a:t>
            </a:r>
          </a:p>
          <a:p>
            <a:endParaRPr lang="en-US" dirty="0">
              <a:solidFill>
                <a:srgbClr val="00263A"/>
              </a:solidFill>
            </a:endParaRPr>
          </a:p>
          <a:p>
            <a:r>
              <a:rPr lang="en-US" dirty="0">
                <a:solidFill>
                  <a:srgbClr val="00263A"/>
                </a:solidFill>
              </a:rPr>
              <a:t>Contact name: {{</a:t>
            </a:r>
            <a:r>
              <a:rPr lang="en-US" dirty="0" err="1">
                <a:solidFill>
                  <a:srgbClr val="00263A"/>
                </a:solidFill>
              </a:rPr>
              <a:t>contact.f_name</a:t>
            </a:r>
            <a:r>
              <a:rPr lang="en-US" dirty="0">
                <a:solidFill>
                  <a:srgbClr val="00263A"/>
                </a:solidFill>
              </a:rPr>
              <a:t>}} {{</a:t>
            </a:r>
            <a:r>
              <a:rPr lang="en-US" dirty="0" err="1">
                <a:solidFill>
                  <a:srgbClr val="00263A"/>
                </a:solidFill>
              </a:rPr>
              <a:t>contact.l_name</a:t>
            </a:r>
            <a:r>
              <a:rPr lang="en-US" dirty="0">
                <a:solidFill>
                  <a:srgbClr val="00263A"/>
                </a:solidFill>
              </a:rPr>
              <a:t>}}</a:t>
            </a:r>
          </a:p>
          <a:p>
            <a:r>
              <a:rPr lang="en-US" dirty="0">
                <a:solidFill>
                  <a:srgbClr val="00263A"/>
                </a:solidFill>
              </a:rPr>
              <a:t>Contact phone: {{</a:t>
            </a:r>
            <a:r>
              <a:rPr lang="en-US" dirty="0" err="1">
                <a:solidFill>
                  <a:srgbClr val="00263A"/>
                </a:solidFill>
              </a:rPr>
              <a:t>contact.phone_cell</a:t>
            </a:r>
            <a:r>
              <a:rPr lang="en-US" dirty="0">
                <a:solidFill>
                  <a:srgbClr val="00263A"/>
                </a:solidFill>
              </a:rPr>
              <a:t>}}</a:t>
            </a:r>
          </a:p>
          <a:p>
            <a:endParaRPr lang="en-US" dirty="0">
              <a:solidFill>
                <a:srgbClr val="00263A"/>
              </a:solidFill>
            </a:endParaRPr>
          </a:p>
          <a:p>
            <a:r>
              <a:rPr lang="en-US" dirty="0">
                <a:solidFill>
                  <a:srgbClr val="00263A"/>
                </a:solidFill>
              </a:rPr>
              <a:t>Estimated Equity Amount (%): ${{</a:t>
            </a:r>
            <a:r>
              <a:rPr lang="en-US" dirty="0" err="1">
                <a:solidFill>
                  <a:srgbClr val="00263A"/>
                </a:solidFill>
              </a:rPr>
              <a:t>recipient.enriched.equity.estimated_equity_dollars</a:t>
            </a:r>
            <a:r>
              <a:rPr lang="en-US" dirty="0">
                <a:solidFill>
                  <a:srgbClr val="00263A"/>
                </a:solidFill>
              </a:rPr>
              <a:t> | </a:t>
            </a:r>
            <a:r>
              <a:rPr lang="en-US" dirty="0" err="1">
                <a:solidFill>
                  <a:srgbClr val="00263A"/>
                </a:solidFill>
              </a:rPr>
              <a:t>formatNum</a:t>
            </a:r>
            <a:r>
              <a:rPr lang="en-US" dirty="0">
                <a:solidFill>
                  <a:srgbClr val="00263A"/>
                </a:solidFill>
              </a:rPr>
              <a:t>}} ({{</a:t>
            </a:r>
            <a:r>
              <a:rPr lang="en-US" dirty="0" err="1">
                <a:solidFill>
                  <a:srgbClr val="00263A"/>
                </a:solidFill>
              </a:rPr>
              <a:t>recipient.enriched.equity.estimated_equity_percentage</a:t>
            </a:r>
            <a:r>
              <a:rPr lang="en-US" dirty="0">
                <a:solidFill>
                  <a:srgbClr val="00263A"/>
                </a:solidFill>
              </a:rPr>
              <a:t> | </a:t>
            </a:r>
            <a:r>
              <a:rPr lang="en-US" dirty="0" err="1">
                <a:solidFill>
                  <a:srgbClr val="00263A"/>
                </a:solidFill>
              </a:rPr>
              <a:t>formatNum</a:t>
            </a:r>
            <a:r>
              <a:rPr lang="en-US" dirty="0">
                <a:solidFill>
                  <a:srgbClr val="00263A"/>
                </a:solidFill>
              </a:rPr>
              <a:t>}}%)</a:t>
            </a:r>
          </a:p>
          <a:p>
            <a:r>
              <a:rPr lang="en-US" dirty="0">
                <a:solidFill>
                  <a:srgbClr val="00263A"/>
                </a:solidFill>
              </a:rPr>
              <a:t>Estimated Property Value: ${{</a:t>
            </a:r>
            <a:r>
              <a:rPr lang="en-US" dirty="0" err="1">
                <a:solidFill>
                  <a:srgbClr val="00263A"/>
                </a:solidFill>
              </a:rPr>
              <a:t>recipient.enriched.equity.estimated_property_value</a:t>
            </a:r>
            <a:r>
              <a:rPr lang="en-US" dirty="0">
                <a:solidFill>
                  <a:srgbClr val="00263A"/>
                </a:solidFill>
              </a:rPr>
              <a:t> | </a:t>
            </a:r>
            <a:r>
              <a:rPr lang="en-US" dirty="0" err="1">
                <a:solidFill>
                  <a:srgbClr val="00263A"/>
                </a:solidFill>
              </a:rPr>
              <a:t>formatNum</a:t>
            </a:r>
            <a:r>
              <a:rPr lang="en-US" dirty="0">
                <a:solidFill>
                  <a:srgbClr val="00263A"/>
                </a:solidFill>
              </a:rPr>
              <a:t>}}</a:t>
            </a:r>
          </a:p>
          <a:p>
            <a:r>
              <a:rPr lang="en-US" dirty="0">
                <a:solidFill>
                  <a:srgbClr val="00263A"/>
                </a:solidFill>
              </a:rPr>
              <a:t>Estimated Remaining Balance: {{</a:t>
            </a:r>
            <a:r>
              <a:rPr lang="en-US" dirty="0" err="1">
                <a:solidFill>
                  <a:srgbClr val="00263A"/>
                </a:solidFill>
              </a:rPr>
              <a:t>recipient.enriched.equity.estimated_remaining_balance</a:t>
            </a:r>
            <a:r>
              <a:rPr lang="en-US" dirty="0">
                <a:solidFill>
                  <a:srgbClr val="00263A"/>
                </a:solidFill>
              </a:rPr>
              <a:t>}}</a:t>
            </a:r>
          </a:p>
          <a:p>
            <a:r>
              <a:rPr lang="en-US" dirty="0">
                <a:solidFill>
                  <a:srgbClr val="00263A"/>
                </a:solidFill>
              </a:rPr>
              <a:t>Estimated LTV (change): {{</a:t>
            </a:r>
            <a:r>
              <a:rPr lang="en-US" dirty="0" err="1">
                <a:solidFill>
                  <a:srgbClr val="00263A"/>
                </a:solidFill>
              </a:rPr>
              <a:t>recipient.enriched.equity.estimated_loan_to_value</a:t>
            </a:r>
            <a:r>
              <a:rPr lang="en-US" dirty="0">
                <a:solidFill>
                  <a:srgbClr val="00263A"/>
                </a:solidFill>
              </a:rPr>
              <a:t>}} ({{</a:t>
            </a:r>
            <a:r>
              <a:rPr lang="en-US" dirty="0" err="1">
                <a:solidFill>
                  <a:srgbClr val="00263A"/>
                </a:solidFill>
              </a:rPr>
              <a:t>recipient.enriched.equity.change_in_ltv</a:t>
            </a:r>
            <a:r>
              <a:rPr lang="en-US" dirty="0">
                <a:solidFill>
                  <a:srgbClr val="00263A"/>
                </a:solidFill>
              </a:rPr>
              <a:t>}})</a:t>
            </a:r>
          </a:p>
          <a:p>
            <a:endParaRPr lang="en-US" dirty="0">
              <a:solidFill>
                <a:srgbClr val="00263A"/>
              </a:solidFill>
            </a:endParaRPr>
          </a:p>
          <a:p>
            <a:r>
              <a:rPr lang="en-US" dirty="0">
                <a:solidFill>
                  <a:srgbClr val="00263A"/>
                </a:solidFill>
              </a:rPr>
              <a:t>Click here to view contact.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11107B2F-8D44-1B73-A91F-27895C99BDB1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Customer Intelligence Equity</a:t>
            </a:r>
          </a:p>
        </p:txBody>
      </p:sp>
    </p:spTree>
    <p:extLst>
      <p:ext uri="{BB962C8B-B14F-4D97-AF65-F5344CB8AC3E}">
        <p14:creationId xmlns:p14="http://schemas.microsoft.com/office/powerpoint/2010/main" val="2859831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5EAB8-259F-9486-7E88-3E5064554E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6432" y="1563843"/>
            <a:ext cx="9959137" cy="443861"/>
          </a:xfrm>
        </p:spPr>
        <p:txBody>
          <a:bodyPr/>
          <a:lstStyle/>
          <a:p>
            <a:r>
              <a:rPr lang="en-US" dirty="0"/>
              <a:t>Communication types: Email, SMS, and User Notifications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2D384-CBE4-5336-E128-D8E3A28CB4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6431" y="2256183"/>
            <a:ext cx="9959137" cy="3792071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The Equity journey turns a borrower's growing home equity into a reason to reconnect — helping loan officers stay top-of-mind, deepen relationships, and protect revenue before a borrower looks elsewhere. By surfacing each borrower's estimated equity, it makes the outreach feel personal and timely rather than promotional.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The 25-day campaign reaches borrowers across email</a:t>
            </a:r>
            <a:r>
              <a:rPr lang="en-US" kern="100" dirty="0">
                <a:solidFill>
                  <a:srgbClr val="002060"/>
                </a:solidFill>
                <a:latin typeface="Barlow"/>
              </a:rPr>
              <a:t> and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 SMS, pairing educational messaging with a clear invitation to talk with their loan officer about their options.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Topics covered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Emails: Three main products – HELOCs, Home Equity Loans, and Cash-Out Refinances; estimated equity dollars are included in the email content to establish reliability and trust.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SMS: Encourages borrower to check their email for information on current equity amount and the various options available to them.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*All communications should be reviewed prior to initiating the journey.</a:t>
            </a:r>
          </a:p>
        </p:txBody>
      </p:sp>
      <p:pic>
        <p:nvPicPr>
          <p:cNvPr id="5" name="Picture 4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0034EE2F-F8B0-BB04-3919-B98670840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CF2578B7-A0D3-C354-E31D-B896EDE0FC27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Customer Intelligence Equity</a:t>
            </a:r>
          </a:p>
        </p:txBody>
      </p:sp>
    </p:spTree>
    <p:extLst>
      <p:ext uri="{BB962C8B-B14F-4D97-AF65-F5344CB8AC3E}">
        <p14:creationId xmlns:p14="http://schemas.microsoft.com/office/powerpoint/2010/main" val="2829215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FB9E9-EDBF-BA37-EB2B-AE1214E5A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F0881A30-1917-D35C-E421-6420BBCF3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1CC2FD9-4A40-9A4B-60DB-0C9E39A33422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Customer Intelligence Equity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D491330-9A8C-50EE-2FBB-B7833F312559}"/>
              </a:ext>
            </a:extLst>
          </p:cNvPr>
          <p:cNvSpPr/>
          <p:nvPr/>
        </p:nvSpPr>
        <p:spPr>
          <a:xfrm>
            <a:off x="477247" y="1865174"/>
            <a:ext cx="2723152" cy="1706702"/>
          </a:xfrm>
          <a:prstGeom prst="roundRect">
            <a:avLst>
              <a:gd name="adj" fmla="val 3829"/>
            </a:avLst>
          </a:prstGeom>
          <a:solidFill>
            <a:schemeClr val="bg1">
              <a:lumMod val="95000"/>
            </a:schemeClr>
          </a:solidFill>
          <a:ln>
            <a:solidFill>
              <a:srgbClr val="0026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 dirty="0">
                <a:solidFill>
                  <a:schemeClr val="tx1"/>
                </a:solidFill>
              </a:rPr>
              <a:t>Day 1</a:t>
            </a:r>
            <a:endParaRPr lang="en-US" sz="1100" b="1" dirty="0">
              <a:solidFill>
                <a:schemeClr val="tx1"/>
              </a:solidFill>
            </a:endParaRPr>
          </a:p>
          <a:p>
            <a:endParaRPr lang="en-US" sz="1100" b="1" dirty="0">
              <a:solidFill>
                <a:schemeClr val="tx1"/>
              </a:solidFill>
            </a:endParaRPr>
          </a:p>
          <a:p>
            <a:r>
              <a:rPr lang="en-US" sz="1100" b="1" dirty="0">
                <a:solidFill>
                  <a:schemeClr val="tx1"/>
                </a:solidFill>
              </a:rPr>
              <a:t>SMS: </a:t>
            </a:r>
            <a:r>
              <a:rPr lang="en-US" sz="1100" dirty="0">
                <a:solidFill>
                  <a:schemeClr val="tx1"/>
                </a:solidFill>
              </a:rPr>
              <a:t>You've got equity. Want to take advantage and talk about it?</a:t>
            </a:r>
          </a:p>
          <a:p>
            <a:r>
              <a:rPr lang="en-US" sz="1100" dirty="0">
                <a:solidFill>
                  <a:schemeClr val="tx1"/>
                </a:solidFill>
              </a:rPr>
              <a:t>8:00 AM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1100" b="1" dirty="0">
                <a:solidFill>
                  <a:schemeClr val="tx1"/>
                </a:solidFill>
              </a:rPr>
              <a:t>Email: </a:t>
            </a:r>
            <a:r>
              <a:rPr lang="en-US" sz="1100" dirty="0">
                <a:solidFill>
                  <a:schemeClr val="tx1"/>
                </a:solidFill>
              </a:rPr>
              <a:t>Equity value is X, did you know we offer these products to take advantage</a:t>
            </a:r>
          </a:p>
          <a:p>
            <a:r>
              <a:rPr lang="en-US" sz="1100" dirty="0">
                <a:solidFill>
                  <a:schemeClr val="tx1"/>
                </a:solidFill>
              </a:rPr>
              <a:t>9:00 AM</a:t>
            </a:r>
          </a:p>
          <a:p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BB24513-2734-CFFC-1E4E-77914450A778}"/>
              </a:ext>
            </a:extLst>
          </p:cNvPr>
          <p:cNvSpPr txBox="1"/>
          <p:nvPr/>
        </p:nvSpPr>
        <p:spPr>
          <a:xfrm>
            <a:off x="477247" y="1152940"/>
            <a:ext cx="10736746" cy="369332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63A"/>
                </a:solidFill>
              </a:rPr>
              <a:t>Campaign Schedule &amp; Execution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D55EDFE-C404-AE3A-DB36-2722027D0229}"/>
              </a:ext>
            </a:extLst>
          </p:cNvPr>
          <p:cNvCxnSpPr>
            <a:cxnSpLocks/>
          </p:cNvCxnSpPr>
          <p:nvPr/>
        </p:nvCxnSpPr>
        <p:spPr>
          <a:xfrm>
            <a:off x="591100" y="2229262"/>
            <a:ext cx="23600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3B82F9C-206C-2A02-2CDA-18D66FB13084}"/>
              </a:ext>
            </a:extLst>
          </p:cNvPr>
          <p:cNvSpPr/>
          <p:nvPr/>
        </p:nvSpPr>
        <p:spPr>
          <a:xfrm>
            <a:off x="3400134" y="1865174"/>
            <a:ext cx="2723152" cy="1706702"/>
          </a:xfrm>
          <a:prstGeom prst="roundRect">
            <a:avLst>
              <a:gd name="adj" fmla="val 3829"/>
            </a:avLst>
          </a:prstGeom>
          <a:solidFill>
            <a:schemeClr val="bg1">
              <a:lumMod val="95000"/>
            </a:schemeClr>
          </a:solidFill>
          <a:ln>
            <a:solidFill>
              <a:srgbClr val="0026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 dirty="0">
                <a:solidFill>
                  <a:schemeClr val="tx1"/>
                </a:solidFill>
              </a:rPr>
              <a:t>Day 2</a:t>
            </a:r>
            <a:endParaRPr lang="en-US" sz="1100" b="1" dirty="0">
              <a:solidFill>
                <a:schemeClr val="tx1"/>
              </a:solidFill>
            </a:endParaRPr>
          </a:p>
          <a:p>
            <a:endParaRPr lang="en-US" sz="1100" b="1" dirty="0">
              <a:solidFill>
                <a:schemeClr val="tx1"/>
              </a:solidFill>
            </a:endParaRPr>
          </a:p>
          <a:p>
            <a:r>
              <a:rPr lang="en-US" sz="1100" b="1" dirty="0">
                <a:solidFill>
                  <a:schemeClr val="tx1"/>
                </a:solidFill>
              </a:rPr>
              <a:t>Email: </a:t>
            </a:r>
            <a:r>
              <a:rPr lang="en-US" sz="1100" dirty="0">
                <a:solidFill>
                  <a:schemeClr val="tx1"/>
                </a:solidFill>
              </a:rPr>
              <a:t>Three options:</a:t>
            </a:r>
          </a:p>
          <a:p>
            <a:r>
              <a:rPr lang="en-US" sz="1100" dirty="0">
                <a:solidFill>
                  <a:schemeClr val="tx1"/>
                </a:solidFill>
              </a:rPr>
              <a:t>HELOC. Cashout refi. Home equity loans</a:t>
            </a:r>
          </a:p>
          <a:p>
            <a:r>
              <a:rPr lang="en-US" sz="1100" dirty="0">
                <a:solidFill>
                  <a:schemeClr val="tx1"/>
                </a:solidFill>
              </a:rPr>
              <a:t>9:00 AM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7FCAC4A-68A4-A36A-FC39-852310301052}"/>
              </a:ext>
            </a:extLst>
          </p:cNvPr>
          <p:cNvCxnSpPr>
            <a:cxnSpLocks/>
          </p:cNvCxnSpPr>
          <p:nvPr/>
        </p:nvCxnSpPr>
        <p:spPr>
          <a:xfrm>
            <a:off x="3511951" y="2229262"/>
            <a:ext cx="23600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09186A4-FC1D-59EB-2AD8-43D9631C38E4}"/>
              </a:ext>
            </a:extLst>
          </p:cNvPr>
          <p:cNvSpPr/>
          <p:nvPr/>
        </p:nvSpPr>
        <p:spPr>
          <a:xfrm>
            <a:off x="6323021" y="1865174"/>
            <a:ext cx="2723152" cy="1706702"/>
          </a:xfrm>
          <a:prstGeom prst="roundRect">
            <a:avLst>
              <a:gd name="adj" fmla="val 3829"/>
            </a:avLst>
          </a:prstGeom>
          <a:solidFill>
            <a:schemeClr val="bg1">
              <a:lumMod val="95000"/>
            </a:schemeClr>
          </a:solidFill>
          <a:ln>
            <a:solidFill>
              <a:srgbClr val="0026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 dirty="0">
                <a:solidFill>
                  <a:schemeClr val="tx1"/>
                </a:solidFill>
              </a:rPr>
              <a:t>Day 3</a:t>
            </a:r>
            <a:endParaRPr lang="en-US" sz="1100" b="1" dirty="0">
              <a:solidFill>
                <a:schemeClr val="tx1"/>
              </a:solidFill>
            </a:endParaRPr>
          </a:p>
          <a:p>
            <a:endParaRPr lang="en-US" sz="1100" b="1" dirty="0">
              <a:solidFill>
                <a:schemeClr val="tx1"/>
              </a:solidFill>
            </a:endParaRPr>
          </a:p>
          <a:p>
            <a:r>
              <a:rPr lang="en-US" sz="1100" b="1" dirty="0">
                <a:solidFill>
                  <a:schemeClr val="tx1"/>
                </a:solidFill>
              </a:rPr>
              <a:t>SMS: </a:t>
            </a:r>
            <a:r>
              <a:rPr lang="en-US" sz="1100" dirty="0">
                <a:solidFill>
                  <a:schemeClr val="tx1"/>
                </a:solidFill>
              </a:rPr>
              <a:t>Do you know your options to tap into your home's value?</a:t>
            </a:r>
          </a:p>
          <a:p>
            <a:r>
              <a:rPr lang="en-US" sz="1100" dirty="0">
                <a:solidFill>
                  <a:schemeClr val="tx1"/>
                </a:solidFill>
              </a:rPr>
              <a:t>12:00 PM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C243027-2956-D762-107A-B84E25F7AD79}"/>
              </a:ext>
            </a:extLst>
          </p:cNvPr>
          <p:cNvCxnSpPr>
            <a:cxnSpLocks/>
          </p:cNvCxnSpPr>
          <p:nvPr/>
        </p:nvCxnSpPr>
        <p:spPr>
          <a:xfrm>
            <a:off x="6431591" y="2229262"/>
            <a:ext cx="23600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E0C0FE0-D2CE-7CAE-D88D-1E705172052A}"/>
              </a:ext>
            </a:extLst>
          </p:cNvPr>
          <p:cNvSpPr/>
          <p:nvPr/>
        </p:nvSpPr>
        <p:spPr>
          <a:xfrm>
            <a:off x="9245907" y="1865173"/>
            <a:ext cx="2723152" cy="1706702"/>
          </a:xfrm>
          <a:prstGeom prst="roundRect">
            <a:avLst>
              <a:gd name="adj" fmla="val 3829"/>
            </a:avLst>
          </a:prstGeom>
          <a:solidFill>
            <a:schemeClr val="bg1">
              <a:lumMod val="95000"/>
            </a:schemeClr>
          </a:solidFill>
          <a:ln>
            <a:solidFill>
              <a:srgbClr val="0026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 dirty="0">
                <a:solidFill>
                  <a:schemeClr val="tx1"/>
                </a:solidFill>
              </a:rPr>
              <a:t>Day 6</a:t>
            </a:r>
            <a:endParaRPr lang="en-US" sz="1100" b="1" dirty="0">
              <a:solidFill>
                <a:schemeClr val="tx1"/>
              </a:solidFill>
            </a:endParaRPr>
          </a:p>
          <a:p>
            <a:endParaRPr lang="en-US" sz="1100" b="1" dirty="0">
              <a:solidFill>
                <a:schemeClr val="tx1"/>
              </a:solidFill>
            </a:endParaRPr>
          </a:p>
          <a:p>
            <a:r>
              <a:rPr lang="en-US" sz="1100" b="1" dirty="0">
                <a:solidFill>
                  <a:schemeClr val="tx1"/>
                </a:solidFill>
              </a:rPr>
              <a:t>Email: </a:t>
            </a:r>
            <a:r>
              <a:rPr lang="en-US" sz="1100" dirty="0">
                <a:solidFill>
                  <a:schemeClr val="tx1"/>
                </a:solidFill>
              </a:rPr>
              <a:t>Do you know what a HELOC is and how it can be used?</a:t>
            </a:r>
          </a:p>
          <a:p>
            <a:r>
              <a:rPr lang="en-US" sz="1100" dirty="0">
                <a:solidFill>
                  <a:schemeClr val="tx1"/>
                </a:solidFill>
              </a:rPr>
              <a:t>8:00 AM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BFCA62B-E855-37C7-79BC-D295070AA793}"/>
              </a:ext>
            </a:extLst>
          </p:cNvPr>
          <p:cNvCxnSpPr>
            <a:cxnSpLocks/>
          </p:cNvCxnSpPr>
          <p:nvPr/>
        </p:nvCxnSpPr>
        <p:spPr>
          <a:xfrm>
            <a:off x="9359760" y="2229261"/>
            <a:ext cx="23600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89988A0-61F3-7216-B6E9-79E38C847051}"/>
              </a:ext>
            </a:extLst>
          </p:cNvPr>
          <p:cNvSpPr/>
          <p:nvPr/>
        </p:nvSpPr>
        <p:spPr>
          <a:xfrm>
            <a:off x="477246" y="3850432"/>
            <a:ext cx="2723153" cy="1706702"/>
          </a:xfrm>
          <a:prstGeom prst="roundRect">
            <a:avLst>
              <a:gd name="adj" fmla="val 3829"/>
            </a:avLst>
          </a:prstGeom>
          <a:solidFill>
            <a:schemeClr val="bg1">
              <a:lumMod val="95000"/>
            </a:schemeClr>
          </a:solidFill>
          <a:ln>
            <a:solidFill>
              <a:srgbClr val="0026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 dirty="0">
                <a:solidFill>
                  <a:schemeClr val="tx1"/>
                </a:solidFill>
              </a:rPr>
              <a:t>Day 9</a:t>
            </a:r>
            <a:endParaRPr lang="en-US" sz="1100" b="1" dirty="0">
              <a:solidFill>
                <a:schemeClr val="tx1"/>
              </a:solidFill>
            </a:endParaRPr>
          </a:p>
          <a:p>
            <a:endParaRPr lang="en-US" sz="1100" b="1" dirty="0">
              <a:solidFill>
                <a:schemeClr val="tx1"/>
              </a:solidFill>
            </a:endParaRPr>
          </a:p>
          <a:p>
            <a:r>
              <a:rPr lang="en-US" sz="1100" b="1" dirty="0">
                <a:solidFill>
                  <a:schemeClr val="tx1"/>
                </a:solidFill>
              </a:rPr>
              <a:t>Email: </a:t>
            </a:r>
            <a:r>
              <a:rPr lang="en-US" sz="1100" dirty="0">
                <a:solidFill>
                  <a:schemeClr val="tx1"/>
                </a:solidFill>
              </a:rPr>
              <a:t>Do you know what a home equity loan can do for you?</a:t>
            </a:r>
          </a:p>
          <a:p>
            <a:r>
              <a:rPr lang="en-US" sz="1100" dirty="0">
                <a:solidFill>
                  <a:schemeClr val="tx1"/>
                </a:solidFill>
              </a:rPr>
              <a:t>9:00 AM</a:t>
            </a:r>
          </a:p>
          <a:p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2510109-1940-3325-F562-B93A18B9815A}"/>
              </a:ext>
            </a:extLst>
          </p:cNvPr>
          <p:cNvCxnSpPr>
            <a:cxnSpLocks/>
          </p:cNvCxnSpPr>
          <p:nvPr/>
        </p:nvCxnSpPr>
        <p:spPr>
          <a:xfrm>
            <a:off x="591100" y="4214520"/>
            <a:ext cx="247387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43C6124-7707-C267-1165-26EF7A312611}"/>
              </a:ext>
            </a:extLst>
          </p:cNvPr>
          <p:cNvSpPr/>
          <p:nvPr/>
        </p:nvSpPr>
        <p:spPr>
          <a:xfrm>
            <a:off x="9245907" y="5835692"/>
            <a:ext cx="2723152" cy="572874"/>
          </a:xfrm>
          <a:prstGeom prst="roundRect">
            <a:avLst>
              <a:gd name="adj" fmla="val 3829"/>
            </a:avLst>
          </a:prstGeom>
          <a:solidFill>
            <a:schemeClr val="bg1">
              <a:lumMod val="95000"/>
            </a:schemeClr>
          </a:solidFill>
          <a:ln>
            <a:solidFill>
              <a:srgbClr val="0026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Primary Goal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Leverage Home Equity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2BC870F-0054-9996-1398-3BADEC708931}"/>
              </a:ext>
            </a:extLst>
          </p:cNvPr>
          <p:cNvSpPr/>
          <p:nvPr/>
        </p:nvSpPr>
        <p:spPr>
          <a:xfrm>
            <a:off x="6323021" y="5835692"/>
            <a:ext cx="2723152" cy="572874"/>
          </a:xfrm>
          <a:prstGeom prst="roundRect">
            <a:avLst>
              <a:gd name="adj" fmla="val 3829"/>
            </a:avLst>
          </a:prstGeom>
          <a:solidFill>
            <a:schemeClr val="bg1">
              <a:lumMod val="95000"/>
            </a:schemeClr>
          </a:solidFill>
          <a:ln>
            <a:solidFill>
              <a:srgbClr val="0026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Email + SMS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6 + 3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FF91F45-1280-1372-1AE0-4C1BEB7145E1}"/>
              </a:ext>
            </a:extLst>
          </p:cNvPr>
          <p:cNvSpPr/>
          <p:nvPr/>
        </p:nvSpPr>
        <p:spPr>
          <a:xfrm>
            <a:off x="3400134" y="5835692"/>
            <a:ext cx="2695866" cy="572874"/>
          </a:xfrm>
          <a:prstGeom prst="roundRect">
            <a:avLst>
              <a:gd name="adj" fmla="val 3829"/>
            </a:avLst>
          </a:prstGeom>
          <a:solidFill>
            <a:schemeClr val="bg1">
              <a:lumMod val="95000"/>
            </a:schemeClr>
          </a:solidFill>
          <a:ln>
            <a:solidFill>
              <a:srgbClr val="0026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Touches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B20F83A-F3C0-6E7E-F380-0749232E607A}"/>
              </a:ext>
            </a:extLst>
          </p:cNvPr>
          <p:cNvSpPr/>
          <p:nvPr/>
        </p:nvSpPr>
        <p:spPr>
          <a:xfrm>
            <a:off x="477247" y="5835692"/>
            <a:ext cx="2723152" cy="572874"/>
          </a:xfrm>
          <a:prstGeom prst="roundRect">
            <a:avLst>
              <a:gd name="adj" fmla="val 3829"/>
            </a:avLst>
          </a:prstGeom>
          <a:solidFill>
            <a:schemeClr val="bg1">
              <a:lumMod val="95000"/>
            </a:schemeClr>
          </a:solidFill>
          <a:ln>
            <a:solidFill>
              <a:srgbClr val="0026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Total Days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625C29-2584-5D3D-A587-793E8E5F6A35}"/>
              </a:ext>
            </a:extLst>
          </p:cNvPr>
          <p:cNvSpPr/>
          <p:nvPr/>
        </p:nvSpPr>
        <p:spPr>
          <a:xfrm>
            <a:off x="3400134" y="3850431"/>
            <a:ext cx="2723152" cy="1706702"/>
          </a:xfrm>
          <a:prstGeom prst="roundRect">
            <a:avLst>
              <a:gd name="adj" fmla="val 3829"/>
            </a:avLst>
          </a:prstGeom>
          <a:solidFill>
            <a:schemeClr val="bg1">
              <a:lumMod val="95000"/>
            </a:schemeClr>
          </a:solidFill>
          <a:ln>
            <a:solidFill>
              <a:srgbClr val="0026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 dirty="0">
                <a:solidFill>
                  <a:schemeClr val="tx1"/>
                </a:solidFill>
              </a:rPr>
              <a:t>Day 10</a:t>
            </a:r>
            <a:endParaRPr lang="en-US" sz="1100" b="1" dirty="0">
              <a:solidFill>
                <a:schemeClr val="tx1"/>
              </a:solidFill>
            </a:endParaRPr>
          </a:p>
          <a:p>
            <a:endParaRPr lang="en-US" sz="1100" b="1" dirty="0">
              <a:solidFill>
                <a:schemeClr val="tx1"/>
              </a:solidFill>
            </a:endParaRPr>
          </a:p>
          <a:p>
            <a:r>
              <a:rPr lang="en-US" sz="1100" b="1" dirty="0">
                <a:solidFill>
                  <a:schemeClr val="tx1"/>
                </a:solidFill>
              </a:rPr>
              <a:t>SMS: </a:t>
            </a:r>
            <a:r>
              <a:rPr lang="en-US" sz="1100" dirty="0">
                <a:solidFill>
                  <a:schemeClr val="tx1"/>
                </a:solidFill>
              </a:rPr>
              <a:t>Check in  to see if borrower reviewed emails, offer another call.</a:t>
            </a:r>
          </a:p>
          <a:p>
            <a:r>
              <a:rPr lang="en-US" sz="1100" dirty="0">
                <a:solidFill>
                  <a:schemeClr val="tx1"/>
                </a:solidFill>
              </a:rPr>
              <a:t>10:00 AM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82F97A1-AFCD-5279-718C-4417219EF80C}"/>
              </a:ext>
            </a:extLst>
          </p:cNvPr>
          <p:cNvCxnSpPr>
            <a:cxnSpLocks/>
          </p:cNvCxnSpPr>
          <p:nvPr/>
        </p:nvCxnSpPr>
        <p:spPr>
          <a:xfrm>
            <a:off x="3511951" y="4214519"/>
            <a:ext cx="23600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A6BD93B-B43E-D951-272C-2FE59B97FBF3}"/>
              </a:ext>
            </a:extLst>
          </p:cNvPr>
          <p:cNvSpPr/>
          <p:nvPr/>
        </p:nvSpPr>
        <p:spPr>
          <a:xfrm>
            <a:off x="6323021" y="3850431"/>
            <a:ext cx="2723152" cy="1706702"/>
          </a:xfrm>
          <a:prstGeom prst="roundRect">
            <a:avLst>
              <a:gd name="adj" fmla="val 3829"/>
            </a:avLst>
          </a:prstGeom>
          <a:solidFill>
            <a:schemeClr val="bg1">
              <a:lumMod val="95000"/>
            </a:schemeClr>
          </a:solidFill>
          <a:ln>
            <a:solidFill>
              <a:srgbClr val="0026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 dirty="0">
                <a:solidFill>
                  <a:schemeClr val="tx1"/>
                </a:solidFill>
              </a:rPr>
              <a:t>Day 15</a:t>
            </a:r>
            <a:endParaRPr lang="en-US" sz="1100" b="1" dirty="0">
              <a:solidFill>
                <a:schemeClr val="tx1"/>
              </a:solidFill>
            </a:endParaRPr>
          </a:p>
          <a:p>
            <a:endParaRPr lang="en-US" sz="1100" b="1" dirty="0">
              <a:solidFill>
                <a:schemeClr val="tx1"/>
              </a:solidFill>
            </a:endParaRPr>
          </a:p>
          <a:p>
            <a:r>
              <a:rPr lang="en-US" sz="1100" b="1" dirty="0">
                <a:solidFill>
                  <a:schemeClr val="tx1"/>
                </a:solidFill>
              </a:rPr>
              <a:t>Email: </a:t>
            </a:r>
            <a:r>
              <a:rPr lang="en-US" sz="1100" dirty="0">
                <a:solidFill>
                  <a:schemeClr val="tx1"/>
                </a:solidFill>
              </a:rPr>
              <a:t>Do you know that cashout refi is also an option?</a:t>
            </a:r>
          </a:p>
          <a:p>
            <a:r>
              <a:rPr lang="en-US" sz="1100" dirty="0">
                <a:solidFill>
                  <a:schemeClr val="tx1"/>
                </a:solidFill>
              </a:rPr>
              <a:t>9:00 AM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D55944A-C939-B1BB-403D-3E882EC89401}"/>
              </a:ext>
            </a:extLst>
          </p:cNvPr>
          <p:cNvCxnSpPr>
            <a:cxnSpLocks/>
          </p:cNvCxnSpPr>
          <p:nvPr/>
        </p:nvCxnSpPr>
        <p:spPr>
          <a:xfrm>
            <a:off x="6431591" y="4214519"/>
            <a:ext cx="23600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01F29B1-3ACD-542C-39A6-138F986BE774}"/>
              </a:ext>
            </a:extLst>
          </p:cNvPr>
          <p:cNvSpPr/>
          <p:nvPr/>
        </p:nvSpPr>
        <p:spPr>
          <a:xfrm>
            <a:off x="9245907" y="3850430"/>
            <a:ext cx="2723152" cy="1706702"/>
          </a:xfrm>
          <a:prstGeom prst="roundRect">
            <a:avLst>
              <a:gd name="adj" fmla="val 3829"/>
            </a:avLst>
          </a:prstGeom>
          <a:solidFill>
            <a:schemeClr val="bg1">
              <a:lumMod val="95000"/>
            </a:schemeClr>
          </a:solidFill>
          <a:ln>
            <a:solidFill>
              <a:srgbClr val="0026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 dirty="0">
                <a:solidFill>
                  <a:schemeClr val="tx1"/>
                </a:solidFill>
              </a:rPr>
              <a:t>Day 25</a:t>
            </a:r>
            <a:endParaRPr lang="en-US" sz="1100" b="1" dirty="0">
              <a:solidFill>
                <a:schemeClr val="tx1"/>
              </a:solidFill>
            </a:endParaRPr>
          </a:p>
          <a:p>
            <a:endParaRPr lang="en-US" sz="1100" b="1" dirty="0">
              <a:solidFill>
                <a:schemeClr val="tx1"/>
              </a:solidFill>
            </a:endParaRPr>
          </a:p>
          <a:p>
            <a:r>
              <a:rPr lang="en-US" sz="1100" b="1" dirty="0">
                <a:solidFill>
                  <a:schemeClr val="tx1"/>
                </a:solidFill>
              </a:rPr>
              <a:t>Email: </a:t>
            </a:r>
            <a:r>
              <a:rPr lang="en-US" sz="1100" dirty="0">
                <a:solidFill>
                  <a:schemeClr val="tx1"/>
                </a:solidFill>
              </a:rPr>
              <a:t>Final email - are you interested, would you like to schedule time to discuss?</a:t>
            </a:r>
          </a:p>
          <a:p>
            <a:r>
              <a:rPr lang="en-US" sz="1100" dirty="0">
                <a:solidFill>
                  <a:schemeClr val="tx1"/>
                </a:solidFill>
              </a:rPr>
              <a:t>9:00 AM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435C43B-9F48-0AA3-614F-690971D80486}"/>
              </a:ext>
            </a:extLst>
          </p:cNvPr>
          <p:cNvCxnSpPr>
            <a:cxnSpLocks/>
          </p:cNvCxnSpPr>
          <p:nvPr/>
        </p:nvCxnSpPr>
        <p:spPr>
          <a:xfrm>
            <a:off x="9359760" y="4214518"/>
            <a:ext cx="23600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180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2DB3A478-CF8E-5ABD-4CE4-FA8C66945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36E99EE9-9C24-C7FA-54B0-0EC716897190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Customer Intelligence Equity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1FA93FB-7751-4688-F683-FA49A4248193}"/>
              </a:ext>
            </a:extLst>
          </p:cNvPr>
          <p:cNvSpPr txBox="1">
            <a:spLocks/>
          </p:cNvSpPr>
          <p:nvPr/>
        </p:nvSpPr>
        <p:spPr>
          <a:xfrm>
            <a:off x="6927575" y="842644"/>
            <a:ext cx="5071428" cy="533418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68680">
              <a:spcBef>
                <a:spcPts val="0"/>
              </a:spcBef>
            </a:pPr>
            <a:r>
              <a:rPr lang="en-US" b="0" i="0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Journey Notes:</a:t>
            </a:r>
          </a:p>
          <a:p>
            <a:pPr marL="285750" indent="-285750" defTabSz="86868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500" b="1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Configure onramp triggers</a:t>
            </a:r>
            <a:r>
              <a:rPr lang="en-US" sz="15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: Use Insight Created – Equity Alert with organization-specific inline conditions (servicing status, consent requirements, segment targeting). Consider branches to target high-, medium-, and low-equity holding consumers.</a:t>
            </a:r>
          </a:p>
          <a:p>
            <a:pPr marL="285750" indent="-285750" defTabSz="86868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500" b="1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Configure offramp triggers</a:t>
            </a:r>
            <a:r>
              <a:rPr lang="en-US" sz="15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: </a:t>
            </a:r>
          </a:p>
          <a:p>
            <a:pPr marL="742950" lvl="1" indent="-285750" defTabSz="86868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5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Use Loan Status Change and Loan Created with organization-specific inline conditions (loan purpose, loan status). </a:t>
            </a:r>
          </a:p>
          <a:p>
            <a:pPr marL="742950" lvl="1" indent="-285750" defTabSz="86868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5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If you have a point-of-sale integration, consider adding an Application Started offramp. </a:t>
            </a:r>
          </a:p>
          <a:p>
            <a:pPr marL="742950" lvl="1" indent="-285750" defTabSz="86868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5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Train LOs to use Outcomes to remove uninterested contacts. </a:t>
            </a:r>
          </a:p>
          <a:p>
            <a:pPr marL="285750" indent="-285750" defTabSz="86868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500" b="1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Customize messaging</a:t>
            </a:r>
            <a:r>
              <a:rPr lang="en-US" sz="15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: Keep emails/SMS that work for your organization, edit to meet your tone, add custom touchpoints to extend the campaign, or layer these into existing campaigns.</a:t>
            </a:r>
          </a:p>
          <a:p>
            <a:pPr marL="742950" lvl="1" indent="-285750" defTabSz="86868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5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Include HELOC application links from the user’s profile if available.</a:t>
            </a:r>
          </a:p>
          <a:p>
            <a:pPr marL="285750" indent="-285750" defTabSz="86868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500" b="1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Timing</a:t>
            </a:r>
            <a:r>
              <a:rPr lang="en-US" sz="15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: Adjust day/time delivery based on your organization’s contact preference (operating hours, day-of-week patterns).</a:t>
            </a:r>
          </a:p>
          <a:p>
            <a:pPr marL="285750" indent="-285750" defTabSz="86868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500" b="1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Equity Grouping</a:t>
            </a:r>
            <a:r>
              <a:rPr lang="en-US" sz="15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: Adjust equity percentage groups to fit your organization’s goals for tracking equity.</a:t>
            </a: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002060"/>
              </a:solidFill>
            </a:endParaRPr>
          </a:p>
          <a:p>
            <a:pPr defTabSz="868680">
              <a:spcBef>
                <a:spcPts val="0"/>
              </a:spcBef>
            </a:pPr>
            <a:endParaRPr lang="en-US" sz="2280" b="0" i="0" kern="100" dirty="0">
              <a:solidFill>
                <a:srgbClr val="002060"/>
              </a:solidFill>
              <a:effectLst/>
              <a:latin typeface="+mn-lt"/>
              <a:ea typeface="+mn-ea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E08D42-B370-AC1A-D4FE-10939A27ED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52079" y="773069"/>
            <a:ext cx="6156834" cy="595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95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AA47B01F-E05F-EB00-4F80-CE8DEB96B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7C2F5F1-C8D1-0B94-DDB6-457452A5A0C4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Customer Intelligence Equity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9AF02D4-FCFB-11DB-9581-0BEA4016B609}"/>
              </a:ext>
            </a:extLst>
          </p:cNvPr>
          <p:cNvSpPr txBox="1">
            <a:spLocks/>
          </p:cNvSpPr>
          <p:nvPr/>
        </p:nvSpPr>
        <p:spPr>
          <a:xfrm>
            <a:off x="4378523" y="910764"/>
            <a:ext cx="7530410" cy="5741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68680">
              <a:lnSpc>
                <a:spcPct val="100000"/>
              </a:lnSpc>
              <a:spcBef>
                <a:spcPts val="0"/>
              </a:spcBef>
            </a:pPr>
            <a:r>
              <a:rPr lang="en-US" b="1" i="0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Email Subject Line:</a:t>
            </a:r>
          </a:p>
          <a:p>
            <a:pPr defTabSz="868680">
              <a:lnSpc>
                <a:spcPct val="100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Is it time to have a serious, sit-down talk with your home?</a:t>
            </a:r>
            <a:endParaRPr lang="en-US" kern="100" dirty="0">
              <a:solidFill>
                <a:srgbClr val="002060"/>
              </a:solidFill>
              <a:highlight>
                <a:srgbClr val="FFFF00"/>
              </a:highlight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440334-11F9-2108-4278-9683AF7F7149}"/>
              </a:ext>
            </a:extLst>
          </p:cNvPr>
          <p:cNvSpPr txBox="1"/>
          <p:nvPr/>
        </p:nvSpPr>
        <p:spPr>
          <a:xfrm>
            <a:off x="4378523" y="1656090"/>
            <a:ext cx="753041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Hello {{</a:t>
            </a:r>
            <a:r>
              <a:rPr lang="en-US" sz="1200" dirty="0" err="1"/>
              <a:t>recipient.f_name</a:t>
            </a:r>
            <a:r>
              <a:rPr lang="en-US" sz="1200" dirty="0"/>
              <a:t>}},</a:t>
            </a:r>
          </a:p>
          <a:p>
            <a:endParaRPr lang="en-US" sz="1200" dirty="0"/>
          </a:p>
          <a:p>
            <a:r>
              <a:rPr lang="en-US" sz="1200" dirty="0"/>
              <a:t>Have you ever thought to yourself: "I've been making mortgage payments for years. This place owes me"?</a:t>
            </a:r>
          </a:p>
          <a:p>
            <a:endParaRPr lang="en-US" sz="1200" dirty="0"/>
          </a:p>
          <a:p>
            <a:r>
              <a:rPr lang="en-US" sz="1200" dirty="0"/>
              <a:t>If you have, it's time to tell your home it's payback time.</a:t>
            </a:r>
          </a:p>
          <a:p>
            <a:endParaRPr lang="en-US" sz="1200" dirty="0"/>
          </a:p>
          <a:p>
            <a:r>
              <a:rPr lang="en-US" sz="1200" dirty="0"/>
              <a:t>Currently your home's equity is about ${{</a:t>
            </a:r>
            <a:r>
              <a:rPr lang="en-US" sz="1200" dirty="0" err="1"/>
              <a:t>recipient.enriched.equity.estimated_equity_dollars</a:t>
            </a:r>
            <a:r>
              <a:rPr lang="en-US" sz="1200" dirty="0"/>
              <a:t> | </a:t>
            </a:r>
            <a:r>
              <a:rPr lang="en-US" sz="1200" dirty="0" err="1"/>
              <a:t>formatNumber</a:t>
            </a:r>
            <a:r>
              <a:rPr lang="en-US" sz="1200" dirty="0"/>
              <a:t>: 0}}.</a:t>
            </a:r>
          </a:p>
          <a:p>
            <a:endParaRPr lang="en-US" sz="1200" dirty="0"/>
          </a:p>
          <a:p>
            <a:r>
              <a:rPr lang="en-US" sz="1200" dirty="0"/>
              <a:t>You can collect by using a percentage of your equity to finance anything, from home renovations to a new car or truck. Equity can also help you consolidate and pay off any high-interest debt.</a:t>
            </a:r>
          </a:p>
          <a:p>
            <a:endParaRPr lang="en-US" sz="1200" dirty="0"/>
          </a:p>
          <a:p>
            <a:r>
              <a:rPr lang="en-US" sz="1200" dirty="0"/>
              <a:t>Call me at {{</a:t>
            </a:r>
            <a:r>
              <a:rPr lang="en-US" sz="1200" dirty="0" err="1"/>
              <a:t>sender.phone_office</a:t>
            </a:r>
            <a:r>
              <a:rPr lang="en-US" sz="1200" dirty="0"/>
              <a:t>}} to learn how I can help you make it happen.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327BE9-7AB4-16D0-F102-619A7E50BF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3318" y="997126"/>
            <a:ext cx="3368132" cy="4490842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1199019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66CD6-709C-4CE3-570F-C1882B811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F15EB61E-7D48-8813-7960-C1CAE318C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9B82CE1A-DD46-F2A2-FB37-CBA93417E792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Customer Intelligence Equity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1172EF8-3A8E-06D8-4160-72C4B66DE030}"/>
              </a:ext>
            </a:extLst>
          </p:cNvPr>
          <p:cNvSpPr txBox="1">
            <a:spLocks/>
          </p:cNvSpPr>
          <p:nvPr/>
        </p:nvSpPr>
        <p:spPr>
          <a:xfrm>
            <a:off x="4378523" y="910764"/>
            <a:ext cx="7530410" cy="5741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68680">
              <a:lnSpc>
                <a:spcPct val="100000"/>
              </a:lnSpc>
              <a:spcBef>
                <a:spcPts val="0"/>
              </a:spcBef>
            </a:pPr>
            <a:r>
              <a:rPr lang="en-US" b="1" i="0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Email Subject Line:</a:t>
            </a:r>
          </a:p>
          <a:p>
            <a:pPr defTabSz="868680">
              <a:lnSpc>
                <a:spcPct val="100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What's your favorite equity flavor?</a:t>
            </a:r>
            <a:endParaRPr lang="en-US" kern="100" dirty="0">
              <a:solidFill>
                <a:srgbClr val="002060"/>
              </a:solidFill>
              <a:highlight>
                <a:srgbClr val="FFFF00"/>
              </a:highlight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679835-2257-B8E6-4C1A-89F947A9ED17}"/>
              </a:ext>
            </a:extLst>
          </p:cNvPr>
          <p:cNvSpPr txBox="1"/>
          <p:nvPr/>
        </p:nvSpPr>
        <p:spPr>
          <a:xfrm>
            <a:off x="4378523" y="1656090"/>
            <a:ext cx="753041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Hi {{</a:t>
            </a:r>
            <a:r>
              <a:rPr lang="en-US" sz="1200" dirty="0" err="1"/>
              <a:t>recipient.f_name</a:t>
            </a:r>
            <a:r>
              <a:rPr lang="en-US" sz="1200" dirty="0"/>
              <a:t>}},</a:t>
            </a:r>
          </a:p>
          <a:p>
            <a:endParaRPr lang="en-US" sz="1200" dirty="0"/>
          </a:p>
          <a:p>
            <a:r>
              <a:rPr lang="en-US" sz="1200" dirty="0"/>
              <a:t>Hope you're doing well!</a:t>
            </a:r>
          </a:p>
          <a:p>
            <a:endParaRPr lang="en-US" sz="1200" dirty="0"/>
          </a:p>
          <a:p>
            <a:r>
              <a:rPr lang="en-US" sz="1200" dirty="0"/>
              <a:t>I recently sent you an update with details of your home's current equity and what it can do for you.</a:t>
            </a:r>
          </a:p>
          <a:p>
            <a:endParaRPr lang="en-US" sz="1200" dirty="0"/>
          </a:p>
          <a:p>
            <a:r>
              <a:rPr lang="en-US" sz="1200" dirty="0"/>
              <a:t>Based on our records, the current estimate of your equity adds up to around ${{</a:t>
            </a:r>
            <a:r>
              <a:rPr lang="en-US" sz="1200" dirty="0" err="1"/>
              <a:t>recipient.enriched.equity.estimated_equity_dollars</a:t>
            </a:r>
            <a:r>
              <a:rPr lang="en-US" sz="1200" dirty="0"/>
              <a:t> | </a:t>
            </a:r>
            <a:r>
              <a:rPr lang="en-US" sz="1200" dirty="0" err="1"/>
              <a:t>formatNumber</a:t>
            </a:r>
            <a:r>
              <a:rPr lang="en-US" sz="1200" dirty="0"/>
              <a:t>: 0}}.</a:t>
            </a:r>
          </a:p>
          <a:p>
            <a:endParaRPr lang="en-US" sz="1200" dirty="0"/>
          </a:p>
          <a:p>
            <a:r>
              <a:rPr lang="en-US" sz="1200" dirty="0"/>
              <a:t>The good news: you can put this equity to work for you in several ways. Simply pick the one that works best for your needs and your budget.</a:t>
            </a:r>
          </a:p>
          <a:p>
            <a:endParaRPr lang="en-US" sz="1200" dirty="0"/>
          </a:p>
          <a:p>
            <a:r>
              <a:rPr lang="en-US" sz="1200" b="1" dirty="0"/>
              <a:t>Home equity line of credit (HELOC). </a:t>
            </a:r>
            <a:r>
              <a:rPr lang="en-US" sz="1200" dirty="0"/>
              <a:t>This makes funds available 24/7 for up to {{number}} years, so you can withdraw just what you need, when you need it.</a:t>
            </a:r>
          </a:p>
          <a:p>
            <a:endParaRPr lang="en-US" sz="1200" dirty="0"/>
          </a:p>
          <a:p>
            <a:r>
              <a:rPr lang="en-US" sz="1200" b="1" dirty="0"/>
              <a:t>Home equity loan. </a:t>
            </a:r>
            <a:r>
              <a:rPr lang="en-US" sz="1200" dirty="0"/>
              <a:t>If you know just how much cash you need for a major purchase or project, you may prefer the simplicity of a loan.</a:t>
            </a:r>
          </a:p>
          <a:p>
            <a:endParaRPr lang="en-US" sz="1200" dirty="0"/>
          </a:p>
          <a:p>
            <a:r>
              <a:rPr lang="en-US" sz="1200" b="1" dirty="0"/>
              <a:t>Cash-out refinance. </a:t>
            </a:r>
            <a:r>
              <a:rPr lang="en-US" sz="1200" dirty="0"/>
              <a:t>In addition to taking cash out, you can customize your new mortgage to a longer or shorter loan term.</a:t>
            </a:r>
          </a:p>
          <a:p>
            <a:endParaRPr lang="en-US" sz="1200" dirty="0"/>
          </a:p>
          <a:p>
            <a:r>
              <a:rPr lang="en-US" sz="1200" dirty="0"/>
              <a:t>No matter what you choose, you'll have plenty of cash to finance big-ticket buys, like home improvements or school tuition. Or you may want to consider debt consolidation.</a:t>
            </a:r>
          </a:p>
          <a:p>
            <a:endParaRPr lang="en-US" sz="1200" dirty="0"/>
          </a:p>
          <a:p>
            <a:r>
              <a:rPr lang="en-US" sz="1200" dirty="0"/>
              <a:t>Call me today at {{</a:t>
            </a:r>
            <a:r>
              <a:rPr lang="en-US" sz="1200" dirty="0" err="1"/>
              <a:t>sender.phone_office</a:t>
            </a:r>
            <a:r>
              <a:rPr lang="en-US" sz="1200" dirty="0"/>
              <a:t>}} to get started, plus answers to your questions.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C39A0B-EB2A-2BAA-AFAE-8CD0CDC4DB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3317" y="997126"/>
            <a:ext cx="3368131" cy="5579008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1030620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C662E-164B-59FB-4179-7D1F1447C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3575A750-C41D-CE78-30CD-08F13A07A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2DB6BDB1-E974-7938-DBE7-496B7915F7BF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Customer Intelligence Equity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10866E4-1F10-2C63-B155-35D876ABFB30}"/>
              </a:ext>
            </a:extLst>
          </p:cNvPr>
          <p:cNvSpPr txBox="1">
            <a:spLocks/>
          </p:cNvSpPr>
          <p:nvPr/>
        </p:nvSpPr>
        <p:spPr>
          <a:xfrm>
            <a:off x="4378523" y="910764"/>
            <a:ext cx="7530410" cy="5741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68680">
              <a:lnSpc>
                <a:spcPct val="100000"/>
              </a:lnSpc>
              <a:spcBef>
                <a:spcPts val="0"/>
              </a:spcBef>
            </a:pPr>
            <a:r>
              <a:rPr lang="en-US" b="1" i="0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Email Subject Line:</a:t>
            </a:r>
          </a:p>
          <a:p>
            <a:pPr defTabSz="868680">
              <a:lnSpc>
                <a:spcPct val="100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Inside: A better way to finance life's big expenses</a:t>
            </a:r>
            <a:endParaRPr lang="en-US" kern="100" dirty="0">
              <a:solidFill>
                <a:srgbClr val="002060"/>
              </a:solidFill>
              <a:highlight>
                <a:srgbClr val="FFFF00"/>
              </a:highlight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B9F974-5F63-19A3-CC37-E884032940F6}"/>
              </a:ext>
            </a:extLst>
          </p:cNvPr>
          <p:cNvSpPr txBox="1"/>
          <p:nvPr/>
        </p:nvSpPr>
        <p:spPr>
          <a:xfrm>
            <a:off x="4378523" y="1656090"/>
            <a:ext cx="753041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Hi {{</a:t>
            </a:r>
            <a:r>
              <a:rPr lang="en-US" sz="1200" dirty="0" err="1"/>
              <a:t>recipient.f_name</a:t>
            </a:r>
            <a:r>
              <a:rPr lang="en-US" sz="1200" dirty="0"/>
              <a:t>}},</a:t>
            </a:r>
          </a:p>
          <a:p>
            <a:endParaRPr lang="en-US" sz="1200" dirty="0"/>
          </a:p>
          <a:p>
            <a:r>
              <a:rPr lang="en-US" sz="1200" dirty="0"/>
              <a:t>Recently I sent you an estimate of your home's equity, which currently adds up to around </a:t>
            </a:r>
            <a:r>
              <a:rPr lang="en-US" sz="1200" b="1" dirty="0"/>
              <a:t>${{</a:t>
            </a:r>
            <a:r>
              <a:rPr lang="en-US" sz="1200" b="1" dirty="0" err="1"/>
              <a:t>recipient.enriched.equity.estimated_equity_dollars</a:t>
            </a:r>
            <a:r>
              <a:rPr lang="en-US" sz="1200" b="1" dirty="0"/>
              <a:t> | </a:t>
            </a:r>
            <a:r>
              <a:rPr lang="en-US" sz="1200" b="1" dirty="0" err="1"/>
              <a:t>formatNumber</a:t>
            </a:r>
            <a:r>
              <a:rPr lang="en-US" sz="1200" b="1" dirty="0"/>
              <a:t>: 0}}</a:t>
            </a:r>
            <a:r>
              <a:rPr lang="en-US" sz="1200" dirty="0"/>
              <a:t>. A certain percentage may be available to you as a line of credit.</a:t>
            </a:r>
          </a:p>
          <a:p>
            <a:endParaRPr lang="en-US" sz="1200" dirty="0"/>
          </a:p>
          <a:p>
            <a:r>
              <a:rPr lang="en-US" sz="1200" dirty="0"/>
              <a:t>If you're not sure how a home equity line of credit (HELOC) works, here are the basics.</a:t>
            </a:r>
          </a:p>
          <a:p>
            <a:endParaRPr lang="en-US" sz="1200" dirty="0"/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After your HELOC is approved, you can withdraw funds for up to {{years}} years. This is called the draw period.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You can </a:t>
            </a:r>
            <a:r>
              <a:rPr lang="en-US" sz="1200" b="1" dirty="0"/>
              <a:t>finance anything you like </a:t>
            </a:r>
            <a:r>
              <a:rPr lang="en-US" sz="1200" dirty="0"/>
              <a:t>with a HELOC during the draw period, at a lower interest rate than unsecured credit. Do some remodeling, cool off in your own backyard pool, or install energy-efficient systems.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HELOC funds can also finance school tuition, consolidate high-interest debts, or help you buy a new vehicle. It's also a smart way to make sure you always have emergency funds available 24/7. No matter what you decide, you're in control!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After your draw period ends, you'll begin to repay the borrowed funds.</a:t>
            </a:r>
          </a:p>
          <a:p>
            <a:endParaRPr lang="en-US" sz="1200" dirty="0"/>
          </a:p>
          <a:p>
            <a:r>
              <a:rPr lang="en-US" sz="1200" dirty="0"/>
              <a:t>If you'd like some detailed estimates, or have questions, call me at {{</a:t>
            </a:r>
            <a:r>
              <a:rPr lang="en-US" sz="1200" dirty="0" err="1"/>
              <a:t>sender.phone_cell</a:t>
            </a:r>
            <a:r>
              <a:rPr lang="en-US" sz="1200" dirty="0"/>
              <a:t>}}. I'm here to help!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D1DFEC-EAF0-B234-AFA0-14F3FBE7FB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3317" y="997126"/>
            <a:ext cx="3368131" cy="5389011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660051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B901C-B964-F61F-CC3F-7D4D02528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B53B0377-3C56-8A18-AC94-70E69E7C1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AAD28F80-9BED-D051-4DB8-44E03ABEFE30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Customer Intelligence Equity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599232D-6937-B2E7-0454-B53B70AFE607}"/>
              </a:ext>
            </a:extLst>
          </p:cNvPr>
          <p:cNvSpPr txBox="1">
            <a:spLocks/>
          </p:cNvSpPr>
          <p:nvPr/>
        </p:nvSpPr>
        <p:spPr>
          <a:xfrm>
            <a:off x="4378523" y="910764"/>
            <a:ext cx="7530410" cy="5741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68680">
              <a:lnSpc>
                <a:spcPct val="100000"/>
              </a:lnSpc>
              <a:spcBef>
                <a:spcPts val="0"/>
              </a:spcBef>
            </a:pPr>
            <a:r>
              <a:rPr lang="en-US" b="1" i="0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Email Subject Line:</a:t>
            </a:r>
          </a:p>
          <a:p>
            <a:pPr defTabSz="868680">
              <a:lnSpc>
                <a:spcPct val="100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A simple way to put your home's equity to work</a:t>
            </a:r>
            <a:endParaRPr lang="en-US" kern="100" dirty="0">
              <a:solidFill>
                <a:srgbClr val="002060"/>
              </a:solidFill>
              <a:highlight>
                <a:srgbClr val="FFFF00"/>
              </a:highlight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F7342D-579F-F867-DD09-C7D4ED13BEC4}"/>
              </a:ext>
            </a:extLst>
          </p:cNvPr>
          <p:cNvSpPr txBox="1"/>
          <p:nvPr/>
        </p:nvSpPr>
        <p:spPr>
          <a:xfrm>
            <a:off x="4378523" y="1656090"/>
            <a:ext cx="753041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Hi {{</a:t>
            </a:r>
            <a:r>
              <a:rPr lang="en-US" sz="1200" dirty="0" err="1"/>
              <a:t>recipient.f_name</a:t>
            </a:r>
            <a:r>
              <a:rPr lang="en-US" sz="1200" dirty="0"/>
              <a:t>}},</a:t>
            </a:r>
          </a:p>
          <a:p>
            <a:endParaRPr lang="en-US" sz="1200" dirty="0"/>
          </a:p>
          <a:p>
            <a:r>
              <a:rPr lang="en-US" sz="1200" dirty="0"/>
              <a:t>Hope you're doing well! It's been a while since we last connected, and I wanted to share some good news.</a:t>
            </a:r>
          </a:p>
          <a:p>
            <a:endParaRPr lang="en-US" sz="1200" dirty="0"/>
          </a:p>
          <a:p>
            <a:r>
              <a:rPr lang="en-US" sz="1200" dirty="0"/>
              <a:t>Your estimated home equity is currently around ${{</a:t>
            </a:r>
            <a:r>
              <a:rPr lang="en-US" sz="1200" dirty="0" err="1"/>
              <a:t>recipient.enriched.equity.estimated_equity_dollars</a:t>
            </a:r>
            <a:r>
              <a:rPr lang="en-US" sz="1200" dirty="0"/>
              <a:t> | </a:t>
            </a:r>
            <a:r>
              <a:rPr lang="en-US" sz="1200" dirty="0" err="1"/>
              <a:t>formatNumber</a:t>
            </a:r>
            <a:r>
              <a:rPr lang="en-US" sz="1200" dirty="0"/>
              <a:t>: 0}}.</a:t>
            </a:r>
          </a:p>
          <a:p>
            <a:endParaRPr lang="en-US" sz="1200" dirty="0"/>
          </a:p>
          <a:p>
            <a:r>
              <a:rPr lang="en-US" sz="1200" dirty="0"/>
              <a:t>You may qualify to borrow a certain percentage as a home equity loan.</a:t>
            </a:r>
          </a:p>
          <a:p>
            <a:endParaRPr lang="en-US" sz="1200" dirty="0"/>
          </a:p>
          <a:p>
            <a:r>
              <a:rPr lang="en-US" sz="1200" dirty="0"/>
              <a:t>This type of loan can be ideal for:</a:t>
            </a:r>
          </a:p>
          <a:p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Financing home repairs or renovations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Paying off higher-interest debt (like credit cards) and freeing up more of your monthly cash flow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Covering a large expense without spending your savings</a:t>
            </a:r>
          </a:p>
          <a:p>
            <a:endParaRPr lang="en-US" sz="1200" dirty="0"/>
          </a:p>
          <a:p>
            <a:r>
              <a:rPr lang="en-US" sz="1200" dirty="0"/>
              <a:t>You'll appreciate the simplicity of a home equity loan. You'll review your repayment schedule before finalizing the loan, and your interest rate won't change...ever.</a:t>
            </a:r>
          </a:p>
          <a:p>
            <a:endParaRPr lang="en-US" sz="1200" dirty="0"/>
          </a:p>
          <a:p>
            <a:r>
              <a:rPr lang="en-US" sz="1200" dirty="0"/>
              <a:t>Want to apply? Got questions? Call me at {{</a:t>
            </a:r>
            <a:r>
              <a:rPr lang="en-US" sz="1200" dirty="0" err="1"/>
              <a:t>sender.phone_cell</a:t>
            </a:r>
            <a:r>
              <a:rPr lang="en-US" sz="1200" dirty="0"/>
              <a:t>}} for an informal chat.</a:t>
            </a:r>
          </a:p>
          <a:p>
            <a:endParaRPr lang="en-US" sz="1200" dirty="0"/>
          </a:p>
          <a:p>
            <a:r>
              <a:rPr lang="en-US" sz="1200" dirty="0"/>
              <a:t>Warmly,</a:t>
            </a:r>
          </a:p>
          <a:p>
            <a:r>
              <a:rPr lang="en-US" sz="1200" dirty="0"/>
              <a:t>{{</a:t>
            </a:r>
            <a:r>
              <a:rPr lang="en-US" sz="1200" dirty="0" err="1"/>
              <a:t>sender.f_name</a:t>
            </a:r>
            <a:r>
              <a:rPr lang="en-US" sz="1200" dirty="0"/>
              <a:t>}}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463E9B-1E29-73DC-CDDD-6B5AEFA579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3317" y="997126"/>
            <a:ext cx="3368131" cy="5389010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4217186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8B60B-B92D-8540-67B4-6B6A08DE3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7E8336EE-E19F-57F2-0CC7-0E683CCC9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4EF2617-E299-009C-C1C2-3E9486F82896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Customer Intelligence Equity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1B8AD25-2A35-BE75-0998-E1FBD4ACD423}"/>
              </a:ext>
            </a:extLst>
          </p:cNvPr>
          <p:cNvSpPr txBox="1">
            <a:spLocks/>
          </p:cNvSpPr>
          <p:nvPr/>
        </p:nvSpPr>
        <p:spPr>
          <a:xfrm>
            <a:off x="4378523" y="910764"/>
            <a:ext cx="7530410" cy="5741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68680">
              <a:lnSpc>
                <a:spcPct val="100000"/>
              </a:lnSpc>
              <a:spcBef>
                <a:spcPts val="0"/>
              </a:spcBef>
            </a:pPr>
            <a:r>
              <a:rPr lang="en-US" b="1" i="0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Email Subject Line:</a:t>
            </a:r>
          </a:p>
          <a:p>
            <a:pPr defTabSz="868680">
              <a:lnSpc>
                <a:spcPct val="100000"/>
              </a:lnSpc>
              <a:spcBef>
                <a:spcPts val="0"/>
              </a:spcBef>
            </a:pPr>
            <a:r>
              <a:rPr lang="en-US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Is a cash-out refinance right for you?</a:t>
            </a:r>
            <a:endParaRPr lang="en-US" kern="100" dirty="0">
              <a:solidFill>
                <a:srgbClr val="002060"/>
              </a:solidFill>
              <a:highlight>
                <a:srgbClr val="FFFF00"/>
              </a:highlight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E56D9B-9EC9-CB81-8D5C-377F23E75E48}"/>
              </a:ext>
            </a:extLst>
          </p:cNvPr>
          <p:cNvSpPr txBox="1"/>
          <p:nvPr/>
        </p:nvSpPr>
        <p:spPr>
          <a:xfrm>
            <a:off x="4378523" y="1656090"/>
            <a:ext cx="753041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Hello {{</a:t>
            </a:r>
            <a:r>
              <a:rPr lang="en-US" sz="1200" dirty="0" err="1"/>
              <a:t>recipient.f_name</a:t>
            </a:r>
            <a:r>
              <a:rPr lang="en-US" sz="1200" dirty="0"/>
              <a:t>}},</a:t>
            </a:r>
          </a:p>
          <a:p>
            <a:endParaRPr lang="en-US" sz="1200" dirty="0"/>
          </a:p>
          <a:p>
            <a:r>
              <a:rPr lang="en-US" sz="1200" dirty="0"/>
              <a:t>I hope you're having a good day! I hope you've had a chance to review my recent email regarding your home's equity.</a:t>
            </a:r>
          </a:p>
          <a:p>
            <a:endParaRPr lang="en-US" sz="1200" dirty="0"/>
          </a:p>
          <a:p>
            <a:r>
              <a:rPr lang="en-US" sz="1200" dirty="0"/>
              <a:t>Perhaps you've been considering a home equity line of credit (HELOC) or a home equity loan. However, there's another option that's worth a look, especially if current interest rates make this an attractive option: a cash-out refinance.</a:t>
            </a:r>
          </a:p>
          <a:p>
            <a:endParaRPr lang="en-US" sz="1200" dirty="0"/>
          </a:p>
          <a:p>
            <a:r>
              <a:rPr lang="en-US" sz="1200" dirty="0"/>
              <a:t>This replaces your current mortgage with a new, larger one, and you receive the difference in cash.</a:t>
            </a:r>
          </a:p>
          <a:p>
            <a:endParaRPr lang="en-US" sz="1200" dirty="0"/>
          </a:p>
          <a:p>
            <a:r>
              <a:rPr lang="en-US" sz="1200" dirty="0"/>
              <a:t>People typically use it for:</a:t>
            </a:r>
          </a:p>
          <a:p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Home improvements or renovations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Paying off higher-interest debt, like credit cards or personal loans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Financing major expenses, without relying on unsecured credit</a:t>
            </a:r>
          </a:p>
          <a:p>
            <a:endParaRPr lang="en-US" sz="1200" dirty="0"/>
          </a:p>
          <a:p>
            <a:r>
              <a:rPr lang="en-US" sz="1200" dirty="0"/>
              <a:t>Since a refinance replaces your existing mortgage, you'll restart your loan term (or choose a new one, like 30 years). There are also closing costs. However, as long as you refinance to a lower interest rate, the math should still work out in your favor.</a:t>
            </a:r>
          </a:p>
          <a:p>
            <a:endParaRPr lang="en-US" sz="1200" dirty="0"/>
          </a:p>
          <a:p>
            <a:r>
              <a:rPr lang="en-US" sz="1200" dirty="0"/>
              <a:t>Call me at {{</a:t>
            </a:r>
            <a:r>
              <a:rPr lang="en-US" sz="1200" dirty="0" err="1"/>
              <a:t>sender.phone_cell</a:t>
            </a:r>
            <a:r>
              <a:rPr lang="en-US" sz="1200" dirty="0"/>
              <a:t>}} so we can review your options. Ready to apply? Just click here to get started.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B449FE-203E-EBC2-B20C-DE93973F8AE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3318" y="997126"/>
            <a:ext cx="3368132" cy="5682644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873081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Objektiv Mk2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DC8FCAE-FA88-46EC-B7B8-5464A8590C52}">
  <we:reference id="WA200010725" version="1.0.0.1" store="Omex" storeType="OMEX"/>
  <we:alternateReferences>
    <we:reference id="WA200010725" version="1.0.0.1" store="WA200010725" storeType="OMEX"/>
  </we:alternateReferences>
  <we:properties>
    <we:property name="claude.fileId" value="&quot;c14dc368-e444-44b1-a098-30f4bbd504e5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d6ea532-a128-4102-90d6-037480f28622">
      <UserInfo>
        <DisplayName>Aubrey Olsen</DisplayName>
        <AccountId>120</AccountId>
        <AccountType/>
      </UserInfo>
      <UserInfo>
        <DisplayName>Michael Young II</DisplayName>
        <AccountId>1006</AccountId>
        <AccountType/>
      </UserInfo>
      <UserInfo>
        <DisplayName>Jessa Kajencki</DisplayName>
        <AccountId>121</AccountId>
        <AccountType/>
      </UserInfo>
      <UserInfo>
        <DisplayName>Bobbi Jo Dallas Card</DisplayName>
        <AccountId>537</AccountId>
        <AccountType/>
      </UserInfo>
    </SharedWithUsers>
    <lcf76f155ced4ddcb4097134ff3c332f xmlns="a0d940e6-08f7-4f55-ab22-1c60154efa17">
      <Terms xmlns="http://schemas.microsoft.com/office/infopath/2007/PartnerControls"/>
    </lcf76f155ced4ddcb4097134ff3c332f>
    <TaxCatchAll xmlns="9d6ea532-a128-4102-90d6-037480f2862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0E37A5DFA2714CB7017CAE456168A6" ma:contentTypeVersion="18" ma:contentTypeDescription="Create a new document." ma:contentTypeScope="" ma:versionID="f627139a45c00de73b807ee419fe55c3">
  <xsd:schema xmlns:xsd="http://www.w3.org/2001/XMLSchema" xmlns:xs="http://www.w3.org/2001/XMLSchema" xmlns:p="http://schemas.microsoft.com/office/2006/metadata/properties" xmlns:ns2="a0d940e6-08f7-4f55-ab22-1c60154efa17" xmlns:ns3="9d6ea532-a128-4102-90d6-037480f28622" targetNamespace="http://schemas.microsoft.com/office/2006/metadata/properties" ma:root="true" ma:fieldsID="f36a3e27314cab4147366f5647d00add" ns2:_="" ns3:_="">
    <xsd:import namespace="a0d940e6-08f7-4f55-ab22-1c60154efa17"/>
    <xsd:import namespace="9d6ea532-a128-4102-90d6-037480f286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d940e6-08f7-4f55-ab22-1c60154efa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53460b82-58eb-499a-9bd2-5a0713bdb8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6ea532-a128-4102-90d6-037480f2862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366c684-94b8-40a8-ae72-62a0fe207216}" ma:internalName="TaxCatchAll" ma:showField="CatchAllData" ma:web="9d6ea532-a128-4102-90d6-037480f286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800FD4-94BC-49A2-82A0-99D176C54A60}">
  <ds:schemaRefs>
    <ds:schemaRef ds:uri="9d6ea532-a128-4102-90d6-037480f28622"/>
    <ds:schemaRef ds:uri="http://purl.org/dc/elements/1.1/"/>
    <ds:schemaRef ds:uri="http://schemas.microsoft.com/office/2006/documentManagement/types"/>
    <ds:schemaRef ds:uri="a0d940e6-08f7-4f55-ab22-1c60154efa17"/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3A5DCAE-3AC6-452C-B5BA-4ACB98BC67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d940e6-08f7-4f55-ab22-1c60154efa17"/>
    <ds:schemaRef ds:uri="9d6ea532-a128-4102-90d6-037480f286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DF1F3CE-3298-4692-8D67-FA16F456C0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58246</TotalTime>
  <Words>2281</Words>
  <Application>Microsoft Office PowerPoint</Application>
  <PresentationFormat>Widescreen</PresentationFormat>
  <Paragraphs>222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Calibri</vt:lpstr>
      <vt:lpstr>Barlow</vt:lpstr>
      <vt:lpstr>Times New Roman</vt:lpstr>
      <vt:lpstr>Barlow Medium</vt:lpstr>
      <vt:lpstr>Objektiv Mk2 SemiBold</vt:lpstr>
      <vt:lpstr>Arial</vt:lpstr>
      <vt:lpstr>Objektiv Mk2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Payton Gabriel</dc:creator>
  <cp:lastModifiedBy>Aubrey Olsen</cp:lastModifiedBy>
  <cp:revision>72</cp:revision>
  <dcterms:created xsi:type="dcterms:W3CDTF">2021-06-10T15:34:01Z</dcterms:created>
  <dcterms:modified xsi:type="dcterms:W3CDTF">2026-08-04T13:40:03Z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0x010100B00E37A5DFA2714CB7017CAE456168A6</vt:lpwstr>
  </property>
  <property fmtid="{D5CDD505-2E9C-101B-9397-08002B2CF9AE}" pid="3" name="_dlc_DocIdItemGuid">
    <vt:lpwstr>df1906c8-c0c3-42de-b8f4-37c7d36cd389</vt:lpwstr>
  </property>
  <property fmtid="{D5CDD505-2E9C-101B-9397-08002B2CF9AE}" pid="4" name="MediaServiceImageTags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_activity">
    <vt:lpwstr>{"FileActivityType":"9","FileActivityTimeStamp":"2025-02-14T17:42:56.640Z","FileActivityUsersOnPage":[{"DisplayName":"Chad Spencer","Id":"chad.spencer@totalexpert.com"},{"DisplayName":"Michael Young II","Id":"michael.young@totalexpert.com"}],"FileActivityNavigationId":null}</vt:lpwstr>
  </property>
  <property fmtid="{D5CDD505-2E9C-101B-9397-08002B2CF9AE}" pid="8" name="TriggerFlowInfo">
    <vt:lpwstr/>
  </property>
</Properties>
</file>