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sldIdLst>
    <p:sldId id="2076137455" r:id="rId5"/>
    <p:sldId id="2076137458" r:id="rId6"/>
    <p:sldId id="2076137467" r:id="rId7"/>
    <p:sldId id="2076137468" r:id="rId8"/>
    <p:sldId id="2076137470" r:id="rId9"/>
    <p:sldId id="2076137471" r:id="rId10"/>
    <p:sldId id="2076137472" r:id="rId11"/>
    <p:sldId id="2076137473" r:id="rId12"/>
    <p:sldId id="2076137474" r:id="rId13"/>
    <p:sldId id="2076137475" r:id="rId14"/>
    <p:sldId id="2076137476" r:id="rId15"/>
    <p:sldId id="2076137466" r:id="rId16"/>
    <p:sldId id="2076137477" r:id="rId17"/>
    <p:sldId id="2076137469" r:id="rId18"/>
  </p:sldIdLst>
  <p:sldSz cx="12192000" cy="6858000"/>
  <p:notesSz cx="6858000" cy="9144000"/>
  <p:embeddedFontLst>
    <p:embeddedFont>
      <p:font typeface="Barlow" panose="00000500000000000000" pitchFamily="2" charset="0"/>
      <p:regular r:id="rId20"/>
      <p:bold r:id="rId21"/>
      <p:italic r:id="rId22"/>
      <p:boldItalic r:id="rId23"/>
    </p:embeddedFont>
    <p:embeddedFont>
      <p:font typeface="Barlow Medium" panose="00000600000000000000" pitchFamily="2" charset="0"/>
      <p:regular r:id="rId24"/>
      <p:italic r:id="rId25"/>
    </p:embeddedFont>
    <p:embeddedFont>
      <p:font typeface="Objektiv Mk2" panose="020B0702020204020203" pitchFamily="34" charset="0"/>
      <p:regular r:id="rId26"/>
      <p:bold r:id="rId27"/>
      <p:italic r:id="rId28"/>
      <p:boldItalic r:id="rId29"/>
    </p:embeddedFont>
    <p:embeddedFont>
      <p:font typeface="Objektiv Mk2 SemiBold" panose="020B0602020204020203" pitchFamily="34" charset="0"/>
      <p:regular r:id="rId30"/>
      <p:bold r:id="rId31"/>
    </p:embeddedFont>
    <p:embeddedFont>
      <p:font typeface="Source Sans Pro" panose="020B0503030403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3A"/>
    <a:srgbClr val="009B77"/>
    <a:srgbClr val="00A677"/>
    <a:srgbClr val="0072CE"/>
    <a:srgbClr val="85CBF9"/>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447917-BAEC-4A8B-9DFB-4D5530D47038}" v="12" dt="2025-09-26T15:59:30.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1"/>
    <p:restoredTop sz="86583"/>
  </p:normalViewPr>
  <p:slideViewPr>
    <p:cSldViewPr snapToGrid="0">
      <p:cViewPr varScale="1">
        <p:scale>
          <a:sx n="96" d="100"/>
          <a:sy n="96" d="100"/>
        </p:scale>
        <p:origin x="1674"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8D447917-BAEC-4A8B-9DFB-4D5530D47038}"/>
    <pc:docChg chg="undo redo custSel delSld modSld">
      <pc:chgData name="Aubrey Olsen" userId="408c3e31-be18-4626-a9af-ec1f5bfcad06" providerId="ADAL" clId="{8D447917-BAEC-4A8B-9DFB-4D5530D47038}" dt="2025-09-26T16:02:07.902" v="1563" actId="47"/>
      <pc:docMkLst>
        <pc:docMk/>
      </pc:docMkLst>
      <pc:sldChg chg="modSp mod">
        <pc:chgData name="Aubrey Olsen" userId="408c3e31-be18-4626-a9af-ec1f5bfcad06" providerId="ADAL" clId="{8D447917-BAEC-4A8B-9DFB-4D5530D47038}" dt="2025-09-26T15:59:55.871" v="1562" actId="14100"/>
        <pc:sldMkLst>
          <pc:docMk/>
          <pc:sldMk cId="2829215149" sldId="2076137458"/>
        </pc:sldMkLst>
        <pc:spChg chg="mod">
          <ac:chgData name="Aubrey Olsen" userId="408c3e31-be18-4626-a9af-ec1f5bfcad06" providerId="ADAL" clId="{8D447917-BAEC-4A8B-9DFB-4D5530D47038}" dt="2025-09-26T15:59:55.871" v="1562" actId="14100"/>
          <ac:spMkLst>
            <pc:docMk/>
            <pc:sldMk cId="2829215149" sldId="2076137458"/>
            <ac:spMk id="4" creationId="{79C2D384-CBE4-5336-E128-D8E3A28CB40F}"/>
          </ac:spMkLst>
        </pc:spChg>
      </pc:sldChg>
      <pc:sldChg chg="del">
        <pc:chgData name="Aubrey Olsen" userId="408c3e31-be18-4626-a9af-ec1f5bfcad06" providerId="ADAL" clId="{8D447917-BAEC-4A8B-9DFB-4D5530D47038}" dt="2025-09-26T16:02:07.902" v="1563" actId="47"/>
        <pc:sldMkLst>
          <pc:docMk/>
          <pc:sldMk cId="1144647131" sldId="2076137461"/>
        </pc:sldMkLst>
      </pc:sldChg>
      <pc:sldChg chg="modSp mod">
        <pc:chgData name="Aubrey Olsen" userId="408c3e31-be18-4626-a9af-ec1f5bfcad06" providerId="ADAL" clId="{8D447917-BAEC-4A8B-9DFB-4D5530D47038}" dt="2025-09-26T15:53:13.663" v="1161" actId="14100"/>
        <pc:sldMkLst>
          <pc:docMk/>
          <pc:sldMk cId="4000095849" sldId="2076137467"/>
        </pc:sldMkLst>
        <pc:spChg chg="mod">
          <ac:chgData name="Aubrey Olsen" userId="408c3e31-be18-4626-a9af-ec1f5bfcad06" providerId="ADAL" clId="{8D447917-BAEC-4A8B-9DFB-4D5530D47038}" dt="2025-09-26T15:53:13.663" v="1161" actId="14100"/>
          <ac:spMkLst>
            <pc:docMk/>
            <pc:sldMk cId="4000095849" sldId="2076137467"/>
            <ac:spMk id="3" creationId="{2C8BFB8C-4798-5BA8-8ECF-3049525111F5}"/>
          </ac:spMkLst>
        </pc:spChg>
      </pc:sldChg>
    </pc:docChg>
  </pc:docChgLst>
  <pc:docChgLst>
    <pc:chgData name="Michael Young II" userId="405e737b-44fc-422e-9299-d9c38e74f8bd" providerId="ADAL" clId="{B35116A4-D4DA-4502-BCE9-A40C5234B72D}"/>
    <pc:docChg chg="undo custSel addSld modSld">
      <pc:chgData name="Michael Young II" userId="405e737b-44fc-422e-9299-d9c38e74f8bd" providerId="ADAL" clId="{B35116A4-D4DA-4502-BCE9-A40C5234B72D}" dt="2025-09-09T14:55:26.734" v="153" actId="255"/>
      <pc:docMkLst>
        <pc:docMk/>
      </pc:docMkLst>
      <pc:sldChg chg="delSp modSp mod">
        <pc:chgData name="Michael Young II" userId="405e737b-44fc-422e-9299-d9c38e74f8bd" providerId="ADAL" clId="{B35116A4-D4DA-4502-BCE9-A40C5234B72D}" dt="2025-09-09T14:52:52.067" v="126" actId="6549"/>
        <pc:sldMkLst>
          <pc:docMk/>
          <pc:sldMk cId="4160585877" sldId="2076137466"/>
        </pc:sldMkLst>
        <pc:spChg chg="mod">
          <ac:chgData name="Michael Young II" userId="405e737b-44fc-422e-9299-d9c38e74f8bd" providerId="ADAL" clId="{B35116A4-D4DA-4502-BCE9-A40C5234B72D}" dt="2025-09-09T14:52:52.067" v="126" actId="6549"/>
          <ac:spMkLst>
            <pc:docMk/>
            <pc:sldMk cId="4160585877" sldId="2076137466"/>
            <ac:spMk id="3" creationId="{94292F10-9356-35C4-CE25-C29433EADFBB}"/>
          </ac:spMkLst>
        </pc:spChg>
      </pc:sldChg>
      <pc:sldChg chg="addSp delSp modSp mod">
        <pc:chgData name="Michael Young II" userId="405e737b-44fc-422e-9299-d9c38e74f8bd" providerId="ADAL" clId="{B35116A4-D4DA-4502-BCE9-A40C5234B72D}" dt="2025-09-09T14:51:52.322" v="113" actId="478"/>
        <pc:sldMkLst>
          <pc:docMk/>
          <pc:sldMk cId="4000095849" sldId="2076137467"/>
        </pc:sldMkLst>
        <pc:picChg chg="add mod">
          <ac:chgData name="Michael Young II" userId="405e737b-44fc-422e-9299-d9c38e74f8bd" providerId="ADAL" clId="{B35116A4-D4DA-4502-BCE9-A40C5234B72D}" dt="2025-09-09T14:51:50.390" v="112" actId="14100"/>
          <ac:picMkLst>
            <pc:docMk/>
            <pc:sldMk cId="4000095849" sldId="2076137467"/>
            <ac:picMk id="6" creationId="{5A86E120-3684-A941-BF01-213295901A98}"/>
          </ac:picMkLst>
        </pc:picChg>
      </pc:sldChg>
      <pc:sldChg chg="addSp delSp modSp mod">
        <pc:chgData name="Michael Young II" userId="405e737b-44fc-422e-9299-d9c38e74f8bd" providerId="ADAL" clId="{B35116A4-D4DA-4502-BCE9-A40C5234B72D}" dt="2025-09-09T14:55:26.734" v="153" actId="255"/>
        <pc:sldMkLst>
          <pc:docMk/>
          <pc:sldMk cId="1199019762" sldId="2076137468"/>
        </pc:sldMkLst>
        <pc:spChg chg="mod">
          <ac:chgData name="Michael Young II" userId="405e737b-44fc-422e-9299-d9c38e74f8bd" providerId="ADAL" clId="{B35116A4-D4DA-4502-BCE9-A40C5234B72D}" dt="2025-09-09T14:55:26.734" v="153" actId="255"/>
          <ac:spMkLst>
            <pc:docMk/>
            <pc:sldMk cId="1199019762" sldId="2076137468"/>
            <ac:spMk id="10" creationId="{3F440334-11F9-2108-4278-9683AF7F7149}"/>
          </ac:spMkLst>
        </pc:spChg>
        <pc:picChg chg="add mod">
          <ac:chgData name="Michael Young II" userId="405e737b-44fc-422e-9299-d9c38e74f8bd" providerId="ADAL" clId="{B35116A4-D4DA-4502-BCE9-A40C5234B72D}" dt="2025-09-09T13:21:45.436" v="42" actId="108"/>
          <ac:picMkLst>
            <pc:docMk/>
            <pc:sldMk cId="1199019762" sldId="2076137468"/>
            <ac:picMk id="5" creationId="{CF5E95D6-18D6-2C9C-A76A-F62A51F1C0EE}"/>
          </ac:picMkLst>
        </pc:picChg>
      </pc:sldChg>
      <pc:sldChg chg="modSp mod">
        <pc:chgData name="Michael Young II" userId="405e737b-44fc-422e-9299-d9c38e74f8bd" providerId="ADAL" clId="{B35116A4-D4DA-4502-BCE9-A40C5234B72D}" dt="2025-09-09T14:54:16.736" v="144" actId="20577"/>
        <pc:sldMkLst>
          <pc:docMk/>
          <pc:sldMk cId="4026846893" sldId="2076137469"/>
        </pc:sldMkLst>
        <pc:spChg chg="mod">
          <ac:chgData name="Michael Young II" userId="405e737b-44fc-422e-9299-d9c38e74f8bd" providerId="ADAL" clId="{B35116A4-D4DA-4502-BCE9-A40C5234B72D}" dt="2025-09-09T14:53:58.110" v="139"/>
          <ac:spMkLst>
            <pc:docMk/>
            <pc:sldMk cId="4026846893" sldId="2076137469"/>
            <ac:spMk id="3" creationId="{E55FE85B-B05F-953E-0BBB-57CC92A4D22E}"/>
          </ac:spMkLst>
        </pc:spChg>
        <pc:spChg chg="mod">
          <ac:chgData name="Michael Young II" userId="405e737b-44fc-422e-9299-d9c38e74f8bd" providerId="ADAL" clId="{B35116A4-D4DA-4502-BCE9-A40C5234B72D}" dt="2025-09-09T14:54:16.736" v="144" actId="20577"/>
          <ac:spMkLst>
            <pc:docMk/>
            <pc:sldMk cId="4026846893" sldId="2076137469"/>
            <ac:spMk id="12" creationId="{68521253-C6CD-7315-6067-5D9AC958BCDD}"/>
          </ac:spMkLst>
        </pc:spChg>
      </pc:sldChg>
      <pc:sldChg chg="addSp delSp modSp mod">
        <pc:chgData name="Michael Young II" userId="405e737b-44fc-422e-9299-d9c38e74f8bd" providerId="ADAL" clId="{B35116A4-D4DA-4502-BCE9-A40C5234B72D}" dt="2025-09-09T14:55:20.110" v="152" actId="255"/>
        <pc:sldMkLst>
          <pc:docMk/>
          <pc:sldMk cId="2330442194" sldId="2076137470"/>
        </pc:sldMkLst>
        <pc:spChg chg="mod">
          <ac:chgData name="Michael Young II" userId="405e737b-44fc-422e-9299-d9c38e74f8bd" providerId="ADAL" clId="{B35116A4-D4DA-4502-BCE9-A40C5234B72D}" dt="2025-09-09T14:55:20.110" v="152" actId="255"/>
          <ac:spMkLst>
            <pc:docMk/>
            <pc:sldMk cId="2330442194" sldId="2076137470"/>
            <ac:spMk id="10" creationId="{161E7E13-829F-2315-9A1B-D53C157ED180}"/>
          </ac:spMkLst>
        </pc:spChg>
        <pc:picChg chg="add mod">
          <ac:chgData name="Michael Young II" userId="405e737b-44fc-422e-9299-d9c38e74f8bd" providerId="ADAL" clId="{B35116A4-D4DA-4502-BCE9-A40C5234B72D}" dt="2025-09-09T13:23:07.480" v="50" actId="108"/>
          <ac:picMkLst>
            <pc:docMk/>
            <pc:sldMk cId="2330442194" sldId="2076137470"/>
            <ac:picMk id="5" creationId="{2A9F8C89-03D8-AA58-4760-ECF4DC5805BA}"/>
          </ac:picMkLst>
        </pc:picChg>
      </pc:sldChg>
      <pc:sldChg chg="addSp delSp modSp mod">
        <pc:chgData name="Michael Young II" userId="405e737b-44fc-422e-9299-d9c38e74f8bd" providerId="ADAL" clId="{B35116A4-D4DA-4502-BCE9-A40C5234B72D}" dt="2025-09-09T14:55:15.208" v="151" actId="255"/>
        <pc:sldMkLst>
          <pc:docMk/>
          <pc:sldMk cId="1458985670" sldId="2076137471"/>
        </pc:sldMkLst>
        <pc:spChg chg="mod">
          <ac:chgData name="Michael Young II" userId="405e737b-44fc-422e-9299-d9c38e74f8bd" providerId="ADAL" clId="{B35116A4-D4DA-4502-BCE9-A40C5234B72D}" dt="2025-09-09T14:55:15.208" v="151" actId="255"/>
          <ac:spMkLst>
            <pc:docMk/>
            <pc:sldMk cId="1458985670" sldId="2076137471"/>
            <ac:spMk id="10" creationId="{124983C0-2184-8FE9-BDFC-105D669BDF88}"/>
          </ac:spMkLst>
        </pc:spChg>
        <pc:picChg chg="add mod">
          <ac:chgData name="Michael Young II" userId="405e737b-44fc-422e-9299-d9c38e74f8bd" providerId="ADAL" clId="{B35116A4-D4DA-4502-BCE9-A40C5234B72D}" dt="2025-09-09T13:23:40.075" v="58" actId="108"/>
          <ac:picMkLst>
            <pc:docMk/>
            <pc:sldMk cId="1458985670" sldId="2076137471"/>
            <ac:picMk id="5" creationId="{73B1F768-4E18-55DF-EB46-AB21E310AC15}"/>
          </ac:picMkLst>
        </pc:picChg>
      </pc:sldChg>
      <pc:sldChg chg="addSp delSp modSp mod">
        <pc:chgData name="Michael Young II" userId="405e737b-44fc-422e-9299-d9c38e74f8bd" providerId="ADAL" clId="{B35116A4-D4DA-4502-BCE9-A40C5234B72D}" dt="2025-09-09T14:55:09.131" v="150" actId="255"/>
        <pc:sldMkLst>
          <pc:docMk/>
          <pc:sldMk cId="2764460238" sldId="2076137472"/>
        </pc:sldMkLst>
        <pc:spChg chg="mod">
          <ac:chgData name="Michael Young II" userId="405e737b-44fc-422e-9299-d9c38e74f8bd" providerId="ADAL" clId="{B35116A4-D4DA-4502-BCE9-A40C5234B72D}" dt="2025-09-09T14:55:09.131" v="150" actId="255"/>
          <ac:spMkLst>
            <pc:docMk/>
            <pc:sldMk cId="2764460238" sldId="2076137472"/>
            <ac:spMk id="10" creationId="{F960E60F-01B9-3209-714F-CE8CB6DA6BA6}"/>
          </ac:spMkLst>
        </pc:spChg>
        <pc:picChg chg="add mod">
          <ac:chgData name="Michael Young II" userId="405e737b-44fc-422e-9299-d9c38e74f8bd" providerId="ADAL" clId="{B35116A4-D4DA-4502-BCE9-A40C5234B72D}" dt="2025-09-09T13:24:15.732" v="66" actId="108"/>
          <ac:picMkLst>
            <pc:docMk/>
            <pc:sldMk cId="2764460238" sldId="2076137472"/>
            <ac:picMk id="5" creationId="{07923D3E-00D2-BAD5-8083-DE49AE56B763}"/>
          </ac:picMkLst>
        </pc:picChg>
      </pc:sldChg>
      <pc:sldChg chg="addSp delSp modSp mod">
        <pc:chgData name="Michael Young II" userId="405e737b-44fc-422e-9299-d9c38e74f8bd" providerId="ADAL" clId="{B35116A4-D4DA-4502-BCE9-A40C5234B72D}" dt="2025-09-09T14:55:03.745" v="149" actId="255"/>
        <pc:sldMkLst>
          <pc:docMk/>
          <pc:sldMk cId="1463993442" sldId="2076137473"/>
        </pc:sldMkLst>
        <pc:spChg chg="mod">
          <ac:chgData name="Michael Young II" userId="405e737b-44fc-422e-9299-d9c38e74f8bd" providerId="ADAL" clId="{B35116A4-D4DA-4502-BCE9-A40C5234B72D}" dt="2025-09-09T14:55:03.745" v="149" actId="255"/>
          <ac:spMkLst>
            <pc:docMk/>
            <pc:sldMk cId="1463993442" sldId="2076137473"/>
            <ac:spMk id="10" creationId="{DE4116B2-414D-23CD-E0D6-285445A4C3C6}"/>
          </ac:spMkLst>
        </pc:spChg>
        <pc:picChg chg="add mod">
          <ac:chgData name="Michael Young II" userId="405e737b-44fc-422e-9299-d9c38e74f8bd" providerId="ADAL" clId="{B35116A4-D4DA-4502-BCE9-A40C5234B72D}" dt="2025-09-09T13:24:56.993" v="77" actId="108"/>
          <ac:picMkLst>
            <pc:docMk/>
            <pc:sldMk cId="1463993442" sldId="2076137473"/>
            <ac:picMk id="5" creationId="{19B58967-EF21-3BA6-2C6C-1812814A1296}"/>
          </ac:picMkLst>
        </pc:picChg>
      </pc:sldChg>
      <pc:sldChg chg="addSp delSp modSp mod">
        <pc:chgData name="Michael Young II" userId="405e737b-44fc-422e-9299-d9c38e74f8bd" providerId="ADAL" clId="{B35116A4-D4DA-4502-BCE9-A40C5234B72D}" dt="2025-09-09T14:54:57.872" v="148" actId="255"/>
        <pc:sldMkLst>
          <pc:docMk/>
          <pc:sldMk cId="3738828221" sldId="2076137474"/>
        </pc:sldMkLst>
        <pc:spChg chg="mod">
          <ac:chgData name="Michael Young II" userId="405e737b-44fc-422e-9299-d9c38e74f8bd" providerId="ADAL" clId="{B35116A4-D4DA-4502-BCE9-A40C5234B72D}" dt="2025-09-09T14:54:57.872" v="148" actId="255"/>
          <ac:spMkLst>
            <pc:docMk/>
            <pc:sldMk cId="3738828221" sldId="2076137474"/>
            <ac:spMk id="10" creationId="{3E1930FC-D05C-0645-2022-0C221A1A6BBF}"/>
          </ac:spMkLst>
        </pc:spChg>
        <pc:picChg chg="add mod">
          <ac:chgData name="Michael Young II" userId="405e737b-44fc-422e-9299-d9c38e74f8bd" providerId="ADAL" clId="{B35116A4-D4DA-4502-BCE9-A40C5234B72D}" dt="2025-09-09T13:25:27.518" v="87" actId="108"/>
          <ac:picMkLst>
            <pc:docMk/>
            <pc:sldMk cId="3738828221" sldId="2076137474"/>
            <ac:picMk id="5" creationId="{609F890A-E6E3-A7DF-75D0-D7F268525A6A}"/>
          </ac:picMkLst>
        </pc:picChg>
      </pc:sldChg>
      <pc:sldChg chg="addSp delSp modSp mod">
        <pc:chgData name="Michael Young II" userId="405e737b-44fc-422e-9299-d9c38e74f8bd" providerId="ADAL" clId="{B35116A4-D4DA-4502-BCE9-A40C5234B72D}" dt="2025-09-09T14:54:52.641" v="147" actId="255"/>
        <pc:sldMkLst>
          <pc:docMk/>
          <pc:sldMk cId="655734815" sldId="2076137475"/>
        </pc:sldMkLst>
        <pc:spChg chg="mod">
          <ac:chgData name="Michael Young II" userId="405e737b-44fc-422e-9299-d9c38e74f8bd" providerId="ADAL" clId="{B35116A4-D4DA-4502-BCE9-A40C5234B72D}" dt="2025-09-09T14:54:52.641" v="147" actId="255"/>
          <ac:spMkLst>
            <pc:docMk/>
            <pc:sldMk cId="655734815" sldId="2076137475"/>
            <ac:spMk id="10" creationId="{8F8F0C48-0D94-2F17-2D83-4342D66EC72F}"/>
          </ac:spMkLst>
        </pc:spChg>
        <pc:picChg chg="add mod">
          <ac:chgData name="Michael Young II" userId="405e737b-44fc-422e-9299-d9c38e74f8bd" providerId="ADAL" clId="{B35116A4-D4DA-4502-BCE9-A40C5234B72D}" dt="2025-09-09T13:26:02.475" v="95" actId="108"/>
          <ac:picMkLst>
            <pc:docMk/>
            <pc:sldMk cId="655734815" sldId="2076137475"/>
            <ac:picMk id="5" creationId="{62162E21-F805-8053-7DF6-08064EA61C56}"/>
          </ac:picMkLst>
        </pc:picChg>
      </pc:sldChg>
      <pc:sldChg chg="addSp delSp modSp mod">
        <pc:chgData name="Michael Young II" userId="405e737b-44fc-422e-9299-d9c38e74f8bd" providerId="ADAL" clId="{B35116A4-D4DA-4502-BCE9-A40C5234B72D}" dt="2025-09-09T14:54:43.587" v="146" actId="255"/>
        <pc:sldMkLst>
          <pc:docMk/>
          <pc:sldMk cId="2381920656" sldId="2076137476"/>
        </pc:sldMkLst>
        <pc:spChg chg="mod">
          <ac:chgData name="Michael Young II" userId="405e737b-44fc-422e-9299-d9c38e74f8bd" providerId="ADAL" clId="{B35116A4-D4DA-4502-BCE9-A40C5234B72D}" dt="2025-09-09T14:54:43.587" v="146" actId="255"/>
          <ac:spMkLst>
            <pc:docMk/>
            <pc:sldMk cId="2381920656" sldId="2076137476"/>
            <ac:spMk id="10" creationId="{491B05C5-E619-7F61-D132-400E603ECDAB}"/>
          </ac:spMkLst>
        </pc:spChg>
        <pc:picChg chg="add mod">
          <ac:chgData name="Michael Young II" userId="405e737b-44fc-422e-9299-d9c38e74f8bd" providerId="ADAL" clId="{B35116A4-D4DA-4502-BCE9-A40C5234B72D}" dt="2025-09-09T13:26:32.047" v="103" actId="108"/>
          <ac:picMkLst>
            <pc:docMk/>
            <pc:sldMk cId="2381920656" sldId="2076137476"/>
            <ac:picMk id="5" creationId="{D1186C7A-F1B7-BDBF-A7B9-218DFB9A9D02}"/>
          </ac:picMkLst>
        </pc:picChg>
      </pc:sldChg>
      <pc:sldChg chg="modSp add mod">
        <pc:chgData name="Michael Young II" userId="405e737b-44fc-422e-9299-d9c38e74f8bd" providerId="ADAL" clId="{B35116A4-D4DA-4502-BCE9-A40C5234B72D}" dt="2025-09-09T14:53:34.894" v="136" actId="6549"/>
        <pc:sldMkLst>
          <pc:docMk/>
          <pc:sldMk cId="3828025193" sldId="2076137477"/>
        </pc:sldMkLst>
        <pc:spChg chg="mod">
          <ac:chgData name="Michael Young II" userId="405e737b-44fc-422e-9299-d9c38e74f8bd" providerId="ADAL" clId="{B35116A4-D4DA-4502-BCE9-A40C5234B72D}" dt="2025-09-09T14:53:34.894" v="136" actId="6549"/>
          <ac:spMkLst>
            <pc:docMk/>
            <pc:sldMk cId="3828025193" sldId="2076137477"/>
            <ac:spMk id="3" creationId="{79D9A2E9-7412-E429-0881-DC38FABF90A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90D78-7301-2EEF-9B23-164F2BA37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8CFE6-C53D-7CF8-1185-F2A6B2CD57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850B47-ED9E-4A21-70BD-447862601C09}"/>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E92517A3-C89A-9C6C-FDFF-D33A37167B9D}"/>
              </a:ext>
            </a:extLst>
          </p:cNvPr>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1458829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27D49-ED7B-2F96-04FE-54075B941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12A11-381B-60F7-B06C-03514AB37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09CD4-F0B5-B688-7782-A43E37C57246}"/>
              </a:ext>
            </a:extLst>
          </p:cNvPr>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a:extLst>
              <a:ext uri="{FF2B5EF4-FFF2-40B4-BE49-F238E27FC236}">
                <a16:creationId xmlns:a16="http://schemas.microsoft.com/office/drawing/2014/main" id="{79F2B609-2C5B-C0E2-E043-70E407906B86}"/>
              </a:ext>
            </a:extLst>
          </p:cNvPr>
          <p:cNvSpPr>
            <a:spLocks noGrp="1"/>
          </p:cNvSpPr>
          <p:nvPr>
            <p:ph type="sldNum" sz="quarter" idx="5"/>
          </p:nvPr>
        </p:nvSpPr>
        <p:spPr/>
        <p:txBody>
          <a:bodyPr/>
          <a:lstStyle/>
          <a:p>
            <a:fld id="{3F4AFAC6-DEA9-E94A-A956-F0E3CBB9625E}" type="slidenum">
              <a:rPr lang="en-US" smtClean="0"/>
              <a:t>13</a:t>
            </a:fld>
            <a:endParaRPr lang="en-US"/>
          </a:p>
        </p:txBody>
      </p:sp>
    </p:spTree>
    <p:extLst>
      <p:ext uri="{BB962C8B-B14F-4D97-AF65-F5344CB8AC3E}">
        <p14:creationId xmlns:p14="http://schemas.microsoft.com/office/powerpoint/2010/main" val="96553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C841B-FC01-F962-C29C-35394C897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E0480-EA7C-888B-F2B3-4788D94F8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671B64-86F0-9875-79C1-614B491662CF}"/>
              </a:ext>
            </a:extLst>
          </p:cNvPr>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a:extLst>
              <a:ext uri="{FF2B5EF4-FFF2-40B4-BE49-F238E27FC236}">
                <a16:creationId xmlns:a16="http://schemas.microsoft.com/office/drawing/2014/main" id="{B02743B8-BC76-55A7-E6CD-7C639EABF2A7}"/>
              </a:ext>
            </a:extLst>
          </p:cNvPr>
          <p:cNvSpPr>
            <a:spLocks noGrp="1"/>
          </p:cNvSpPr>
          <p:nvPr>
            <p:ph type="sldNum" sz="quarter" idx="5"/>
          </p:nvPr>
        </p:nvSpPr>
        <p:spPr/>
        <p:txBody>
          <a:bodyPr/>
          <a:lstStyle/>
          <a:p>
            <a:fld id="{3F4AFAC6-DEA9-E94A-A956-F0E3CBB9625E}" type="slidenum">
              <a:rPr lang="en-US" smtClean="0"/>
              <a:t>14</a:t>
            </a:fld>
            <a:endParaRPr lang="en-US"/>
          </a:p>
        </p:txBody>
      </p:sp>
    </p:spTree>
    <p:extLst>
      <p:ext uri="{BB962C8B-B14F-4D97-AF65-F5344CB8AC3E}">
        <p14:creationId xmlns:p14="http://schemas.microsoft.com/office/powerpoint/2010/main" val="2928668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WIREFRAMES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199CC-C379-268E-F429-F839BDC67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D619C-D2A3-F8D0-5837-B57BC8FC6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5F53C-87B0-E19E-7CC7-80B869AD4E37}"/>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D3678709-8C8D-016B-45E2-E45BE9CCBDB3}"/>
              </a:ext>
            </a:extLst>
          </p:cNvPr>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049864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DADA7-57C4-C4C2-8286-9E22D73CF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BFB87-2734-793B-9544-80E21F77A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35FEF-E1AF-633C-688A-0A0381414C2F}"/>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72C7E09E-9DF5-79C0-8C31-209C4685A6D0}"/>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256838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BF724-64F3-F81A-BA91-7803A9001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9B5D9-F120-5A0E-5DD9-B60375D38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52C6B-A8C3-63E8-781F-1EAD48819C08}"/>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B9DCEB1E-2155-671A-BEF7-2041878B037C}"/>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337250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76909-EEF6-26B5-9BDF-73BD8F624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54623-0274-5537-B1E5-FF80517C35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5DBC41-6037-4DF9-5D42-0ABA3CD3AFBD}"/>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DDCA73F7-FC7A-8EBA-673A-E8DA1E05BBDD}"/>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472527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4C52D-C8CF-8EE7-68C2-DDC34A163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947AD-33D5-645D-108D-456417FB8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35421-FCD7-A6F3-AC81-B1A4A4E51197}"/>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2988A542-6B75-4AC9-E82F-7F139AE9B1B7}"/>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4066869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58D42-2590-17DF-AE7D-8B9C9AC76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2DA15-0A7A-54A0-EC17-259367F219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7C000-2E85-AFCF-AC63-C12F021695F5}"/>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1DC807D3-834B-B69B-3F0C-38F5913279A6}"/>
              </a:ext>
            </a:extLst>
          </p:cNvPr>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3494858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Pre-Approval Journey</a:t>
            </a:r>
          </a:p>
          <a:p>
            <a:r>
              <a:rPr lang="en-US" sz="3200" b="0" i="1" dirty="0"/>
              <a:t>September 2025</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89EFD-7F1F-C743-0B30-693F27C1008A}"/>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2F50499A-5D68-0707-4688-4F71A486EF7B}"/>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36C3D229-D46D-430C-6C8A-DBE26565354A}"/>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sp>
        <p:nvSpPr>
          <p:cNvPr id="6" name="Text Placeholder 3">
            <a:extLst>
              <a:ext uri="{FF2B5EF4-FFF2-40B4-BE49-F238E27FC236}">
                <a16:creationId xmlns:a16="http://schemas.microsoft.com/office/drawing/2014/main" id="{0E19BF59-C786-932B-8AC8-2D87C9093DF9}"/>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Ready to Renew Your Pre-Approval?</a:t>
            </a:r>
            <a:endParaRPr lang="en-US" sz="16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8F8F0C48-0D94-2F17-2D83-4342D66EC72F}"/>
              </a:ext>
            </a:extLst>
          </p:cNvPr>
          <p:cNvSpPr txBox="1"/>
          <p:nvPr/>
        </p:nvSpPr>
        <p:spPr>
          <a:xfrm>
            <a:off x="4438649" y="1314450"/>
            <a:ext cx="7530410" cy="4939814"/>
          </a:xfrm>
          <a:prstGeom prst="rect">
            <a:avLst/>
          </a:prstGeom>
          <a:noFill/>
        </p:spPr>
        <p:txBody>
          <a:bodyPr wrap="square" rtlCol="0">
            <a:spAutoFit/>
          </a:bodyPr>
          <a:lstStyle/>
          <a:p>
            <a:r>
              <a:rPr lang="en-US" sz="1050" dirty="0">
                <a:solidFill>
                  <a:srgbClr val="002060"/>
                </a:solidFill>
              </a:rPr>
              <a:t>Hi {{</a:t>
            </a:r>
            <a:r>
              <a:rPr lang="en-US" sz="1050" dirty="0" err="1">
                <a:solidFill>
                  <a:srgbClr val="002060"/>
                </a:solidFill>
              </a:rPr>
              <a:t>recipient.f_name</a:t>
            </a:r>
            <a:r>
              <a:rPr lang="en-US" sz="1050" dirty="0">
                <a:solidFill>
                  <a:srgbClr val="002060"/>
                </a:solidFill>
              </a:rPr>
              <a:t>}}, </a:t>
            </a:r>
          </a:p>
          <a:p>
            <a:endParaRPr lang="en-US" sz="1050" dirty="0">
              <a:solidFill>
                <a:srgbClr val="002060"/>
              </a:solidFill>
            </a:endParaRPr>
          </a:p>
          <a:p>
            <a:r>
              <a:rPr lang="en-US" sz="1050" dirty="0">
                <a:solidFill>
                  <a:srgbClr val="002060"/>
                </a:solidFill>
              </a:rPr>
              <a:t>It's been around 2 1/2 months since we completed your original pre-approval, and I wanted to reach out to see how your home search is progressing. </a:t>
            </a:r>
          </a:p>
          <a:p>
            <a:endParaRPr lang="en-US" sz="1050" dirty="0">
              <a:solidFill>
                <a:srgbClr val="002060"/>
              </a:solidFill>
            </a:endParaRPr>
          </a:p>
          <a:p>
            <a:r>
              <a:rPr lang="en-US" sz="1050" dirty="0">
                <a:solidFill>
                  <a:srgbClr val="002060"/>
                </a:solidFill>
              </a:rPr>
              <a:t>Whether you're still actively looking, negotiating with a seller, or have decided to postpone your search for a while, it's a great time to renew your pre-approval to make sure you're ready when the right opportunity comes along. </a:t>
            </a:r>
          </a:p>
          <a:p>
            <a:endParaRPr lang="en-US" sz="1050" dirty="0">
              <a:solidFill>
                <a:srgbClr val="002060"/>
              </a:solidFill>
            </a:endParaRPr>
          </a:p>
          <a:p>
            <a:r>
              <a:rPr lang="en-US" sz="1050" b="1" dirty="0">
                <a:solidFill>
                  <a:srgbClr val="002060"/>
                </a:solidFill>
              </a:rPr>
              <a:t>Benefits of Renewing Now: </a:t>
            </a:r>
          </a:p>
          <a:p>
            <a:endParaRPr lang="en-US" sz="1050" dirty="0">
              <a:solidFill>
                <a:srgbClr val="002060"/>
              </a:solidFill>
            </a:endParaRPr>
          </a:p>
          <a:p>
            <a:pPr marL="171450" indent="-171450">
              <a:buFont typeface="Arial" panose="020B0604020202020204" pitchFamily="34" charset="0"/>
              <a:buChar char="•"/>
            </a:pPr>
            <a:r>
              <a:rPr lang="en-US" sz="1050" dirty="0">
                <a:solidFill>
                  <a:srgbClr val="002060"/>
                </a:solidFill>
              </a:rPr>
              <a:t>Capture any improvements in your financial position </a:t>
            </a:r>
          </a:p>
          <a:p>
            <a:pPr marL="171450" indent="-171450">
              <a:buFont typeface="Arial" panose="020B0604020202020204" pitchFamily="34" charset="0"/>
              <a:buChar char="•"/>
            </a:pPr>
            <a:r>
              <a:rPr lang="en-US" sz="1050" dirty="0">
                <a:solidFill>
                  <a:srgbClr val="002060"/>
                </a:solidFill>
              </a:rPr>
              <a:t>Take advantage of current market rates </a:t>
            </a:r>
          </a:p>
          <a:p>
            <a:pPr marL="171450" indent="-171450">
              <a:buFont typeface="Arial" panose="020B0604020202020204" pitchFamily="34" charset="0"/>
              <a:buChar char="•"/>
            </a:pPr>
            <a:r>
              <a:rPr lang="en-US" sz="1050" dirty="0">
                <a:solidFill>
                  <a:srgbClr val="002060"/>
                </a:solidFill>
              </a:rPr>
              <a:t>Avoid scrambling for documentation when you find your home </a:t>
            </a:r>
          </a:p>
          <a:p>
            <a:pPr marL="171450" indent="-171450">
              <a:buFont typeface="Arial" panose="020B0604020202020204" pitchFamily="34" charset="0"/>
              <a:buChar char="•"/>
            </a:pPr>
            <a:r>
              <a:rPr lang="en-US" sz="1050" dirty="0">
                <a:solidFill>
                  <a:srgbClr val="002060"/>
                </a:solidFill>
              </a:rPr>
              <a:t>Maintain your competitive edge as a pre-approved buyer</a:t>
            </a:r>
          </a:p>
          <a:p>
            <a:endParaRPr lang="en-US" sz="1050" dirty="0">
              <a:solidFill>
                <a:srgbClr val="002060"/>
              </a:solidFill>
            </a:endParaRPr>
          </a:p>
          <a:p>
            <a:r>
              <a:rPr lang="en-US" sz="1050" dirty="0">
                <a:solidFill>
                  <a:srgbClr val="002060"/>
                </a:solidFill>
              </a:rPr>
              <a:t>If you've postponed your home search as you haven't had the time to check out any changes in the local real estate market, contact me and I'll provide you with a comprehensive update. </a:t>
            </a:r>
          </a:p>
          <a:p>
            <a:endParaRPr lang="en-US" sz="1050" dirty="0">
              <a:solidFill>
                <a:srgbClr val="002060"/>
              </a:solidFill>
            </a:endParaRPr>
          </a:p>
          <a:p>
            <a:r>
              <a:rPr lang="en-US" sz="1050" dirty="0">
                <a:solidFill>
                  <a:srgbClr val="002060"/>
                </a:solidFill>
              </a:rPr>
              <a:t>The renewal process is straightforward and typically faster than your original pre-approval since we already have your baseline information. Most clients can complete the renewal within a day or two. </a:t>
            </a:r>
          </a:p>
          <a:p>
            <a:endParaRPr lang="en-US" sz="1050" dirty="0">
              <a:solidFill>
                <a:srgbClr val="002060"/>
              </a:solidFill>
            </a:endParaRPr>
          </a:p>
          <a:p>
            <a:r>
              <a:rPr lang="en-US" sz="1050" b="1" dirty="0">
                <a:solidFill>
                  <a:srgbClr val="002060"/>
                </a:solidFill>
              </a:rPr>
              <a:t>To Get Started:</a:t>
            </a:r>
            <a:r>
              <a:rPr lang="en-US" sz="1050" dirty="0">
                <a:solidFill>
                  <a:srgbClr val="002060"/>
                </a:solidFill>
              </a:rPr>
              <a:t> Simply reply to this email or call me at {{</a:t>
            </a:r>
            <a:r>
              <a:rPr lang="en-US" sz="1050" dirty="0" err="1">
                <a:solidFill>
                  <a:srgbClr val="002060"/>
                </a:solidFill>
              </a:rPr>
              <a:t>sender.phone_cell</a:t>
            </a:r>
            <a:r>
              <a:rPr lang="en-US" sz="1050" dirty="0">
                <a:solidFill>
                  <a:srgbClr val="002060"/>
                </a:solidFill>
              </a:rPr>
              <a:t>}}. I'll send you a brief list of updated documents needed, and we'll have your renewed pre-approval ready quickly. </a:t>
            </a:r>
          </a:p>
          <a:p>
            <a:endParaRPr lang="en-US" sz="1050" dirty="0">
              <a:solidFill>
                <a:srgbClr val="002060"/>
              </a:solidFill>
            </a:endParaRPr>
          </a:p>
          <a:p>
            <a:r>
              <a:rPr lang="en-US" sz="1050" dirty="0">
                <a:solidFill>
                  <a:srgbClr val="002060"/>
                </a:solidFill>
              </a:rPr>
              <a:t>Even if you're not actively looking at homes, having a current pre-approval gives you the flexibility to jump back into the market when you're ready. </a:t>
            </a:r>
          </a:p>
          <a:p>
            <a:endParaRPr lang="en-US" sz="1050" dirty="0">
              <a:solidFill>
                <a:srgbClr val="002060"/>
              </a:solidFill>
            </a:endParaRPr>
          </a:p>
          <a:p>
            <a:r>
              <a:rPr lang="en-US" sz="1050" dirty="0">
                <a:solidFill>
                  <a:srgbClr val="002060"/>
                </a:solidFill>
              </a:rPr>
              <a:t>I'm here to help whenever you need me! </a:t>
            </a:r>
          </a:p>
          <a:p>
            <a:endParaRPr lang="en-US" sz="1050" dirty="0">
              <a:solidFill>
                <a:srgbClr val="002060"/>
              </a:solidFill>
            </a:endParaRPr>
          </a:p>
          <a:p>
            <a:r>
              <a:rPr lang="en-US" sz="1050" dirty="0">
                <a:solidFill>
                  <a:srgbClr val="002060"/>
                </a:solidFill>
              </a:rPr>
              <a:t>{{</a:t>
            </a:r>
            <a:r>
              <a:rPr lang="en-US" sz="1050" dirty="0" err="1">
                <a:solidFill>
                  <a:srgbClr val="002060"/>
                </a:solidFill>
              </a:rPr>
              <a:t>sender.f_name</a:t>
            </a:r>
            <a:r>
              <a:rPr lang="en-US" sz="1050" dirty="0">
                <a:solidFill>
                  <a:srgbClr val="002060"/>
                </a:solidFill>
              </a:rPr>
              <a:t>}} </a:t>
            </a:r>
            <a:endParaRPr lang="en-US" sz="1050" dirty="0">
              <a:solidFill>
                <a:srgbClr val="002060"/>
              </a:solidFill>
              <a:highlight>
                <a:srgbClr val="FFFF00"/>
              </a:highlight>
            </a:endParaRPr>
          </a:p>
        </p:txBody>
      </p:sp>
      <p:pic>
        <p:nvPicPr>
          <p:cNvPr id="5" name="Picture 4" descr="A close-up of a document&#10;&#10;AI-generated content may be incorrect.">
            <a:extLst>
              <a:ext uri="{FF2B5EF4-FFF2-40B4-BE49-F238E27FC236}">
                <a16:creationId xmlns:a16="http://schemas.microsoft.com/office/drawing/2014/main" id="{62162E21-F805-8053-7DF6-08064EA61C56}"/>
              </a:ext>
            </a:extLst>
          </p:cNvPr>
          <p:cNvPicPr>
            <a:picLocks noChangeAspect="1"/>
          </p:cNvPicPr>
          <p:nvPr/>
        </p:nvPicPr>
        <p:blipFill>
          <a:blip r:embed="rId4"/>
          <a:stretch>
            <a:fillRect/>
          </a:stretch>
        </p:blipFill>
        <p:spPr>
          <a:xfrm>
            <a:off x="613318" y="910763"/>
            <a:ext cx="2872832" cy="5819327"/>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655734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6A872-E26B-D570-9A11-032E37C558FC}"/>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12A86CCC-980C-5793-F5D6-4FE911088F8D}"/>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9ED780B9-CAD2-05DC-2E26-19C79E645D2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sp>
        <p:nvSpPr>
          <p:cNvPr id="6" name="Text Placeholder 3">
            <a:extLst>
              <a:ext uri="{FF2B5EF4-FFF2-40B4-BE49-F238E27FC236}">
                <a16:creationId xmlns:a16="http://schemas.microsoft.com/office/drawing/2014/main" id="{6B1C435C-99D3-5762-C5E9-05E0C184E5C1}"/>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Still Searching for Your Dream Home?</a:t>
            </a:r>
            <a:endParaRPr lang="en-US" sz="16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491B05C5-E619-7F61-D132-400E603ECDAB}"/>
              </a:ext>
            </a:extLst>
          </p:cNvPr>
          <p:cNvSpPr txBox="1"/>
          <p:nvPr/>
        </p:nvSpPr>
        <p:spPr>
          <a:xfrm>
            <a:off x="4438649" y="1314450"/>
            <a:ext cx="7530410" cy="5262979"/>
          </a:xfrm>
          <a:prstGeom prst="rect">
            <a:avLst/>
          </a:prstGeom>
          <a:noFill/>
        </p:spPr>
        <p:txBody>
          <a:bodyPr wrap="square" rtlCol="0">
            <a:spAutoFit/>
          </a:bodyPr>
          <a:lstStyle/>
          <a:p>
            <a:r>
              <a:rPr lang="en-US" sz="1050" dirty="0">
                <a:solidFill>
                  <a:srgbClr val="002060"/>
                </a:solidFill>
              </a:rPr>
              <a:t>Dear {{</a:t>
            </a:r>
            <a:r>
              <a:rPr lang="en-US" sz="1050" dirty="0" err="1">
                <a:solidFill>
                  <a:srgbClr val="002060"/>
                </a:solidFill>
              </a:rPr>
              <a:t>recipient.f_name</a:t>
            </a:r>
            <a:r>
              <a:rPr lang="en-US" sz="1050" dirty="0">
                <a:solidFill>
                  <a:srgbClr val="002060"/>
                </a:solidFill>
              </a:rPr>
              <a:t>}}, </a:t>
            </a:r>
          </a:p>
          <a:p>
            <a:endParaRPr lang="en-US" sz="1050" dirty="0">
              <a:solidFill>
                <a:srgbClr val="002060"/>
              </a:solidFill>
            </a:endParaRPr>
          </a:p>
          <a:p>
            <a:r>
              <a:rPr lang="en-US" sz="1050" dirty="0">
                <a:solidFill>
                  <a:srgbClr val="002060"/>
                </a:solidFill>
              </a:rPr>
              <a:t>I hope this email finds you well! It's been about six months since we worked together on your original mortgage pre-approval, and I wanted to reach out to see where things stand with your home buying plans. </a:t>
            </a:r>
          </a:p>
          <a:p>
            <a:endParaRPr lang="en-US" sz="1050" dirty="0">
              <a:solidFill>
                <a:srgbClr val="002060"/>
              </a:solidFill>
            </a:endParaRPr>
          </a:p>
          <a:p>
            <a:r>
              <a:rPr lang="en-US" sz="1050" dirty="0">
                <a:solidFill>
                  <a:srgbClr val="002060"/>
                </a:solidFill>
              </a:rPr>
              <a:t>Sometimes the home buying process takes longer than initially expected – and that's perfectly normal. Whether you've been actively searching, took a break, or had your plans change, I wanted you to know that I'm still here to help. </a:t>
            </a:r>
          </a:p>
          <a:p>
            <a:endParaRPr lang="en-US" sz="1050" dirty="0">
              <a:solidFill>
                <a:srgbClr val="002060"/>
              </a:solidFill>
            </a:endParaRPr>
          </a:p>
          <a:p>
            <a:r>
              <a:rPr lang="en-US" sz="1050" b="1" dirty="0">
                <a:solidFill>
                  <a:srgbClr val="002060"/>
                </a:solidFill>
              </a:rPr>
              <a:t>If you're still interested in buying:</a:t>
            </a:r>
          </a:p>
          <a:p>
            <a:endParaRPr lang="en-US" sz="1050" dirty="0">
              <a:solidFill>
                <a:srgbClr val="002060"/>
              </a:solidFill>
            </a:endParaRPr>
          </a:p>
          <a:p>
            <a:pPr marL="171450" indent="-171450">
              <a:buFont typeface="Arial" panose="020B0604020202020204" pitchFamily="34" charset="0"/>
              <a:buChar char="•"/>
            </a:pPr>
            <a:r>
              <a:rPr lang="en-US" sz="1050" dirty="0">
                <a:solidFill>
                  <a:srgbClr val="002060"/>
                </a:solidFill>
              </a:rPr>
              <a:t>I'd be happy to provide a fresh pre-approval with current rates and terms </a:t>
            </a:r>
          </a:p>
          <a:p>
            <a:pPr marL="171450" indent="-171450">
              <a:buFont typeface="Arial" panose="020B0604020202020204" pitchFamily="34" charset="0"/>
              <a:buChar char="•"/>
            </a:pPr>
            <a:r>
              <a:rPr lang="en-US" sz="1050" dirty="0">
                <a:solidFill>
                  <a:srgbClr val="002060"/>
                </a:solidFill>
              </a:rPr>
              <a:t>We can discuss any changes in your financial situation or goals </a:t>
            </a:r>
          </a:p>
          <a:p>
            <a:pPr marL="171450" indent="-171450">
              <a:buFont typeface="Arial" panose="020B0604020202020204" pitchFamily="34" charset="0"/>
              <a:buChar char="•"/>
            </a:pPr>
            <a:r>
              <a:rPr lang="en-US" sz="1050" dirty="0">
                <a:solidFill>
                  <a:srgbClr val="002060"/>
                </a:solidFill>
              </a:rPr>
              <a:t>I can update you on any new loan programs that might benefit you </a:t>
            </a:r>
          </a:p>
          <a:p>
            <a:pPr marL="171450" indent="-171450">
              <a:buFont typeface="Arial" panose="020B0604020202020204" pitchFamily="34" charset="0"/>
              <a:buChar char="•"/>
            </a:pPr>
            <a:r>
              <a:rPr lang="en-US" sz="1050" dirty="0">
                <a:solidFill>
                  <a:srgbClr val="002060"/>
                </a:solidFill>
              </a:rPr>
              <a:t>We can review current market conditions in your target areas</a:t>
            </a:r>
          </a:p>
          <a:p>
            <a:endParaRPr lang="en-US" sz="1050" dirty="0">
              <a:solidFill>
                <a:srgbClr val="002060"/>
              </a:solidFill>
            </a:endParaRPr>
          </a:p>
          <a:p>
            <a:r>
              <a:rPr lang="en-US" sz="1050" b="1" dirty="0">
                <a:solidFill>
                  <a:srgbClr val="002060"/>
                </a:solidFill>
              </a:rPr>
              <a:t>If your plans have changed:</a:t>
            </a:r>
            <a:r>
              <a:rPr lang="en-US" sz="1050" dirty="0">
                <a:solidFill>
                  <a:srgbClr val="002060"/>
                </a:solidFill>
              </a:rPr>
              <a:t> That's completely understandable, and there's no pressure at all. Life circumstances evolve, and timing isn't always perfect for major purchases. </a:t>
            </a:r>
          </a:p>
          <a:p>
            <a:endParaRPr lang="en-US" sz="1050" dirty="0">
              <a:solidFill>
                <a:srgbClr val="002060"/>
              </a:solidFill>
            </a:endParaRPr>
          </a:p>
          <a:p>
            <a:r>
              <a:rPr lang="en-US" sz="1050" b="1" dirty="0">
                <a:solidFill>
                  <a:srgbClr val="002060"/>
                </a:solidFill>
              </a:rPr>
              <a:t>If you're ready to restart your search:</a:t>
            </a:r>
            <a:r>
              <a:rPr lang="en-US" sz="1050" dirty="0">
                <a:solidFill>
                  <a:srgbClr val="002060"/>
                </a:solidFill>
              </a:rPr>
              <a:t> Let's schedule a brief call to discuss your current needs and get you pre-approved with the most up-to-date information. The process will be much quicker since we've worked together before. </a:t>
            </a:r>
          </a:p>
          <a:p>
            <a:endParaRPr lang="en-US" sz="1050" dirty="0">
              <a:solidFill>
                <a:srgbClr val="002060"/>
              </a:solidFill>
            </a:endParaRPr>
          </a:p>
          <a:p>
            <a:r>
              <a:rPr lang="en-US" sz="1050" dirty="0">
                <a:solidFill>
                  <a:srgbClr val="002060"/>
                </a:solidFill>
              </a:rPr>
              <a:t>Regardless of where you are in your decision-making process, I'm always here if you have questions about home ownership.</a:t>
            </a:r>
          </a:p>
          <a:p>
            <a:endParaRPr lang="en-US" sz="1050" dirty="0">
              <a:solidFill>
                <a:srgbClr val="002060"/>
              </a:solidFill>
            </a:endParaRPr>
          </a:p>
          <a:p>
            <a:r>
              <a:rPr lang="en-US" sz="1050" b="1" dirty="0">
                <a:solidFill>
                  <a:srgbClr val="002060"/>
                </a:solidFill>
              </a:rPr>
              <a:t>Let's Chat! Click Here to Schedule.</a:t>
            </a:r>
          </a:p>
          <a:p>
            <a:endParaRPr lang="en-US" sz="1050" dirty="0">
              <a:solidFill>
                <a:srgbClr val="002060"/>
              </a:solidFill>
            </a:endParaRPr>
          </a:p>
          <a:p>
            <a:r>
              <a:rPr lang="en-US" sz="1050" dirty="0">
                <a:solidFill>
                  <a:srgbClr val="002060"/>
                </a:solidFill>
              </a:rPr>
              <a:t>Use the button above, reply to this email, or call {{</a:t>
            </a:r>
            <a:r>
              <a:rPr lang="en-US" sz="1050" dirty="0" err="1">
                <a:solidFill>
                  <a:srgbClr val="002060"/>
                </a:solidFill>
              </a:rPr>
              <a:t>sender.phone_cell</a:t>
            </a:r>
            <a:r>
              <a:rPr lang="en-US" sz="1050" dirty="0">
                <a:solidFill>
                  <a:srgbClr val="002060"/>
                </a:solidFill>
              </a:rPr>
              <a:t>}} to set up a convenient time to discuss your plans. </a:t>
            </a:r>
          </a:p>
          <a:p>
            <a:endParaRPr lang="en-US" sz="1050" dirty="0">
              <a:solidFill>
                <a:srgbClr val="002060"/>
              </a:solidFill>
            </a:endParaRPr>
          </a:p>
          <a:p>
            <a:r>
              <a:rPr lang="en-US" sz="1050" dirty="0">
                <a:solidFill>
                  <a:srgbClr val="002060"/>
                </a:solidFill>
              </a:rPr>
              <a:t>You're never under any obligation of any kind...I'm just here to help if and when you need me. </a:t>
            </a:r>
          </a:p>
          <a:p>
            <a:endParaRPr lang="en-US" sz="1050" dirty="0">
              <a:solidFill>
                <a:srgbClr val="002060"/>
              </a:solidFill>
            </a:endParaRPr>
          </a:p>
          <a:p>
            <a:r>
              <a:rPr lang="en-US" sz="1050" dirty="0">
                <a:solidFill>
                  <a:srgbClr val="002060"/>
                </a:solidFill>
              </a:rPr>
              <a:t>Wishing you all the best! </a:t>
            </a:r>
          </a:p>
          <a:p>
            <a:endParaRPr lang="en-US" sz="1050" dirty="0">
              <a:solidFill>
                <a:srgbClr val="002060"/>
              </a:solidFill>
            </a:endParaRPr>
          </a:p>
          <a:p>
            <a:r>
              <a:rPr lang="en-US" sz="1050" dirty="0">
                <a:solidFill>
                  <a:srgbClr val="002060"/>
                </a:solidFill>
              </a:rPr>
              <a:t>{{</a:t>
            </a:r>
            <a:r>
              <a:rPr lang="en-US" sz="1050" dirty="0" err="1">
                <a:solidFill>
                  <a:srgbClr val="002060"/>
                </a:solidFill>
              </a:rPr>
              <a:t>sender.f_name</a:t>
            </a:r>
            <a:r>
              <a:rPr lang="en-US" sz="1050" dirty="0">
                <a:solidFill>
                  <a:srgbClr val="002060"/>
                </a:solidFill>
              </a:rPr>
              <a:t>}}</a:t>
            </a:r>
            <a:endParaRPr lang="en-US" sz="1050" dirty="0">
              <a:solidFill>
                <a:srgbClr val="002060"/>
              </a:solidFill>
              <a:highlight>
                <a:srgbClr val="FFFF00"/>
              </a:highlight>
            </a:endParaRPr>
          </a:p>
        </p:txBody>
      </p:sp>
      <p:pic>
        <p:nvPicPr>
          <p:cNvPr id="5" name="Picture 4" descr="A close-up of a document&#10;&#10;AI-generated content may be incorrect.">
            <a:extLst>
              <a:ext uri="{FF2B5EF4-FFF2-40B4-BE49-F238E27FC236}">
                <a16:creationId xmlns:a16="http://schemas.microsoft.com/office/drawing/2014/main" id="{D1186C7A-F1B7-BDBF-A7B9-218DFB9A9D02}"/>
              </a:ext>
            </a:extLst>
          </p:cNvPr>
          <p:cNvPicPr>
            <a:picLocks noChangeAspect="1"/>
          </p:cNvPicPr>
          <p:nvPr/>
        </p:nvPicPr>
        <p:blipFill>
          <a:blip r:embed="rId4"/>
          <a:stretch>
            <a:fillRect/>
          </a:stretch>
        </p:blipFill>
        <p:spPr>
          <a:xfrm>
            <a:off x="613318" y="910764"/>
            <a:ext cx="2638806" cy="581890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381920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94292F10-9356-35C4-CE25-C29433EADFBB}"/>
              </a:ext>
            </a:extLst>
          </p:cNvPr>
          <p:cNvSpPr txBox="1"/>
          <p:nvPr/>
        </p:nvSpPr>
        <p:spPr>
          <a:xfrm>
            <a:off x="727625" y="1152940"/>
            <a:ext cx="10736746" cy="5078313"/>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User Notification: {{</a:t>
            </a:r>
            <a:r>
              <a:rPr lang="en-US" b="1" dirty="0" err="1">
                <a:solidFill>
                  <a:srgbClr val="00263A"/>
                </a:solidFill>
                <a:latin typeface="Source Sans Pro" panose="020B0503030403020204" pitchFamily="34" charset="0"/>
              </a:rPr>
              <a:t>contact.f_name</a:t>
            </a:r>
            <a:r>
              <a:rPr lang="en-US" b="1" dirty="0">
                <a:solidFill>
                  <a:srgbClr val="00263A"/>
                </a:solidFill>
                <a:latin typeface="Source Sans Pro" panose="020B0503030403020204" pitchFamily="34" charset="0"/>
              </a:rPr>
              <a:t>}} {{</a:t>
            </a:r>
            <a:r>
              <a:rPr lang="en-US" b="1" dirty="0" err="1">
                <a:solidFill>
                  <a:srgbClr val="00263A"/>
                </a:solidFill>
                <a:latin typeface="Source Sans Pro" panose="020B0503030403020204" pitchFamily="34" charset="0"/>
              </a:rPr>
              <a:t>contact.l_name</a:t>
            </a:r>
            <a:r>
              <a:rPr lang="en-US" b="1" dirty="0">
                <a:solidFill>
                  <a:srgbClr val="00263A"/>
                </a:solidFill>
                <a:latin typeface="Source Sans Pro" panose="020B0503030403020204" pitchFamily="34" charset="0"/>
              </a:rPr>
              <a:t>}} has been pre-approved for a mortgage!</a:t>
            </a:r>
          </a:p>
          <a:p>
            <a:r>
              <a:rPr lang="en-US" dirty="0">
                <a:solidFill>
                  <a:srgbClr val="00263A"/>
                </a:solidFill>
                <a:latin typeface="Source Sans Pro" panose="020B0503030403020204" pitchFamily="34" charset="0"/>
              </a:rPr>
              <a:t>The contact below has been pre-approved and started the associated journey. Emails and text messages will begin sending today on your behalf. Visit their contact details for more context on where they are in the homebuying journey.</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Contact information: </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Contact name: {{</a:t>
            </a:r>
            <a:r>
              <a:rPr lang="en-US" dirty="0" err="1">
                <a:solidFill>
                  <a:srgbClr val="00263A"/>
                </a:solidFill>
                <a:latin typeface="Source Sans Pro" panose="020B0503030403020204" pitchFamily="34" charset="0"/>
              </a:rPr>
              <a:t>contact.f_name</a:t>
            </a:r>
            <a:r>
              <a:rPr lang="en-US" dirty="0">
                <a:solidFill>
                  <a:srgbClr val="00263A"/>
                </a:solidFill>
                <a:latin typeface="Source Sans Pro" panose="020B0503030403020204" pitchFamily="34" charset="0"/>
              </a:rPr>
              <a:t>}} {{</a:t>
            </a:r>
            <a:r>
              <a:rPr lang="en-US" dirty="0" err="1">
                <a:solidFill>
                  <a:srgbClr val="00263A"/>
                </a:solidFill>
                <a:latin typeface="Source Sans Pro" panose="020B0503030403020204" pitchFamily="34" charset="0"/>
              </a:rPr>
              <a:t>contact.l_name</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Contact phone: {{</a:t>
            </a:r>
            <a:r>
              <a:rPr lang="en-US" dirty="0" err="1">
                <a:solidFill>
                  <a:srgbClr val="00263A"/>
                </a:solidFill>
                <a:latin typeface="Source Sans Pro" panose="020B0503030403020204" pitchFamily="34" charset="0"/>
              </a:rPr>
              <a:t>contact.phone_cell</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Contact email: {{</a:t>
            </a:r>
            <a:r>
              <a:rPr lang="en-US" dirty="0" err="1">
                <a:solidFill>
                  <a:srgbClr val="00263A"/>
                </a:solidFill>
                <a:latin typeface="Source Sans Pro" panose="020B0503030403020204" pitchFamily="34" charset="0"/>
              </a:rPr>
              <a:t>contact.email</a:t>
            </a:r>
            <a:r>
              <a:rPr lang="en-US" dirty="0">
                <a:solidFill>
                  <a:srgbClr val="00263A"/>
                </a:solidFill>
                <a:latin typeface="Source Sans Pro" panose="020B0503030403020204" pitchFamily="34" charset="0"/>
              </a:rPr>
              <a:t>}}</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Loan and pre-approval details (if available):</a:t>
            </a:r>
          </a:p>
          <a:p>
            <a:r>
              <a:rPr lang="en-US" dirty="0">
                <a:solidFill>
                  <a:srgbClr val="00263A"/>
                </a:solidFill>
                <a:latin typeface="Source Sans Pro" panose="020B0503030403020204" pitchFamily="34" charset="0"/>
              </a:rPr>
              <a:t>Loan number: {{</a:t>
            </a:r>
            <a:r>
              <a:rPr lang="en-US" dirty="0" err="1">
                <a:solidFill>
                  <a:srgbClr val="00263A"/>
                </a:solidFill>
                <a:latin typeface="Source Sans Pro" panose="020B0503030403020204" pitchFamily="34" charset="0"/>
              </a:rPr>
              <a:t>loan.loan_number</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Loan amount: ${{</a:t>
            </a:r>
            <a:r>
              <a:rPr lang="en-US" dirty="0" err="1">
                <a:solidFill>
                  <a:srgbClr val="00263A"/>
                </a:solidFill>
                <a:latin typeface="Source Sans Pro" panose="020B0503030403020204" pitchFamily="34" charset="0"/>
              </a:rPr>
              <a:t>loan.amount</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Loan program: {{</a:t>
            </a:r>
            <a:r>
              <a:rPr lang="en-US" dirty="0" err="1">
                <a:solidFill>
                  <a:srgbClr val="00263A"/>
                </a:solidFill>
                <a:latin typeface="Source Sans Pro" panose="020B0503030403020204" pitchFamily="34" charset="0"/>
              </a:rPr>
              <a:t>loan.loan_program</a:t>
            </a:r>
            <a:r>
              <a:rPr lang="en-US" dirty="0">
                <a:solidFill>
                  <a:srgbClr val="00263A"/>
                </a:solidFill>
                <a:latin typeface="Source Sans Pro" panose="020B0503030403020204" pitchFamily="34" charset="0"/>
              </a:rPr>
              <a:t>}}</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Pre-approval issued: {{</a:t>
            </a:r>
            <a:r>
              <a:rPr lang="en-US" dirty="0" err="1">
                <a:solidFill>
                  <a:srgbClr val="00263A"/>
                </a:solidFill>
                <a:latin typeface="Source Sans Pro" panose="020B0503030403020204" pitchFamily="34" charset="0"/>
              </a:rPr>
              <a:t>loan.pre_approval_issued_date</a:t>
            </a:r>
            <a:r>
              <a:rPr lang="en-US" dirty="0">
                <a:solidFill>
                  <a:srgbClr val="00263A"/>
                </a:solidFill>
                <a:latin typeface="Source Sans Pro" panose="020B0503030403020204" pitchFamily="34" charset="0"/>
              </a:rPr>
              <a:t> | date: "m/d/Y"}}</a:t>
            </a:r>
          </a:p>
          <a:p>
            <a:r>
              <a:rPr lang="en-US" dirty="0">
                <a:solidFill>
                  <a:srgbClr val="00263A"/>
                </a:solidFill>
                <a:latin typeface="Source Sans Pro" panose="020B0503030403020204" pitchFamily="34" charset="0"/>
              </a:rPr>
              <a:t>Pre-approval expires: {{</a:t>
            </a:r>
            <a:r>
              <a:rPr lang="en-US" dirty="0" err="1">
                <a:solidFill>
                  <a:srgbClr val="00263A"/>
                </a:solidFill>
                <a:latin typeface="Source Sans Pro" panose="020B0503030403020204" pitchFamily="34" charset="0"/>
              </a:rPr>
              <a:t>loan.pre_approval_expiration_date</a:t>
            </a:r>
            <a:r>
              <a:rPr lang="en-US" dirty="0">
                <a:solidFill>
                  <a:srgbClr val="00263A"/>
                </a:solidFill>
                <a:latin typeface="Source Sans Pro" panose="020B0503030403020204" pitchFamily="34" charset="0"/>
              </a:rPr>
              <a:t> | date: "m/d/Y"}}</a:t>
            </a:r>
            <a:endParaRPr lang="en-US" dirty="0">
              <a:solidFill>
                <a:srgbClr val="00263A"/>
              </a:solidFill>
            </a:endParaRPr>
          </a:p>
        </p:txBody>
      </p:sp>
      <p:sp>
        <p:nvSpPr>
          <p:cNvPr id="5" name="Text Placeholder 1">
            <a:extLst>
              <a:ext uri="{FF2B5EF4-FFF2-40B4-BE49-F238E27FC236}">
                <a16:creationId xmlns:a16="http://schemas.microsoft.com/office/drawing/2014/main" id="{93A8DD99-29BA-4DD3-8534-E2A94C3E4AA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spTree>
    <p:extLst>
      <p:ext uri="{BB962C8B-B14F-4D97-AF65-F5344CB8AC3E}">
        <p14:creationId xmlns:p14="http://schemas.microsoft.com/office/powerpoint/2010/main" val="4160585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1A352-C8F5-CA24-F8DF-B2840CD43B90}"/>
            </a:ext>
          </a:extLst>
        </p:cNvPr>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E9B2F9EA-63F6-8D5B-D662-B3E94066291D}"/>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79D9A2E9-7412-E429-0881-DC38FABF90A2}"/>
              </a:ext>
            </a:extLst>
          </p:cNvPr>
          <p:cNvSpPr txBox="1"/>
          <p:nvPr/>
        </p:nvSpPr>
        <p:spPr>
          <a:xfrm>
            <a:off x="727625" y="1152940"/>
            <a:ext cx="10736746" cy="4801314"/>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User Notification: Pre-Approval Expiring for {{</a:t>
            </a:r>
            <a:r>
              <a:rPr lang="en-US" b="1" dirty="0" err="1">
                <a:solidFill>
                  <a:srgbClr val="00263A"/>
                </a:solidFill>
                <a:latin typeface="Source Sans Pro" panose="020B0503030403020204" pitchFamily="34" charset="0"/>
              </a:rPr>
              <a:t>contact.f_name</a:t>
            </a:r>
            <a:r>
              <a:rPr lang="en-US" b="1" dirty="0">
                <a:solidFill>
                  <a:srgbClr val="00263A"/>
                </a:solidFill>
                <a:latin typeface="Source Sans Pro" panose="020B0503030403020204" pitchFamily="34" charset="0"/>
              </a:rPr>
              <a:t>}} {{</a:t>
            </a:r>
            <a:r>
              <a:rPr lang="en-US" b="1" dirty="0" err="1">
                <a:solidFill>
                  <a:srgbClr val="00263A"/>
                </a:solidFill>
                <a:latin typeface="Source Sans Pro" panose="020B0503030403020204" pitchFamily="34" charset="0"/>
              </a:rPr>
              <a:t>contact.l_name</a:t>
            </a:r>
            <a:r>
              <a:rPr lang="en-US" b="1"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The contact below has a pre-approval expiring soon. Visit their contact details for more context on where they are in the homebuying journey and call them to encourage them to renew the pre-approval. </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Contact information: </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Contact name: {{</a:t>
            </a:r>
            <a:r>
              <a:rPr lang="en-US" dirty="0" err="1">
                <a:solidFill>
                  <a:srgbClr val="00263A"/>
                </a:solidFill>
                <a:latin typeface="Source Sans Pro" panose="020B0503030403020204" pitchFamily="34" charset="0"/>
              </a:rPr>
              <a:t>contact.f_name</a:t>
            </a:r>
            <a:r>
              <a:rPr lang="en-US" dirty="0">
                <a:solidFill>
                  <a:srgbClr val="00263A"/>
                </a:solidFill>
                <a:latin typeface="Source Sans Pro" panose="020B0503030403020204" pitchFamily="34" charset="0"/>
              </a:rPr>
              <a:t>}} {{</a:t>
            </a:r>
            <a:r>
              <a:rPr lang="en-US" dirty="0" err="1">
                <a:solidFill>
                  <a:srgbClr val="00263A"/>
                </a:solidFill>
                <a:latin typeface="Source Sans Pro" panose="020B0503030403020204" pitchFamily="34" charset="0"/>
              </a:rPr>
              <a:t>contact.l_name</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Contact phone: {{</a:t>
            </a:r>
            <a:r>
              <a:rPr lang="en-US" dirty="0" err="1">
                <a:solidFill>
                  <a:srgbClr val="00263A"/>
                </a:solidFill>
                <a:latin typeface="Source Sans Pro" panose="020B0503030403020204" pitchFamily="34" charset="0"/>
              </a:rPr>
              <a:t>contact.phone_cell</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Contact email: {{</a:t>
            </a:r>
            <a:r>
              <a:rPr lang="en-US" dirty="0" err="1">
                <a:solidFill>
                  <a:srgbClr val="00263A"/>
                </a:solidFill>
                <a:latin typeface="Source Sans Pro" panose="020B0503030403020204" pitchFamily="34" charset="0"/>
              </a:rPr>
              <a:t>contact.email</a:t>
            </a:r>
            <a:r>
              <a:rPr lang="en-US" dirty="0">
                <a:solidFill>
                  <a:srgbClr val="00263A"/>
                </a:solidFill>
                <a:latin typeface="Source Sans Pro" panose="020B0503030403020204" pitchFamily="34" charset="0"/>
              </a:rPr>
              <a:t>}}</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Loan and pre-approval details (if available):</a:t>
            </a:r>
          </a:p>
          <a:p>
            <a:r>
              <a:rPr lang="en-US" dirty="0">
                <a:solidFill>
                  <a:srgbClr val="00263A"/>
                </a:solidFill>
                <a:latin typeface="Source Sans Pro" panose="020B0503030403020204" pitchFamily="34" charset="0"/>
              </a:rPr>
              <a:t>Loan number: {{</a:t>
            </a:r>
            <a:r>
              <a:rPr lang="en-US" dirty="0" err="1">
                <a:solidFill>
                  <a:srgbClr val="00263A"/>
                </a:solidFill>
                <a:latin typeface="Source Sans Pro" panose="020B0503030403020204" pitchFamily="34" charset="0"/>
              </a:rPr>
              <a:t>loan.loan_number</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Loan amount: ${{</a:t>
            </a:r>
            <a:r>
              <a:rPr lang="en-US" dirty="0" err="1">
                <a:solidFill>
                  <a:srgbClr val="00263A"/>
                </a:solidFill>
                <a:latin typeface="Source Sans Pro" panose="020B0503030403020204" pitchFamily="34" charset="0"/>
              </a:rPr>
              <a:t>loan.amount</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Loan program: {{</a:t>
            </a:r>
            <a:r>
              <a:rPr lang="en-US" dirty="0" err="1">
                <a:solidFill>
                  <a:srgbClr val="00263A"/>
                </a:solidFill>
                <a:latin typeface="Source Sans Pro" panose="020B0503030403020204" pitchFamily="34" charset="0"/>
              </a:rPr>
              <a:t>loan.loan_program</a:t>
            </a:r>
            <a:r>
              <a:rPr lang="en-US" dirty="0">
                <a:solidFill>
                  <a:srgbClr val="00263A"/>
                </a:solidFill>
                <a:latin typeface="Source Sans Pro" panose="020B0503030403020204" pitchFamily="34" charset="0"/>
              </a:rPr>
              <a:t>}}</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Pre-approval issued: {{</a:t>
            </a:r>
            <a:r>
              <a:rPr lang="en-US" dirty="0" err="1">
                <a:solidFill>
                  <a:srgbClr val="00263A"/>
                </a:solidFill>
                <a:latin typeface="Source Sans Pro" panose="020B0503030403020204" pitchFamily="34" charset="0"/>
              </a:rPr>
              <a:t>loan.pre_approval_issued_date</a:t>
            </a:r>
            <a:r>
              <a:rPr lang="en-US" dirty="0">
                <a:solidFill>
                  <a:srgbClr val="00263A"/>
                </a:solidFill>
                <a:latin typeface="Source Sans Pro" panose="020B0503030403020204" pitchFamily="34" charset="0"/>
              </a:rPr>
              <a:t> | date: "m/d/Y"}}</a:t>
            </a:r>
          </a:p>
          <a:p>
            <a:r>
              <a:rPr lang="en-US" dirty="0">
                <a:solidFill>
                  <a:srgbClr val="00263A"/>
                </a:solidFill>
                <a:latin typeface="Source Sans Pro" panose="020B0503030403020204" pitchFamily="34" charset="0"/>
              </a:rPr>
              <a:t>Pre-approval expires: {{</a:t>
            </a:r>
            <a:r>
              <a:rPr lang="en-US" dirty="0" err="1">
                <a:solidFill>
                  <a:srgbClr val="00263A"/>
                </a:solidFill>
                <a:latin typeface="Source Sans Pro" panose="020B0503030403020204" pitchFamily="34" charset="0"/>
              </a:rPr>
              <a:t>loan.pre_approval_expiration_date</a:t>
            </a:r>
            <a:r>
              <a:rPr lang="en-US" dirty="0">
                <a:solidFill>
                  <a:srgbClr val="00263A"/>
                </a:solidFill>
                <a:latin typeface="Source Sans Pro" panose="020B0503030403020204" pitchFamily="34" charset="0"/>
              </a:rPr>
              <a:t> | date: "m/d/Y"}}</a:t>
            </a:r>
            <a:endParaRPr lang="en-US" dirty="0">
              <a:solidFill>
                <a:srgbClr val="00263A"/>
              </a:solidFill>
            </a:endParaRPr>
          </a:p>
        </p:txBody>
      </p:sp>
      <p:sp>
        <p:nvSpPr>
          <p:cNvPr id="5" name="Text Placeholder 1">
            <a:extLst>
              <a:ext uri="{FF2B5EF4-FFF2-40B4-BE49-F238E27FC236}">
                <a16:creationId xmlns:a16="http://schemas.microsoft.com/office/drawing/2014/main" id="{EF90C36C-A77F-64E8-826C-0377393C0F15}"/>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spTree>
    <p:extLst>
      <p:ext uri="{BB962C8B-B14F-4D97-AF65-F5344CB8AC3E}">
        <p14:creationId xmlns:p14="http://schemas.microsoft.com/office/powerpoint/2010/main" val="382802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7E4F-34A2-78E6-1FBF-AB157E52F373}"/>
            </a:ext>
          </a:extLst>
        </p:cNvPr>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91747DF9-3970-3CF0-55CC-C880EF391C4F}"/>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E55FE85B-B05F-953E-0BBB-57CC92A4D22E}"/>
              </a:ext>
            </a:extLst>
          </p:cNvPr>
          <p:cNvSpPr txBox="1"/>
          <p:nvPr/>
        </p:nvSpPr>
        <p:spPr>
          <a:xfrm>
            <a:off x="727625" y="1152940"/>
            <a:ext cx="10736746" cy="1200329"/>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SMS: Pre-Approval SMS - Loan Options</a:t>
            </a:r>
          </a:p>
          <a:p>
            <a:r>
              <a:rPr lang="en-US" dirty="0">
                <a:solidFill>
                  <a:srgbClr val="00263A"/>
                </a:solidFill>
                <a:latin typeface="Source Sans Pro" panose="020B0503030403020204" pitchFamily="34" charset="0"/>
              </a:rPr>
              <a:t>Each loan type has unique benefits, and the best choice depends on your specific financial situation, the property you're considering, and your long-term goals. When you find a home you're interested in, give me a call to discuss your options at {{</a:t>
            </a:r>
            <a:r>
              <a:rPr lang="en-US" dirty="0" err="1">
                <a:solidFill>
                  <a:srgbClr val="00263A"/>
                </a:solidFill>
                <a:latin typeface="Source Sans Pro" panose="020B0503030403020204" pitchFamily="34" charset="0"/>
              </a:rPr>
              <a:t>sender.phone_cell</a:t>
            </a:r>
            <a:r>
              <a:rPr lang="en-US" dirty="0">
                <a:solidFill>
                  <a:srgbClr val="00263A"/>
                </a:solidFill>
                <a:latin typeface="Source Sans Pro" panose="020B0503030403020204" pitchFamily="34" charset="0"/>
              </a:rPr>
              <a:t>}}. - {{</a:t>
            </a:r>
            <a:r>
              <a:rPr lang="en-US" dirty="0" err="1">
                <a:solidFill>
                  <a:srgbClr val="00263A"/>
                </a:solidFill>
                <a:latin typeface="Source Sans Pro" panose="020B0503030403020204" pitchFamily="34" charset="0"/>
              </a:rPr>
              <a:t>sender.f_name</a:t>
            </a:r>
            <a:r>
              <a:rPr lang="en-US" dirty="0">
                <a:solidFill>
                  <a:srgbClr val="00263A"/>
                </a:solidFill>
                <a:latin typeface="Source Sans Pro" panose="020B0503030403020204" pitchFamily="34" charset="0"/>
              </a:rPr>
              <a:t>}}</a:t>
            </a:r>
            <a:endParaRPr lang="en-US" dirty="0">
              <a:solidFill>
                <a:srgbClr val="00263A"/>
              </a:solidFill>
            </a:endParaRPr>
          </a:p>
        </p:txBody>
      </p:sp>
      <p:sp>
        <p:nvSpPr>
          <p:cNvPr id="12" name="TextBox 11">
            <a:extLst>
              <a:ext uri="{FF2B5EF4-FFF2-40B4-BE49-F238E27FC236}">
                <a16:creationId xmlns:a16="http://schemas.microsoft.com/office/drawing/2014/main" id="{68521253-C6CD-7315-6067-5D9AC958BCDD}"/>
              </a:ext>
            </a:extLst>
          </p:cNvPr>
          <p:cNvSpPr txBox="1"/>
          <p:nvPr/>
        </p:nvSpPr>
        <p:spPr>
          <a:xfrm>
            <a:off x="727625" y="2828835"/>
            <a:ext cx="10736745" cy="1200329"/>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SMS: </a:t>
            </a:r>
            <a:r>
              <a:rPr lang="en-US" b="1" dirty="0">
                <a:solidFill>
                  <a:srgbClr val="00263A"/>
                </a:solidFill>
                <a:latin typeface="Source Sans Pro" panose="020B0503030403020204" pitchFamily="34" charset="0"/>
              </a:rPr>
              <a:t>Pre-Approval SMS - Pre-App Still Valid</a:t>
            </a:r>
          </a:p>
          <a:p>
            <a:r>
              <a:rPr lang="en-US" dirty="0">
                <a:solidFill>
                  <a:srgbClr val="00263A"/>
                </a:solidFill>
                <a:latin typeface="Source Sans Pro" panose="020B0503030403020204" pitchFamily="34" charset="0"/>
              </a:rPr>
              <a:t>Hi {{</a:t>
            </a:r>
            <a:r>
              <a:rPr lang="en-US" dirty="0" err="1">
                <a:solidFill>
                  <a:srgbClr val="00263A"/>
                </a:solidFill>
                <a:latin typeface="Source Sans Pro" panose="020B0503030403020204" pitchFamily="34" charset="0"/>
              </a:rPr>
              <a:t>contact.f_name</a:t>
            </a:r>
            <a:r>
              <a:rPr lang="en-US" dirty="0">
                <a:solidFill>
                  <a:srgbClr val="00263A"/>
                </a:solidFill>
                <a:latin typeface="Source Sans Pro" panose="020B0503030403020204" pitchFamily="34" charset="0"/>
              </a:rPr>
              <a:t>}} - your pre-approval is still valid but is expiring soon. Renew today so you can make an offer on that special home when you find it. Please don't hesitate to reach out if you have questions or if you'd like to discuss any properties you're considering. - {{</a:t>
            </a:r>
            <a:r>
              <a:rPr lang="en-US" dirty="0" err="1">
                <a:solidFill>
                  <a:srgbClr val="00263A"/>
                </a:solidFill>
                <a:latin typeface="Source Sans Pro" panose="020B0503030403020204" pitchFamily="34" charset="0"/>
              </a:rPr>
              <a:t>sender.f_name</a:t>
            </a:r>
            <a:r>
              <a:rPr lang="en-US" dirty="0">
                <a:solidFill>
                  <a:srgbClr val="00263A"/>
                </a:solidFill>
                <a:latin typeface="Source Sans Pro" panose="020B0503030403020204" pitchFamily="34" charset="0"/>
              </a:rPr>
              <a:t>}} with {{</a:t>
            </a:r>
            <a:r>
              <a:rPr lang="en-US" dirty="0" err="1">
                <a:solidFill>
                  <a:srgbClr val="00263A"/>
                </a:solidFill>
                <a:latin typeface="Source Sans Pro" panose="020B0503030403020204" pitchFamily="34" charset="0"/>
              </a:rPr>
              <a:t>sender.company</a:t>
            </a:r>
            <a:r>
              <a:rPr lang="en-US" dirty="0">
                <a:solidFill>
                  <a:srgbClr val="00263A"/>
                </a:solidFill>
                <a:latin typeface="Source Sans Pro" panose="020B0503030403020204" pitchFamily="34" charset="0"/>
              </a:rPr>
              <a:t>}}</a:t>
            </a:r>
          </a:p>
        </p:txBody>
      </p:sp>
      <p:sp>
        <p:nvSpPr>
          <p:cNvPr id="5" name="Text Placeholder 1">
            <a:extLst>
              <a:ext uri="{FF2B5EF4-FFF2-40B4-BE49-F238E27FC236}">
                <a16:creationId xmlns:a16="http://schemas.microsoft.com/office/drawing/2014/main" id="{DF99E9E2-37B0-30C7-0FCE-D7DDC3B5BEB6}"/>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spTree>
    <p:extLst>
      <p:ext uri="{BB962C8B-B14F-4D97-AF65-F5344CB8AC3E}">
        <p14:creationId xmlns:p14="http://schemas.microsoft.com/office/powerpoint/2010/main" val="4026846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a:xfrm>
            <a:off x="1116432" y="1563843"/>
            <a:ext cx="9959137" cy="443861"/>
          </a:xfrm>
        </p:spPr>
        <p:txBody>
          <a:bodyPr/>
          <a:lstStyle/>
          <a:p>
            <a:r>
              <a:rPr lang="en-US" dirty="0"/>
              <a:t>Communication types: Email, SMS, and User Notifications</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116430" y="2196548"/>
            <a:ext cx="9866309" cy="3851706"/>
          </a:xfrm>
        </p:spPr>
        <p:txBody>
          <a:bodyPr/>
          <a:lstStyle/>
          <a:p>
            <a:pPr>
              <a:lnSpc>
                <a:spcPct val="100000"/>
              </a:lnSpc>
              <a:spcBef>
                <a:spcPts val="0"/>
              </a:spcBef>
            </a:pPr>
            <a:r>
              <a:rPr lang="en-US" sz="2000" kern="100" dirty="0">
                <a:solidFill>
                  <a:srgbClr val="002060"/>
                </a:solidFill>
                <a:effectLst/>
                <a:ea typeface="Calibri" panose="020F0502020204030204" pitchFamily="34" charset="0"/>
                <a:cs typeface="Times New Roman" panose="02020603050405020304" pitchFamily="18" charset="0"/>
              </a:rPr>
              <a:t>From the moment pre-approval is issued, borrowers receive timely guidance and support through the home search and eventual purchase</a:t>
            </a:r>
            <a:r>
              <a:rPr lang="en-US" sz="2000" kern="100" dirty="0">
                <a:solidFill>
                  <a:srgbClr val="002060"/>
                </a:solidFill>
                <a:ea typeface="Calibri" panose="020F0502020204030204" pitchFamily="34" charset="0"/>
                <a:cs typeface="Times New Roman" panose="02020603050405020304" pitchFamily="18" charset="0"/>
              </a:rPr>
              <a:t>. This journey delivers consistent engagement, demonstrates value and positions the lender as a trusted advisor. Through emails, SMS, and user notifications, lenders may increase application-to-close conversion rates and deepen borrower relationships. Use this journey alongside the Pre-Qualified Journey within your sales process or consider blending emails into a single experience.</a:t>
            </a:r>
          </a:p>
          <a:p>
            <a:pPr>
              <a:lnSpc>
                <a:spcPct val="100000"/>
              </a:lnSpc>
              <a:spcBef>
                <a:spcPts val="0"/>
              </a:spcBef>
            </a:pPr>
            <a:endParaRPr lang="en-US" sz="20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000" kern="100" dirty="0">
                <a:solidFill>
                  <a:srgbClr val="002060"/>
                </a:solidFill>
                <a:ea typeface="Calibri" panose="020F0502020204030204" pitchFamily="34" charset="0"/>
                <a:cs typeface="Times New Roman" panose="02020603050405020304" pitchFamily="18" charset="0"/>
              </a:rPr>
              <a:t>Topics include celebrating approvals, exploring loan options, sharing home-buying strategies, and reminding borrowers about renewal deadlines. </a:t>
            </a:r>
            <a:r>
              <a:rPr lang="en-US" sz="2000" kern="100" dirty="0">
                <a:solidFill>
                  <a:srgbClr val="002060"/>
                </a:solidFill>
                <a:effectLst/>
                <a:ea typeface="Calibri" panose="020F0502020204030204" pitchFamily="34" charset="0"/>
                <a:cs typeface="Times New Roman" panose="02020603050405020304" pitchFamily="18" charset="0"/>
              </a:rPr>
              <a:t>This approach not only accelerates the path from pre-approval to purchase but also builds loyalty by showing borrowers that their lender is proactive, supportive, and invested in their long-term success. </a:t>
            </a:r>
            <a:endParaRPr lang="en-US" sz="2000" kern="100" dirty="0">
              <a:solidFill>
                <a:srgbClr val="002060"/>
              </a:solidFil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b="0" i="1" kern="100" dirty="0">
                <a:solidFill>
                  <a:srgbClr val="002060"/>
                </a:solidFill>
                <a:effectLst/>
                <a:latin typeface="+mn-lt"/>
                <a:ea typeface="+mn-ea"/>
                <a:cs typeface="Times New Roman" panose="02020603050405020304" pitchFamily="18" charset="0"/>
              </a:rPr>
              <a:t>*All communications should be reviewed prior to initiating the journey.</a:t>
            </a: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6746488" y="842644"/>
            <a:ext cx="4899728" cy="5334185"/>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280" b="0" i="0" kern="100" dirty="0">
                <a:solidFill>
                  <a:srgbClr val="002060"/>
                </a:solidFill>
                <a:effectLst/>
                <a:latin typeface="+mn-lt"/>
                <a:ea typeface="+mn-ea"/>
                <a:cs typeface="Times New Roman" panose="02020603050405020304" pitchFamily="18" charset="0"/>
              </a:rPr>
              <a:t>Journey Notes:</a:t>
            </a:r>
          </a:p>
          <a:p>
            <a:pPr marL="274320" indent="-27432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Keep emails that work for your organization, edit to meet your organization’s tone, swap with custom, or add these emails to your existing campaigns.</a:t>
            </a:r>
          </a:p>
          <a:p>
            <a:pPr marL="731520" lvl="1" indent="-274320" defTabSz="868680">
              <a:lnSpc>
                <a:spcPct val="100000"/>
              </a:lnSpc>
              <a:spcBef>
                <a:spcPts val="0"/>
              </a:spcBef>
              <a:buFont typeface="Wingdings" pitchFamily="2" charset="2"/>
              <a:buChar char="Ø"/>
            </a:pPr>
            <a:r>
              <a:rPr lang="en-US" sz="1800" kern="100" dirty="0">
                <a:solidFill>
                  <a:srgbClr val="002060"/>
                </a:solidFill>
                <a:cs typeface="Times New Roman" panose="02020603050405020304" pitchFamily="18" charset="0"/>
              </a:rPr>
              <a:t>If your organization uses “Pre-Qualified” in place of “Pre-Approval”, consider reviewing the Pre-Qualified Journey or review email messaging to update naming conventions.</a:t>
            </a:r>
            <a:endParaRPr lang="en-US" b="0" i="0" kern="100" dirty="0">
              <a:solidFill>
                <a:srgbClr val="002060"/>
              </a:solidFill>
              <a:effectLst/>
              <a:latin typeface="+mn-lt"/>
              <a:ea typeface="+mn-ea"/>
              <a:cs typeface="Times New Roman" panose="02020603050405020304" pitchFamily="18" charset="0"/>
            </a:endParaRPr>
          </a:p>
          <a:p>
            <a:pPr marL="274320" indent="-27432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Configure trigger and condition components with organization specific inline conditions, contact groups, and Focused View outcomes.</a:t>
            </a:r>
          </a:p>
          <a:p>
            <a:pPr marL="731520" lvl="1" indent="-274320" defTabSz="868680">
              <a:lnSpc>
                <a:spcPct val="100000"/>
              </a:lnSpc>
              <a:spcBef>
                <a:spcPts val="0"/>
              </a:spcBef>
              <a:buFont typeface="Wingdings" pitchFamily="2" charset="2"/>
              <a:buChar char="Ø"/>
            </a:pPr>
            <a:r>
              <a:rPr lang="en-US" sz="1800" kern="100" dirty="0">
                <a:solidFill>
                  <a:srgbClr val="002060"/>
                </a:solidFill>
                <a:cs typeface="Times New Roman" panose="02020603050405020304" pitchFamily="18" charset="0"/>
              </a:rPr>
              <a:t>If your LOS data structure uses loan dates or another method to signal Pre-Approval, swap the Loan Status trigger to a Loan Update trigger and use inline conditions for the correct signal(s). </a:t>
            </a:r>
            <a:endParaRPr lang="en-US" sz="3400" b="0" i="0" kern="100" dirty="0">
              <a:solidFill>
                <a:srgbClr val="002060"/>
              </a:solidFill>
              <a:effectLst/>
              <a:latin typeface="+mn-lt"/>
              <a:ea typeface="+mn-ea"/>
              <a:cs typeface="Times New Roman" panose="02020603050405020304" pitchFamily="18" charset="0"/>
            </a:endParaRPr>
          </a:p>
          <a:p>
            <a:pPr>
              <a:lnSpc>
                <a:spcPct val="100000"/>
              </a:lnSpc>
            </a:pPr>
            <a:endParaRPr lang="en-US" sz="2400" dirty="0">
              <a:solidFill>
                <a:srgbClr val="002060"/>
              </a:solidFill>
            </a:endParaRPr>
          </a:p>
          <a:p>
            <a:pPr defTabSz="868680">
              <a:spcBef>
                <a:spcPts val="0"/>
              </a:spcBef>
            </a:pPr>
            <a:endParaRPr lang="en-US" sz="2280" b="0" i="0" kern="100" dirty="0">
              <a:solidFill>
                <a:srgbClr val="002060"/>
              </a:solidFill>
              <a:effectLst/>
              <a:latin typeface="+mn-lt"/>
              <a:ea typeface="+mn-ea"/>
              <a:cs typeface="Times New Roman" panose="02020603050405020304" pitchFamily="18" charset="0"/>
            </a:endParaRPr>
          </a:p>
          <a:p>
            <a:endParaRPr lang="en-US" dirty="0">
              <a:solidFill>
                <a:srgbClr val="002060"/>
              </a:solidFill>
            </a:endParaRPr>
          </a:p>
        </p:txBody>
      </p:sp>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36E99EE9-9C24-C7FA-54B0-0EC71689719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pic>
        <p:nvPicPr>
          <p:cNvPr id="6" name="Picture 5" descr="A screenshot of a computer screen&#10;&#10;AI-generated content may be incorrect.">
            <a:extLst>
              <a:ext uri="{FF2B5EF4-FFF2-40B4-BE49-F238E27FC236}">
                <a16:creationId xmlns:a16="http://schemas.microsoft.com/office/drawing/2014/main" id="{5A86E120-3684-A941-BF01-213295901A98}"/>
              </a:ext>
            </a:extLst>
          </p:cNvPr>
          <p:cNvPicPr>
            <a:picLocks noChangeAspect="1"/>
          </p:cNvPicPr>
          <p:nvPr/>
        </p:nvPicPr>
        <p:blipFill>
          <a:blip r:embed="rId4"/>
          <a:stretch>
            <a:fillRect/>
          </a:stretch>
        </p:blipFill>
        <p:spPr>
          <a:xfrm>
            <a:off x="545784" y="842642"/>
            <a:ext cx="5720728" cy="5887028"/>
          </a:xfrm>
          <a:prstGeom prst="rect">
            <a:avLst/>
          </a:prstGeom>
        </p:spPr>
      </p:pic>
    </p:spTree>
    <p:extLst>
      <p:ext uri="{BB962C8B-B14F-4D97-AF65-F5344CB8AC3E}">
        <p14:creationId xmlns:p14="http://schemas.microsoft.com/office/powerpoint/2010/main" val="400009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7C2F5F1-C8D1-0B94-DDB6-457452A5A0C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sp>
        <p:nvSpPr>
          <p:cNvPr id="6" name="Text Placeholder 3">
            <a:extLst>
              <a:ext uri="{FF2B5EF4-FFF2-40B4-BE49-F238E27FC236}">
                <a16:creationId xmlns:a16="http://schemas.microsoft.com/office/drawing/2014/main" id="{D9AF02D4-FCFB-11DB-9581-0BEA4016B609}"/>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 Congrats! Your Pre-Approval's Ready.</a:t>
            </a:r>
            <a:endParaRPr lang="en-US" sz="16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3F440334-11F9-2108-4278-9683AF7F7149}"/>
              </a:ext>
            </a:extLst>
          </p:cNvPr>
          <p:cNvSpPr txBox="1"/>
          <p:nvPr/>
        </p:nvSpPr>
        <p:spPr>
          <a:xfrm>
            <a:off x="4438649" y="1314450"/>
            <a:ext cx="7530410" cy="3485570"/>
          </a:xfrm>
          <a:prstGeom prst="rect">
            <a:avLst/>
          </a:prstGeom>
          <a:noFill/>
        </p:spPr>
        <p:txBody>
          <a:bodyPr wrap="square" rtlCol="0">
            <a:spAutoFit/>
          </a:bodyPr>
          <a:lstStyle/>
          <a:p>
            <a:r>
              <a:rPr lang="en-US" sz="1050" dirty="0">
                <a:solidFill>
                  <a:srgbClr val="002060"/>
                </a:solidFill>
              </a:rPr>
              <a:t>Dear {{</a:t>
            </a:r>
            <a:r>
              <a:rPr lang="en-US" sz="1050" dirty="0" err="1">
                <a:solidFill>
                  <a:srgbClr val="002060"/>
                </a:solidFill>
              </a:rPr>
              <a:t>recipient.f_name</a:t>
            </a:r>
            <a:r>
              <a:rPr lang="en-US" sz="1050" dirty="0">
                <a:solidFill>
                  <a:srgbClr val="002060"/>
                </a:solidFill>
              </a:rPr>
              <a:t>}}, </a:t>
            </a:r>
          </a:p>
          <a:p>
            <a:endParaRPr lang="en-US" sz="1050" dirty="0">
              <a:solidFill>
                <a:srgbClr val="002060"/>
              </a:solidFill>
            </a:endParaRPr>
          </a:p>
          <a:p>
            <a:r>
              <a:rPr lang="en-US" sz="1050" dirty="0">
                <a:solidFill>
                  <a:srgbClr val="002060"/>
                </a:solidFill>
              </a:rPr>
              <a:t>Congratulations! Your mortgage pre-approval has been processed and approved. Now you can begin your search for your next home without worrying about financing.  </a:t>
            </a:r>
          </a:p>
          <a:p>
            <a:endParaRPr lang="en-US" sz="1050" dirty="0">
              <a:solidFill>
                <a:srgbClr val="002060"/>
              </a:solidFill>
            </a:endParaRPr>
          </a:p>
          <a:p>
            <a:r>
              <a:rPr lang="en-US" sz="1050" dirty="0">
                <a:solidFill>
                  <a:srgbClr val="002060"/>
                </a:solidFill>
              </a:rPr>
              <a:t>Your pre-approval also gets you first in line with home sellers. Simply show them your pre-approval letter and they'll know you have the funding to make a serious offer. This can be especially helpful if you're shopping in a competitive market, or want to buy a house that others want, too. </a:t>
            </a:r>
          </a:p>
          <a:p>
            <a:endParaRPr lang="en-US" sz="1050" dirty="0">
              <a:solidFill>
                <a:srgbClr val="002060"/>
              </a:solidFill>
            </a:endParaRPr>
          </a:p>
          <a:p>
            <a:r>
              <a:rPr lang="en-US" sz="1050" dirty="0">
                <a:solidFill>
                  <a:srgbClr val="002060"/>
                </a:solidFill>
              </a:rPr>
              <a:t>When you're ready, you can: </a:t>
            </a:r>
          </a:p>
          <a:p>
            <a:endParaRPr lang="en-US" sz="1050" dirty="0">
              <a:solidFill>
                <a:srgbClr val="002060"/>
              </a:solidFill>
            </a:endParaRPr>
          </a:p>
          <a:p>
            <a:pPr marL="171450" indent="-171450">
              <a:buFont typeface="Arial" panose="020B0604020202020204" pitchFamily="34" charset="0"/>
              <a:buChar char="•"/>
            </a:pPr>
            <a:r>
              <a:rPr lang="en-US" sz="1050" dirty="0">
                <a:solidFill>
                  <a:srgbClr val="002060"/>
                </a:solidFill>
              </a:rPr>
              <a:t>Begin or continue your home search with confidence </a:t>
            </a:r>
          </a:p>
          <a:p>
            <a:pPr marL="171450" indent="-171450">
              <a:buFont typeface="Arial" panose="020B0604020202020204" pitchFamily="34" charset="0"/>
              <a:buChar char="•"/>
            </a:pPr>
            <a:r>
              <a:rPr lang="en-US" sz="1050" dirty="0">
                <a:solidFill>
                  <a:srgbClr val="002060"/>
                </a:solidFill>
              </a:rPr>
              <a:t>Present your pre-approval letter when viewing homes </a:t>
            </a:r>
          </a:p>
          <a:p>
            <a:pPr marL="171450" indent="-171450">
              <a:buFont typeface="Arial" panose="020B0604020202020204" pitchFamily="34" charset="0"/>
              <a:buChar char="•"/>
            </a:pPr>
            <a:r>
              <a:rPr lang="en-US" sz="1050" dirty="0">
                <a:solidFill>
                  <a:srgbClr val="002060"/>
                </a:solidFill>
              </a:rPr>
              <a:t>Contact me immediately when you're ready to make an offer</a:t>
            </a:r>
          </a:p>
          <a:p>
            <a:endParaRPr lang="en-US" sz="1050" dirty="0">
              <a:solidFill>
                <a:srgbClr val="002060"/>
              </a:solidFill>
            </a:endParaRPr>
          </a:p>
          <a:p>
            <a:r>
              <a:rPr lang="en-US" sz="1050" dirty="0">
                <a:solidFill>
                  <a:srgbClr val="002060"/>
                </a:solidFill>
              </a:rPr>
              <a:t>My team and I are here to support you through every step of the process. Feel free to call me on {{</a:t>
            </a:r>
            <a:r>
              <a:rPr lang="en-US" sz="1050" dirty="0" err="1">
                <a:solidFill>
                  <a:srgbClr val="002060"/>
                </a:solidFill>
              </a:rPr>
              <a:t>sender.phone_cell</a:t>
            </a:r>
            <a:r>
              <a:rPr lang="en-US" sz="1050" dirty="0">
                <a:solidFill>
                  <a:srgbClr val="002060"/>
                </a:solidFill>
              </a:rPr>
              <a:t>}} if you have any questions. </a:t>
            </a:r>
          </a:p>
          <a:p>
            <a:endParaRPr lang="en-US" sz="1050" dirty="0">
              <a:solidFill>
                <a:srgbClr val="002060"/>
              </a:solidFill>
            </a:endParaRPr>
          </a:p>
          <a:p>
            <a:r>
              <a:rPr lang="en-US" sz="1050" dirty="0">
                <a:solidFill>
                  <a:srgbClr val="002060"/>
                </a:solidFill>
              </a:rPr>
              <a:t>Best regards, </a:t>
            </a:r>
          </a:p>
          <a:p>
            <a:endParaRPr lang="en-US" sz="1050" dirty="0">
              <a:solidFill>
                <a:srgbClr val="002060"/>
              </a:solidFill>
            </a:endParaRPr>
          </a:p>
          <a:p>
            <a:r>
              <a:rPr lang="en-US" sz="1050" dirty="0">
                <a:solidFill>
                  <a:srgbClr val="002060"/>
                </a:solidFill>
              </a:rPr>
              <a:t>{{</a:t>
            </a:r>
            <a:r>
              <a:rPr lang="en-US" sz="1050" dirty="0" err="1">
                <a:solidFill>
                  <a:srgbClr val="002060"/>
                </a:solidFill>
              </a:rPr>
              <a:t>sender.f_name</a:t>
            </a:r>
            <a:r>
              <a:rPr lang="en-US" sz="1050" dirty="0">
                <a:solidFill>
                  <a:srgbClr val="002060"/>
                </a:solidFill>
              </a:rPr>
              <a:t>}}</a:t>
            </a:r>
            <a:endParaRPr lang="en-US" sz="1050" dirty="0">
              <a:solidFill>
                <a:srgbClr val="002060"/>
              </a:solidFill>
              <a:highlight>
                <a:srgbClr val="FFFF00"/>
              </a:highlight>
            </a:endParaRPr>
          </a:p>
        </p:txBody>
      </p:sp>
      <p:pic>
        <p:nvPicPr>
          <p:cNvPr id="5" name="Picture 4" descr="A screenshot of a cell phone&#10;&#10;AI-generated content may be incorrect.">
            <a:extLst>
              <a:ext uri="{FF2B5EF4-FFF2-40B4-BE49-F238E27FC236}">
                <a16:creationId xmlns:a16="http://schemas.microsoft.com/office/drawing/2014/main" id="{CF5E95D6-18D6-2C9C-A76A-F62A51F1C0EE}"/>
              </a:ext>
            </a:extLst>
          </p:cNvPr>
          <p:cNvPicPr>
            <a:picLocks noChangeAspect="1"/>
          </p:cNvPicPr>
          <p:nvPr/>
        </p:nvPicPr>
        <p:blipFill>
          <a:blip r:embed="rId4"/>
          <a:stretch>
            <a:fillRect/>
          </a:stretch>
        </p:blipFill>
        <p:spPr>
          <a:xfrm>
            <a:off x="613318" y="910763"/>
            <a:ext cx="3368132" cy="5717189"/>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199019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EDE7F-C673-EF4B-66C9-C26DAF560AD0}"/>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F5D4DA86-B80E-50CD-B85E-CA22241BD00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0F3887F5-6D58-4C1E-ED8B-8176541915D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sp>
        <p:nvSpPr>
          <p:cNvPr id="6" name="Text Placeholder 3">
            <a:extLst>
              <a:ext uri="{FF2B5EF4-FFF2-40B4-BE49-F238E27FC236}">
                <a16:creationId xmlns:a16="http://schemas.microsoft.com/office/drawing/2014/main" id="{AACB3E3B-0084-A2FF-61C4-9D4C6C007C0A}"/>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Popular Loan Options That Might Interest You</a:t>
            </a:r>
            <a:endParaRPr lang="en-US"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161E7E13-829F-2315-9A1B-D53C157ED180}"/>
              </a:ext>
            </a:extLst>
          </p:cNvPr>
          <p:cNvSpPr txBox="1"/>
          <p:nvPr/>
        </p:nvSpPr>
        <p:spPr>
          <a:xfrm>
            <a:off x="4438649" y="1314450"/>
            <a:ext cx="7530410" cy="4455066"/>
          </a:xfrm>
          <a:prstGeom prst="rect">
            <a:avLst/>
          </a:prstGeom>
          <a:noFill/>
        </p:spPr>
        <p:txBody>
          <a:bodyPr wrap="square" rtlCol="0">
            <a:spAutoFit/>
          </a:bodyPr>
          <a:lstStyle/>
          <a:p>
            <a:r>
              <a:rPr lang="en-US" sz="1050" dirty="0">
                <a:solidFill>
                  <a:srgbClr val="002060"/>
                </a:solidFill>
              </a:rPr>
              <a:t>Hi {{</a:t>
            </a:r>
            <a:r>
              <a:rPr lang="en-US" sz="1050" dirty="0" err="1">
                <a:solidFill>
                  <a:srgbClr val="002060"/>
                </a:solidFill>
              </a:rPr>
              <a:t>recipient.f_name</a:t>
            </a:r>
            <a:r>
              <a:rPr lang="en-US" sz="1050" dirty="0">
                <a:solidFill>
                  <a:srgbClr val="002060"/>
                </a:solidFill>
              </a:rPr>
              <a:t>}}, </a:t>
            </a:r>
          </a:p>
          <a:p>
            <a:endParaRPr lang="en-US" sz="1050" dirty="0">
              <a:solidFill>
                <a:srgbClr val="002060"/>
              </a:solidFill>
            </a:endParaRPr>
          </a:p>
          <a:p>
            <a:r>
              <a:rPr lang="en-US" sz="1050" dirty="0">
                <a:solidFill>
                  <a:srgbClr val="002060"/>
                </a:solidFill>
              </a:rPr>
              <a:t>I hope your home search is off to a great start! </a:t>
            </a:r>
          </a:p>
          <a:p>
            <a:endParaRPr lang="en-US" sz="1050" dirty="0">
              <a:solidFill>
                <a:srgbClr val="002060"/>
              </a:solidFill>
            </a:endParaRPr>
          </a:p>
          <a:p>
            <a:r>
              <a:rPr lang="en-US" sz="1050" dirty="0">
                <a:solidFill>
                  <a:srgbClr val="002060"/>
                </a:solidFill>
              </a:rPr>
              <a:t>Now that you're pre-approved for home financing, I wanted to share details of popular mortgages with you. One or more should be an ideal fit for your plans - it doesn't matter if you're shopping for a condo or a Colonial. </a:t>
            </a:r>
          </a:p>
          <a:p>
            <a:endParaRPr lang="en-US" sz="1050" dirty="0">
              <a:solidFill>
                <a:srgbClr val="002060"/>
              </a:solidFill>
            </a:endParaRPr>
          </a:p>
          <a:p>
            <a:r>
              <a:rPr lang="en-US" sz="1050" b="1" dirty="0">
                <a:solidFill>
                  <a:srgbClr val="002060"/>
                </a:solidFill>
              </a:rPr>
              <a:t>Conventional Loans</a:t>
            </a:r>
            <a:r>
              <a:rPr lang="en-US" sz="1050" dirty="0">
                <a:solidFill>
                  <a:srgbClr val="002060"/>
                </a:solidFill>
              </a:rPr>
              <a:t> offer competitive interest rates based on your credit score and assets. Down payments as low as 3% may be available. </a:t>
            </a:r>
          </a:p>
          <a:p>
            <a:endParaRPr lang="en-US" sz="1050" dirty="0">
              <a:solidFill>
                <a:srgbClr val="002060"/>
              </a:solidFill>
            </a:endParaRPr>
          </a:p>
          <a:p>
            <a:r>
              <a:rPr lang="en-US" sz="1050" b="1" dirty="0">
                <a:solidFill>
                  <a:srgbClr val="002060"/>
                </a:solidFill>
              </a:rPr>
              <a:t>FHA Loans</a:t>
            </a:r>
            <a:r>
              <a:rPr lang="en-US" sz="1050" dirty="0">
                <a:solidFill>
                  <a:srgbClr val="002060"/>
                </a:solidFill>
              </a:rPr>
              <a:t> are popular with first-time buyers, as they offer flexible credit requirements and down payments beginning at 3.5%. </a:t>
            </a:r>
          </a:p>
          <a:p>
            <a:endParaRPr lang="en-US" sz="1050" dirty="0">
              <a:solidFill>
                <a:srgbClr val="002060"/>
              </a:solidFill>
            </a:endParaRPr>
          </a:p>
          <a:p>
            <a:r>
              <a:rPr lang="en-US" sz="1050" b="1" dirty="0">
                <a:solidFill>
                  <a:srgbClr val="002060"/>
                </a:solidFill>
              </a:rPr>
              <a:t>VA Loans</a:t>
            </a:r>
            <a:r>
              <a:rPr lang="en-US" sz="1050" dirty="0">
                <a:solidFill>
                  <a:srgbClr val="002060"/>
                </a:solidFill>
              </a:rPr>
              <a:t> are designed to reward military veterans and those still in active service. Depending on your eligibility, you may qualify for financing with no down payment. </a:t>
            </a:r>
          </a:p>
          <a:p>
            <a:endParaRPr lang="en-US" sz="1050" dirty="0">
              <a:solidFill>
                <a:srgbClr val="002060"/>
              </a:solidFill>
            </a:endParaRPr>
          </a:p>
          <a:p>
            <a:r>
              <a:rPr lang="en-US" sz="1050" b="1" dirty="0">
                <a:solidFill>
                  <a:srgbClr val="002060"/>
                </a:solidFill>
              </a:rPr>
              <a:t>USDA Loans</a:t>
            </a:r>
            <a:r>
              <a:rPr lang="en-US" sz="1050" dirty="0">
                <a:solidFill>
                  <a:srgbClr val="002060"/>
                </a:solidFill>
              </a:rPr>
              <a:t> are for homes in rural areas (generally, areas in towns with populations below 5,000). These loans provide zero down options and low interest rates, although income restrictions apply. </a:t>
            </a:r>
          </a:p>
          <a:p>
            <a:endParaRPr lang="en-US" sz="1050" dirty="0">
              <a:solidFill>
                <a:srgbClr val="002060"/>
              </a:solidFill>
            </a:endParaRPr>
          </a:p>
          <a:p>
            <a:r>
              <a:rPr lang="en-US" sz="1050" dirty="0">
                <a:solidFill>
                  <a:srgbClr val="002060"/>
                </a:solidFill>
              </a:rPr>
              <a:t>Each loan type has unique benefits, and the best choice depends on your specific financial situation, the property you're considering, and your long-term goals. When you find a home you're interested in, we can discuss which option works best for your purchase. </a:t>
            </a:r>
          </a:p>
          <a:p>
            <a:endParaRPr lang="en-US" sz="1050" dirty="0">
              <a:solidFill>
                <a:srgbClr val="002060"/>
              </a:solidFill>
            </a:endParaRPr>
          </a:p>
          <a:p>
            <a:r>
              <a:rPr lang="en-US" sz="1050" dirty="0">
                <a:solidFill>
                  <a:srgbClr val="002060"/>
                </a:solidFill>
              </a:rPr>
              <a:t>I'm always available to explain these programs in more detail or answer any questions you might have. </a:t>
            </a:r>
          </a:p>
          <a:p>
            <a:endParaRPr lang="en-US" sz="1050" dirty="0">
              <a:solidFill>
                <a:srgbClr val="002060"/>
              </a:solidFill>
            </a:endParaRPr>
          </a:p>
          <a:p>
            <a:r>
              <a:rPr lang="en-US" sz="1050" dirty="0">
                <a:solidFill>
                  <a:srgbClr val="002060"/>
                </a:solidFill>
              </a:rPr>
              <a:t>Happy house hunting! </a:t>
            </a:r>
          </a:p>
          <a:p>
            <a:endParaRPr lang="en-US" sz="1050" dirty="0">
              <a:solidFill>
                <a:srgbClr val="002060"/>
              </a:solidFill>
            </a:endParaRPr>
          </a:p>
          <a:p>
            <a:r>
              <a:rPr lang="en-US" sz="1050" dirty="0">
                <a:solidFill>
                  <a:srgbClr val="002060"/>
                </a:solidFill>
              </a:rPr>
              <a:t>{{</a:t>
            </a:r>
            <a:r>
              <a:rPr lang="en-US" sz="1050" dirty="0" err="1">
                <a:solidFill>
                  <a:srgbClr val="002060"/>
                </a:solidFill>
              </a:rPr>
              <a:t>sender.f_name</a:t>
            </a:r>
            <a:r>
              <a:rPr lang="en-US" sz="1050" dirty="0">
                <a:solidFill>
                  <a:srgbClr val="002060"/>
                </a:solidFill>
              </a:rPr>
              <a:t>}}</a:t>
            </a:r>
            <a:endParaRPr lang="en-US" sz="1050" dirty="0">
              <a:solidFill>
                <a:srgbClr val="002060"/>
              </a:solidFill>
              <a:highlight>
                <a:srgbClr val="FFFF00"/>
              </a:highlight>
            </a:endParaRPr>
          </a:p>
        </p:txBody>
      </p:sp>
      <p:pic>
        <p:nvPicPr>
          <p:cNvPr id="5" name="Picture 4" descr="A person holding a cup&#10;&#10;AI-generated content may be incorrect.">
            <a:extLst>
              <a:ext uri="{FF2B5EF4-FFF2-40B4-BE49-F238E27FC236}">
                <a16:creationId xmlns:a16="http://schemas.microsoft.com/office/drawing/2014/main" id="{2A9F8C89-03D8-AA58-4760-ECF4DC5805BA}"/>
              </a:ext>
            </a:extLst>
          </p:cNvPr>
          <p:cNvPicPr>
            <a:picLocks noChangeAspect="1"/>
          </p:cNvPicPr>
          <p:nvPr/>
        </p:nvPicPr>
        <p:blipFill>
          <a:blip r:embed="rId4"/>
          <a:stretch>
            <a:fillRect/>
          </a:stretch>
        </p:blipFill>
        <p:spPr>
          <a:xfrm>
            <a:off x="613317" y="910764"/>
            <a:ext cx="3025831" cy="581890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330442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E81A9-A39C-5A84-BE8D-EF9B6ADED4C8}"/>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DA2CF532-D6A7-6074-3CA1-2755B6257945}"/>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FFCD4227-40ED-4149-3965-2C061978F321}"/>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sp>
        <p:nvSpPr>
          <p:cNvPr id="6" name="Text Placeholder 3">
            <a:extLst>
              <a:ext uri="{FF2B5EF4-FFF2-40B4-BE49-F238E27FC236}">
                <a16:creationId xmlns:a16="http://schemas.microsoft.com/office/drawing/2014/main" id="{A5C827AF-C6C0-454A-BDEC-0974CD1BBB3F}"/>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Smart Home Buying Strategies for Pre-Approved Buyers</a:t>
            </a:r>
            <a:endParaRPr lang="en-US" sz="16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124983C0-2184-8FE9-BDFC-105D669BDF88}"/>
              </a:ext>
            </a:extLst>
          </p:cNvPr>
          <p:cNvSpPr txBox="1"/>
          <p:nvPr/>
        </p:nvSpPr>
        <p:spPr>
          <a:xfrm>
            <a:off x="4438649" y="1314450"/>
            <a:ext cx="7530410" cy="4616648"/>
          </a:xfrm>
          <a:prstGeom prst="rect">
            <a:avLst/>
          </a:prstGeom>
          <a:noFill/>
        </p:spPr>
        <p:txBody>
          <a:bodyPr wrap="square" rtlCol="0">
            <a:spAutoFit/>
          </a:bodyPr>
          <a:lstStyle/>
          <a:p>
            <a:r>
              <a:rPr lang="en-US" sz="1050" dirty="0">
                <a:solidFill>
                  <a:srgbClr val="002060"/>
                </a:solidFill>
              </a:rPr>
              <a:t>Hello {{</a:t>
            </a:r>
            <a:r>
              <a:rPr lang="en-US" sz="1050" dirty="0" err="1">
                <a:solidFill>
                  <a:srgbClr val="002060"/>
                </a:solidFill>
              </a:rPr>
              <a:t>recipient.f_name</a:t>
            </a:r>
            <a:r>
              <a:rPr lang="en-US" sz="1050" dirty="0">
                <a:solidFill>
                  <a:srgbClr val="002060"/>
                </a:solidFill>
              </a:rPr>
              <a:t>}}, </a:t>
            </a:r>
          </a:p>
          <a:p>
            <a:endParaRPr lang="en-US" sz="1050" dirty="0">
              <a:solidFill>
                <a:srgbClr val="002060"/>
              </a:solidFill>
            </a:endParaRPr>
          </a:p>
          <a:p>
            <a:r>
              <a:rPr lang="en-US" sz="1050" dirty="0">
                <a:solidFill>
                  <a:srgbClr val="002060"/>
                </a:solidFill>
              </a:rPr>
              <a:t>I'm writing to offer you some house-hunting strategies that may save you time and money when you're negotiating with a seller. Your loan pre-approval puts you in a strong position, so these can make it even stronger. </a:t>
            </a:r>
          </a:p>
          <a:p>
            <a:endParaRPr lang="en-US" sz="1050" dirty="0">
              <a:solidFill>
                <a:srgbClr val="002060"/>
              </a:solidFill>
            </a:endParaRPr>
          </a:p>
          <a:p>
            <a:r>
              <a:rPr lang="en-US" sz="1050" dirty="0">
                <a:solidFill>
                  <a:srgbClr val="002060"/>
                </a:solidFill>
              </a:rPr>
              <a:t>Remember these when you're negotiating a formal offer with a home seller, or their agent.</a:t>
            </a:r>
          </a:p>
          <a:p>
            <a:endParaRPr lang="en-US" sz="1050" dirty="0">
              <a:solidFill>
                <a:srgbClr val="002060"/>
              </a:solidFill>
            </a:endParaRPr>
          </a:p>
          <a:p>
            <a:r>
              <a:rPr lang="en-US" sz="1050" b="1" dirty="0">
                <a:solidFill>
                  <a:srgbClr val="002060"/>
                </a:solidFill>
              </a:rPr>
              <a:t>Be polite. </a:t>
            </a:r>
            <a:r>
              <a:rPr lang="en-US" sz="1050" dirty="0">
                <a:solidFill>
                  <a:srgbClr val="002060"/>
                </a:solidFill>
              </a:rPr>
              <a:t>If a home needs repairs, you may ask the seller to finance these or lower the sale price accordingly. This is called a contingency. Remember, some sellers are emotionally attached to their homes, so you'll want to tread carefully. </a:t>
            </a:r>
          </a:p>
          <a:p>
            <a:endParaRPr lang="en-US" sz="1050" dirty="0">
              <a:solidFill>
                <a:srgbClr val="002060"/>
              </a:solidFill>
            </a:endParaRPr>
          </a:p>
          <a:p>
            <a:r>
              <a:rPr lang="en-US" sz="1050" dirty="0">
                <a:solidFill>
                  <a:srgbClr val="002060"/>
                </a:solidFill>
              </a:rPr>
              <a:t>For example, if a backyard deck is aging and needs repairs or replacement: </a:t>
            </a:r>
          </a:p>
          <a:p>
            <a:endParaRPr lang="en-US" sz="1050" dirty="0">
              <a:solidFill>
                <a:srgbClr val="002060"/>
              </a:solidFill>
            </a:endParaRPr>
          </a:p>
          <a:p>
            <a:pPr marL="171450" indent="-171450">
              <a:buFont typeface="Arial" panose="020B0604020202020204" pitchFamily="34" charset="0"/>
              <a:buChar char="•"/>
            </a:pPr>
            <a:r>
              <a:rPr lang="en-US" sz="1050" dirty="0">
                <a:solidFill>
                  <a:srgbClr val="002060"/>
                </a:solidFill>
              </a:rPr>
              <a:t>DON'T say: "That deck is an accident waiting to happen. I'm amazed you're still alive." </a:t>
            </a:r>
          </a:p>
          <a:p>
            <a:pPr marL="171450" indent="-171450">
              <a:buFont typeface="Arial" panose="020B0604020202020204" pitchFamily="34" charset="0"/>
              <a:buChar char="•"/>
            </a:pPr>
            <a:r>
              <a:rPr lang="en-US" sz="1050" dirty="0">
                <a:solidFill>
                  <a:srgbClr val="002060"/>
                </a:solidFill>
              </a:rPr>
              <a:t>DO say: "I love what you've done with this home, but I'm a little concerned about the deck's age." </a:t>
            </a:r>
          </a:p>
          <a:p>
            <a:endParaRPr lang="en-US" sz="1050" b="1" dirty="0">
              <a:solidFill>
                <a:srgbClr val="002060"/>
              </a:solidFill>
            </a:endParaRPr>
          </a:p>
          <a:p>
            <a:r>
              <a:rPr lang="en-US" sz="1050" b="1" dirty="0">
                <a:solidFill>
                  <a:srgbClr val="002060"/>
                </a:solidFill>
              </a:rPr>
              <a:t>Be flexible. </a:t>
            </a:r>
            <a:r>
              <a:rPr lang="en-US" sz="1050" dirty="0">
                <a:solidFill>
                  <a:srgbClr val="002060"/>
                </a:solidFill>
              </a:rPr>
              <a:t>Since many home sellers are also planning a home purchase, buyers who don't have to close on a particular day will be appreciated. </a:t>
            </a:r>
          </a:p>
          <a:p>
            <a:endParaRPr lang="en-US" sz="1050" dirty="0">
              <a:solidFill>
                <a:srgbClr val="002060"/>
              </a:solidFill>
            </a:endParaRPr>
          </a:p>
          <a:p>
            <a:r>
              <a:rPr lang="en-US" sz="1050" b="1" dirty="0">
                <a:solidFill>
                  <a:srgbClr val="002060"/>
                </a:solidFill>
              </a:rPr>
              <a:t>Be time sensitive. </a:t>
            </a:r>
            <a:r>
              <a:rPr lang="en-US" sz="1050" dirty="0">
                <a:solidFill>
                  <a:srgbClr val="002060"/>
                </a:solidFill>
              </a:rPr>
              <a:t>When you find a home you really like, you'll be prepared to make a formal offer immediately. A pre-approval is a great advantage when other buyers are checking out the home you want, as the seller will prefer serious buyers...like you. </a:t>
            </a:r>
          </a:p>
          <a:p>
            <a:endParaRPr lang="en-US" sz="1050" dirty="0">
              <a:solidFill>
                <a:srgbClr val="002060"/>
              </a:solidFill>
            </a:endParaRPr>
          </a:p>
          <a:p>
            <a:r>
              <a:rPr lang="en-US" sz="1050" dirty="0">
                <a:solidFill>
                  <a:srgbClr val="002060"/>
                </a:solidFill>
              </a:rPr>
              <a:t>Remember, I'm here to help ensure your loan closes smoothly once you're under contract. </a:t>
            </a:r>
          </a:p>
          <a:p>
            <a:endParaRPr lang="en-US" sz="1050" dirty="0">
              <a:solidFill>
                <a:srgbClr val="002060"/>
              </a:solidFill>
            </a:endParaRPr>
          </a:p>
          <a:p>
            <a:r>
              <a:rPr lang="en-US" sz="1050" dirty="0">
                <a:solidFill>
                  <a:srgbClr val="002060"/>
                </a:solidFill>
              </a:rPr>
              <a:t>Don't hesitate to call me when you're ready to make an offer! </a:t>
            </a:r>
          </a:p>
          <a:p>
            <a:endParaRPr lang="en-US" sz="1050" dirty="0">
              <a:solidFill>
                <a:srgbClr val="002060"/>
              </a:solidFill>
            </a:endParaRPr>
          </a:p>
          <a:p>
            <a:r>
              <a:rPr lang="en-US" sz="1050" dirty="0">
                <a:solidFill>
                  <a:srgbClr val="002060"/>
                </a:solidFill>
              </a:rPr>
              <a:t>Best regards, </a:t>
            </a:r>
          </a:p>
          <a:p>
            <a:endParaRPr lang="en-US" sz="1050" dirty="0">
              <a:solidFill>
                <a:srgbClr val="002060"/>
              </a:solidFill>
            </a:endParaRPr>
          </a:p>
          <a:p>
            <a:r>
              <a:rPr lang="en-US" sz="1050" dirty="0">
                <a:solidFill>
                  <a:srgbClr val="002060"/>
                </a:solidFill>
              </a:rPr>
              <a:t>{{</a:t>
            </a:r>
            <a:r>
              <a:rPr lang="en-US" sz="1050" dirty="0" err="1">
                <a:solidFill>
                  <a:srgbClr val="002060"/>
                </a:solidFill>
              </a:rPr>
              <a:t>sender.f_name</a:t>
            </a:r>
            <a:r>
              <a:rPr lang="en-US" sz="1050" dirty="0">
                <a:solidFill>
                  <a:srgbClr val="002060"/>
                </a:solidFill>
              </a:rPr>
              <a:t>}}</a:t>
            </a:r>
            <a:endParaRPr lang="en-US" sz="1050" dirty="0">
              <a:solidFill>
                <a:srgbClr val="002060"/>
              </a:solidFill>
              <a:highlight>
                <a:srgbClr val="FFFF00"/>
              </a:highlight>
            </a:endParaRPr>
          </a:p>
        </p:txBody>
      </p:sp>
      <p:pic>
        <p:nvPicPr>
          <p:cNvPr id="5" name="Picture 4" descr="A close-up of a document&#10;&#10;AI-generated content may be incorrect.">
            <a:extLst>
              <a:ext uri="{FF2B5EF4-FFF2-40B4-BE49-F238E27FC236}">
                <a16:creationId xmlns:a16="http://schemas.microsoft.com/office/drawing/2014/main" id="{73B1F768-4E18-55DF-EB46-AB21E310AC15}"/>
              </a:ext>
            </a:extLst>
          </p:cNvPr>
          <p:cNvPicPr>
            <a:picLocks noChangeAspect="1"/>
          </p:cNvPicPr>
          <p:nvPr/>
        </p:nvPicPr>
        <p:blipFill>
          <a:blip r:embed="rId4"/>
          <a:stretch>
            <a:fillRect/>
          </a:stretch>
        </p:blipFill>
        <p:spPr>
          <a:xfrm>
            <a:off x="613318" y="910764"/>
            <a:ext cx="2872625" cy="581890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45898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6AD06-3828-F52E-9D06-0FF5A232EED2}"/>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9C5E4807-8BD8-D7DF-D5DC-B4AE684BF204}"/>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D462BBD5-FC83-C5BF-B4C7-AF7E5205A435}"/>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sp>
        <p:nvSpPr>
          <p:cNvPr id="6" name="Text Placeholder 3">
            <a:extLst>
              <a:ext uri="{FF2B5EF4-FFF2-40B4-BE49-F238E27FC236}">
                <a16:creationId xmlns:a16="http://schemas.microsoft.com/office/drawing/2014/main" id="{537010BD-B64A-B07C-476B-C2D7355AD293}"/>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How's your home search so far?</a:t>
            </a:r>
            <a:endParaRPr lang="en-US" sz="16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F960E60F-01B9-3209-714F-CE8CB6DA6BA6}"/>
              </a:ext>
            </a:extLst>
          </p:cNvPr>
          <p:cNvSpPr txBox="1"/>
          <p:nvPr/>
        </p:nvSpPr>
        <p:spPr>
          <a:xfrm>
            <a:off x="4438649" y="1314450"/>
            <a:ext cx="7530410" cy="3808735"/>
          </a:xfrm>
          <a:prstGeom prst="rect">
            <a:avLst/>
          </a:prstGeom>
          <a:noFill/>
        </p:spPr>
        <p:txBody>
          <a:bodyPr wrap="square" rtlCol="0">
            <a:spAutoFit/>
          </a:bodyPr>
          <a:lstStyle/>
          <a:p>
            <a:r>
              <a:rPr lang="en-US" sz="1050" dirty="0">
                <a:solidFill>
                  <a:srgbClr val="002060"/>
                </a:solidFill>
              </a:rPr>
              <a:t>Hi {{</a:t>
            </a:r>
            <a:r>
              <a:rPr lang="en-US" sz="1050" dirty="0" err="1">
                <a:solidFill>
                  <a:srgbClr val="002060"/>
                </a:solidFill>
              </a:rPr>
              <a:t>recipient.f_name</a:t>
            </a:r>
            <a:r>
              <a:rPr lang="en-US" sz="1050" dirty="0">
                <a:solidFill>
                  <a:srgbClr val="002060"/>
                </a:solidFill>
              </a:rPr>
              <a:t>}}, </a:t>
            </a:r>
          </a:p>
          <a:p>
            <a:endParaRPr lang="en-US" sz="1050" dirty="0">
              <a:solidFill>
                <a:srgbClr val="002060"/>
              </a:solidFill>
            </a:endParaRPr>
          </a:p>
          <a:p>
            <a:r>
              <a:rPr lang="en-US" sz="1050" dirty="0">
                <a:solidFill>
                  <a:srgbClr val="002060"/>
                </a:solidFill>
              </a:rPr>
              <a:t>It's been a few weeks since we completed your pre-approval, so I wanted to check in and offer my assistance if needed. Also, I confess I'm curious about your experiences so far.  </a:t>
            </a:r>
          </a:p>
          <a:p>
            <a:endParaRPr lang="en-US" sz="1050" dirty="0">
              <a:solidFill>
                <a:srgbClr val="002060"/>
              </a:solidFill>
            </a:endParaRPr>
          </a:p>
          <a:p>
            <a:r>
              <a:rPr lang="en-US" sz="1050" dirty="0">
                <a:solidFill>
                  <a:srgbClr val="002060"/>
                </a:solidFill>
              </a:rPr>
              <a:t>The search process can be frustrating, especially if it's your first. If you're feeling overwhelmed, you may want to consider working with a licensed real estate agent if you're not already. </a:t>
            </a:r>
          </a:p>
          <a:p>
            <a:endParaRPr lang="en-US" sz="1050" dirty="0">
              <a:solidFill>
                <a:srgbClr val="002060"/>
              </a:solidFill>
            </a:endParaRPr>
          </a:p>
          <a:p>
            <a:r>
              <a:rPr lang="en-US" sz="1050" dirty="0">
                <a:solidFill>
                  <a:srgbClr val="002060"/>
                </a:solidFill>
              </a:rPr>
              <a:t>A good agent can: </a:t>
            </a:r>
          </a:p>
          <a:p>
            <a:endParaRPr lang="en-US" sz="1050" dirty="0">
              <a:solidFill>
                <a:srgbClr val="002060"/>
              </a:solidFill>
            </a:endParaRPr>
          </a:p>
          <a:p>
            <a:pPr marL="171450" indent="-171450">
              <a:buFont typeface="Arial" panose="020B0604020202020204" pitchFamily="34" charset="0"/>
              <a:buChar char="•"/>
            </a:pPr>
            <a:r>
              <a:rPr lang="en-US" sz="1050" dirty="0">
                <a:solidFill>
                  <a:srgbClr val="002060"/>
                </a:solidFill>
              </a:rPr>
              <a:t>Provide details of new listings that have those "</a:t>
            </a:r>
            <a:r>
              <a:rPr lang="en-US" sz="1050" dirty="0" err="1">
                <a:solidFill>
                  <a:srgbClr val="002060"/>
                </a:solidFill>
              </a:rPr>
              <a:t>gotta</a:t>
            </a:r>
            <a:r>
              <a:rPr lang="en-US" sz="1050" dirty="0">
                <a:solidFill>
                  <a:srgbClr val="002060"/>
                </a:solidFill>
              </a:rPr>
              <a:t> have" features </a:t>
            </a:r>
          </a:p>
          <a:p>
            <a:pPr marL="171450" indent="-171450">
              <a:buFont typeface="Arial" panose="020B0604020202020204" pitchFamily="34" charset="0"/>
              <a:buChar char="•"/>
            </a:pPr>
            <a:r>
              <a:rPr lang="en-US" sz="1050" dirty="0">
                <a:solidFill>
                  <a:srgbClr val="002060"/>
                </a:solidFill>
              </a:rPr>
              <a:t>Help you understand market conditions in specific neighborhoods </a:t>
            </a:r>
          </a:p>
          <a:p>
            <a:pPr marL="171450" indent="-171450">
              <a:buFont typeface="Arial" panose="020B0604020202020204" pitchFamily="34" charset="0"/>
              <a:buChar char="•"/>
            </a:pPr>
            <a:r>
              <a:rPr lang="en-US" sz="1050" dirty="0">
                <a:solidFill>
                  <a:srgbClr val="002060"/>
                </a:solidFill>
              </a:rPr>
              <a:t>Navigate the offer process with the seller, and negotiate on your behalf </a:t>
            </a:r>
          </a:p>
          <a:p>
            <a:pPr marL="171450" indent="-171450">
              <a:buFont typeface="Arial" panose="020B0604020202020204" pitchFamily="34" charset="0"/>
              <a:buChar char="•"/>
            </a:pPr>
            <a:r>
              <a:rPr lang="en-US" sz="1050" dirty="0">
                <a:solidFill>
                  <a:srgbClr val="002060"/>
                </a:solidFill>
              </a:rPr>
              <a:t>Assist you with managing inspections, appraisals, and closing details </a:t>
            </a:r>
          </a:p>
          <a:p>
            <a:endParaRPr lang="en-US" sz="1050" dirty="0">
              <a:solidFill>
                <a:srgbClr val="002060"/>
              </a:solidFill>
            </a:endParaRPr>
          </a:p>
          <a:p>
            <a:r>
              <a:rPr lang="en-US" sz="1050" dirty="0">
                <a:solidFill>
                  <a:srgbClr val="002060"/>
                </a:solidFill>
              </a:rPr>
              <a:t>I work with several excellent agents in the area and would be happy to provide you with their contact information. </a:t>
            </a:r>
          </a:p>
          <a:p>
            <a:endParaRPr lang="en-US" sz="1050" dirty="0">
              <a:solidFill>
                <a:srgbClr val="002060"/>
              </a:solidFill>
            </a:endParaRPr>
          </a:p>
          <a:p>
            <a:r>
              <a:rPr lang="en-US" sz="1050" dirty="0">
                <a:solidFill>
                  <a:srgbClr val="002060"/>
                </a:solidFill>
              </a:rPr>
              <a:t>Your pre-approval is still valid, so you can make an offer on that special home when you find it. Please don't hesitate to reach out if you have questions about your loan options, or if you'd like to discuss any properties you're considering. </a:t>
            </a:r>
          </a:p>
          <a:p>
            <a:endParaRPr lang="en-US" sz="1050" dirty="0">
              <a:solidFill>
                <a:srgbClr val="002060"/>
              </a:solidFill>
            </a:endParaRPr>
          </a:p>
          <a:p>
            <a:r>
              <a:rPr lang="en-US" sz="1050" dirty="0">
                <a:solidFill>
                  <a:srgbClr val="002060"/>
                </a:solidFill>
              </a:rPr>
              <a:t>Looking forward to hearing from you soon! </a:t>
            </a:r>
          </a:p>
          <a:p>
            <a:endParaRPr lang="en-US" sz="1050" dirty="0">
              <a:solidFill>
                <a:srgbClr val="002060"/>
              </a:solidFill>
            </a:endParaRPr>
          </a:p>
          <a:p>
            <a:r>
              <a:rPr lang="en-US" sz="1050" dirty="0">
                <a:solidFill>
                  <a:srgbClr val="002060"/>
                </a:solidFill>
              </a:rPr>
              <a:t>{{</a:t>
            </a:r>
            <a:r>
              <a:rPr lang="en-US" sz="1050" dirty="0" err="1">
                <a:solidFill>
                  <a:srgbClr val="002060"/>
                </a:solidFill>
              </a:rPr>
              <a:t>sender.f_name</a:t>
            </a:r>
            <a:r>
              <a:rPr lang="en-US" sz="1050" dirty="0">
                <a:solidFill>
                  <a:srgbClr val="002060"/>
                </a:solidFill>
              </a:rPr>
              <a:t>}} </a:t>
            </a:r>
            <a:endParaRPr lang="en-US" sz="1050" dirty="0">
              <a:solidFill>
                <a:srgbClr val="002060"/>
              </a:solidFill>
              <a:highlight>
                <a:srgbClr val="FFFF00"/>
              </a:highlight>
            </a:endParaRPr>
          </a:p>
        </p:txBody>
      </p:sp>
      <p:pic>
        <p:nvPicPr>
          <p:cNvPr id="5" name="Picture 4" descr="A close-up of a person's hand&#10;&#10;AI-generated content may be incorrect.">
            <a:extLst>
              <a:ext uri="{FF2B5EF4-FFF2-40B4-BE49-F238E27FC236}">
                <a16:creationId xmlns:a16="http://schemas.microsoft.com/office/drawing/2014/main" id="{07923D3E-00D2-BAD5-8083-DE49AE56B763}"/>
              </a:ext>
            </a:extLst>
          </p:cNvPr>
          <p:cNvPicPr>
            <a:picLocks noChangeAspect="1"/>
          </p:cNvPicPr>
          <p:nvPr/>
        </p:nvPicPr>
        <p:blipFill>
          <a:blip r:embed="rId4"/>
          <a:stretch>
            <a:fillRect/>
          </a:stretch>
        </p:blipFill>
        <p:spPr>
          <a:xfrm>
            <a:off x="613318" y="910764"/>
            <a:ext cx="3196300" cy="581890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764460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273A2-EBAE-EAB7-53FF-05CA1D3CB034}"/>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34DAAEB9-4C4A-7FC1-153A-0B3347246242}"/>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3CE81D39-0753-B6E4-6365-C65ADB25CC4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sp>
        <p:nvSpPr>
          <p:cNvPr id="6" name="Text Placeholder 3">
            <a:extLst>
              <a:ext uri="{FF2B5EF4-FFF2-40B4-BE49-F238E27FC236}">
                <a16:creationId xmlns:a16="http://schemas.microsoft.com/office/drawing/2014/main" id="{7C187C9A-7247-C5B9-C346-63B1D4E52420}"/>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Let's Chat About Your Home Buying Journey</a:t>
            </a:r>
            <a:endParaRPr lang="en-US" sz="16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DE4116B2-414D-23CD-E0D6-285445A4C3C6}"/>
              </a:ext>
            </a:extLst>
          </p:cNvPr>
          <p:cNvSpPr txBox="1"/>
          <p:nvPr/>
        </p:nvSpPr>
        <p:spPr>
          <a:xfrm>
            <a:off x="4438649" y="1314450"/>
            <a:ext cx="7530410" cy="3485570"/>
          </a:xfrm>
          <a:prstGeom prst="rect">
            <a:avLst/>
          </a:prstGeom>
          <a:noFill/>
        </p:spPr>
        <p:txBody>
          <a:bodyPr wrap="square" rtlCol="0">
            <a:spAutoFit/>
          </a:bodyPr>
          <a:lstStyle/>
          <a:p>
            <a:r>
              <a:rPr lang="en-US" sz="1050" dirty="0">
                <a:solidFill>
                  <a:srgbClr val="002060"/>
                </a:solidFill>
              </a:rPr>
              <a:t>Hello {{</a:t>
            </a:r>
            <a:r>
              <a:rPr lang="en-US" sz="1050" dirty="0" err="1">
                <a:solidFill>
                  <a:srgbClr val="002060"/>
                </a:solidFill>
              </a:rPr>
              <a:t>recipient.f_name</a:t>
            </a:r>
            <a:r>
              <a:rPr lang="en-US" sz="1050" dirty="0">
                <a:solidFill>
                  <a:srgbClr val="002060"/>
                </a:solidFill>
              </a:rPr>
              <a:t>}}, </a:t>
            </a:r>
          </a:p>
          <a:p>
            <a:endParaRPr lang="en-US" sz="1050" dirty="0">
              <a:solidFill>
                <a:srgbClr val="002060"/>
              </a:solidFill>
            </a:endParaRPr>
          </a:p>
          <a:p>
            <a:r>
              <a:rPr lang="en-US" sz="1050" dirty="0">
                <a:solidFill>
                  <a:srgbClr val="002060"/>
                </a:solidFill>
              </a:rPr>
              <a:t>I hope you're having a positive experience with your home search! I know that finding the perfect home can sometimes be challenging, and I wanted to reach out personally to see how everything is going. </a:t>
            </a:r>
          </a:p>
          <a:p>
            <a:endParaRPr lang="en-US" sz="1050" dirty="0">
              <a:solidFill>
                <a:srgbClr val="002060"/>
              </a:solidFill>
            </a:endParaRPr>
          </a:p>
          <a:p>
            <a:r>
              <a:rPr lang="en-US" sz="1050" dirty="0">
                <a:solidFill>
                  <a:srgbClr val="002060"/>
                </a:solidFill>
              </a:rPr>
              <a:t>Would you have 10 minutes for a quick phone call this week? We can discuss: </a:t>
            </a:r>
          </a:p>
          <a:p>
            <a:endParaRPr lang="en-US" sz="1050" dirty="0">
              <a:solidFill>
                <a:srgbClr val="002060"/>
              </a:solidFill>
            </a:endParaRPr>
          </a:p>
          <a:p>
            <a:pPr marL="171450" indent="-171450">
              <a:buFont typeface="Arial" panose="020B0604020202020204" pitchFamily="34" charset="0"/>
              <a:buChar char="•"/>
            </a:pPr>
            <a:r>
              <a:rPr lang="en-US" sz="1050" dirty="0">
                <a:solidFill>
                  <a:srgbClr val="002060"/>
                </a:solidFill>
              </a:rPr>
              <a:t>What you've seen in your house hunt so far </a:t>
            </a:r>
          </a:p>
          <a:p>
            <a:pPr marL="171450" indent="-171450">
              <a:buFont typeface="Arial" panose="020B0604020202020204" pitchFamily="34" charset="0"/>
              <a:buChar char="•"/>
            </a:pPr>
            <a:r>
              <a:rPr lang="en-US" sz="1050" dirty="0">
                <a:solidFill>
                  <a:srgbClr val="002060"/>
                </a:solidFill>
              </a:rPr>
              <a:t>Whether you've encountered any challenges or concerns </a:t>
            </a:r>
          </a:p>
          <a:p>
            <a:pPr marL="171450" indent="-171450">
              <a:buFont typeface="Arial" panose="020B0604020202020204" pitchFamily="34" charset="0"/>
              <a:buChar char="•"/>
            </a:pPr>
            <a:r>
              <a:rPr lang="en-US" sz="1050" dirty="0">
                <a:solidFill>
                  <a:srgbClr val="002060"/>
                </a:solidFill>
              </a:rPr>
              <a:t>How I can better support you moving forward</a:t>
            </a:r>
          </a:p>
          <a:p>
            <a:endParaRPr lang="en-US" sz="1050" dirty="0">
              <a:solidFill>
                <a:srgbClr val="002060"/>
              </a:solidFill>
            </a:endParaRPr>
          </a:p>
          <a:p>
            <a:r>
              <a:rPr lang="en-US" sz="1050" dirty="0">
                <a:solidFill>
                  <a:srgbClr val="002060"/>
                </a:solidFill>
              </a:rPr>
              <a:t>If you haven't found the right home yet, don't be discouraged. The right home is out there, and when you find it, I'll be ready to move quickly with your financing.</a:t>
            </a:r>
          </a:p>
          <a:p>
            <a:endParaRPr lang="en-US" sz="1050" dirty="0">
              <a:solidFill>
                <a:srgbClr val="002060"/>
              </a:solidFill>
            </a:endParaRPr>
          </a:p>
          <a:p>
            <a:r>
              <a:rPr lang="en-US" sz="1050" b="1" dirty="0">
                <a:solidFill>
                  <a:srgbClr val="002060"/>
                </a:solidFill>
              </a:rPr>
              <a:t>Let's Chat! Click Here to Schedule.</a:t>
            </a:r>
          </a:p>
          <a:p>
            <a:endParaRPr lang="en-US" sz="1050" dirty="0">
              <a:solidFill>
                <a:srgbClr val="002060"/>
              </a:solidFill>
            </a:endParaRPr>
          </a:p>
          <a:p>
            <a:r>
              <a:rPr lang="en-US" sz="1050" dirty="0">
                <a:solidFill>
                  <a:srgbClr val="002060"/>
                </a:solidFill>
              </a:rPr>
              <a:t>Use the button above, reply to this email, or call {{</a:t>
            </a:r>
            <a:r>
              <a:rPr lang="en-US" sz="1050" dirty="0" err="1">
                <a:solidFill>
                  <a:srgbClr val="002060"/>
                </a:solidFill>
              </a:rPr>
              <a:t>sender.phone_cell</a:t>
            </a:r>
            <a:r>
              <a:rPr lang="en-US" sz="1050" dirty="0">
                <a:solidFill>
                  <a:srgbClr val="002060"/>
                </a:solidFill>
              </a:rPr>
              <a:t>}} to set up a convenient time to chat. </a:t>
            </a:r>
          </a:p>
          <a:p>
            <a:endParaRPr lang="en-US" sz="1050" dirty="0">
              <a:solidFill>
                <a:srgbClr val="002060"/>
              </a:solidFill>
            </a:endParaRPr>
          </a:p>
          <a:p>
            <a:r>
              <a:rPr lang="en-US" sz="1050" dirty="0">
                <a:solidFill>
                  <a:srgbClr val="002060"/>
                </a:solidFill>
              </a:rPr>
              <a:t>Looking forward to our conversation! </a:t>
            </a:r>
          </a:p>
          <a:p>
            <a:endParaRPr lang="en-US" sz="1050" dirty="0">
              <a:solidFill>
                <a:srgbClr val="002060"/>
              </a:solidFill>
            </a:endParaRPr>
          </a:p>
          <a:p>
            <a:r>
              <a:rPr lang="en-US" sz="1050" dirty="0">
                <a:solidFill>
                  <a:srgbClr val="002060"/>
                </a:solidFill>
              </a:rPr>
              <a:t>{{</a:t>
            </a:r>
            <a:r>
              <a:rPr lang="en-US" sz="1050" dirty="0" err="1">
                <a:solidFill>
                  <a:srgbClr val="002060"/>
                </a:solidFill>
              </a:rPr>
              <a:t>sender.f_name</a:t>
            </a:r>
            <a:r>
              <a:rPr lang="en-US" sz="1050" dirty="0">
                <a:solidFill>
                  <a:srgbClr val="002060"/>
                </a:solidFill>
              </a:rPr>
              <a:t>}}</a:t>
            </a:r>
            <a:endParaRPr lang="en-US" sz="1050" dirty="0">
              <a:solidFill>
                <a:srgbClr val="002060"/>
              </a:solidFill>
              <a:highlight>
                <a:srgbClr val="FFFF00"/>
              </a:highlight>
            </a:endParaRPr>
          </a:p>
        </p:txBody>
      </p:sp>
      <p:pic>
        <p:nvPicPr>
          <p:cNvPr id="5" name="Picture 4" descr="A screenshot of a person reading a paper&#10;&#10;AI-generated content may be incorrect.">
            <a:extLst>
              <a:ext uri="{FF2B5EF4-FFF2-40B4-BE49-F238E27FC236}">
                <a16:creationId xmlns:a16="http://schemas.microsoft.com/office/drawing/2014/main" id="{19B58967-EF21-3BA6-2C6C-1812814A1296}"/>
              </a:ext>
            </a:extLst>
          </p:cNvPr>
          <p:cNvPicPr>
            <a:picLocks noChangeAspect="1"/>
          </p:cNvPicPr>
          <p:nvPr/>
        </p:nvPicPr>
        <p:blipFill>
          <a:blip r:embed="rId4"/>
          <a:stretch>
            <a:fillRect/>
          </a:stretch>
        </p:blipFill>
        <p:spPr>
          <a:xfrm>
            <a:off x="613318" y="910763"/>
            <a:ext cx="3368132" cy="5786279"/>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463993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429FF-4090-1881-063A-2A7B4054D471}"/>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56C2592F-91D9-46F6-2158-284AA4390491}"/>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95DAED8E-13FB-4697-BDE6-3D0A6BA9A63B}"/>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Pre-Approval Journey</a:t>
            </a:r>
          </a:p>
        </p:txBody>
      </p:sp>
      <p:sp>
        <p:nvSpPr>
          <p:cNvPr id="6" name="Text Placeholder 3">
            <a:extLst>
              <a:ext uri="{FF2B5EF4-FFF2-40B4-BE49-F238E27FC236}">
                <a16:creationId xmlns:a16="http://schemas.microsoft.com/office/drawing/2014/main" id="{17C174EA-B043-7E2F-5655-77073DBEBAC1}"/>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Important: Your Pre-Approval Expires Soon</a:t>
            </a:r>
            <a:endParaRPr lang="en-US" sz="16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3E1930FC-D05C-0645-2022-0C221A1A6BBF}"/>
              </a:ext>
            </a:extLst>
          </p:cNvPr>
          <p:cNvSpPr txBox="1"/>
          <p:nvPr/>
        </p:nvSpPr>
        <p:spPr>
          <a:xfrm>
            <a:off x="4438649" y="1314450"/>
            <a:ext cx="7530410" cy="3647152"/>
          </a:xfrm>
          <a:prstGeom prst="rect">
            <a:avLst/>
          </a:prstGeom>
          <a:noFill/>
        </p:spPr>
        <p:txBody>
          <a:bodyPr wrap="square" rtlCol="0">
            <a:spAutoFit/>
          </a:bodyPr>
          <a:lstStyle/>
          <a:p>
            <a:r>
              <a:rPr lang="en-US" sz="1050" dirty="0">
                <a:solidFill>
                  <a:srgbClr val="002060"/>
                </a:solidFill>
              </a:rPr>
              <a:t>Dear {{</a:t>
            </a:r>
            <a:r>
              <a:rPr lang="en-US" sz="1050" dirty="0" err="1">
                <a:solidFill>
                  <a:srgbClr val="002060"/>
                </a:solidFill>
              </a:rPr>
              <a:t>recipient.f_name</a:t>
            </a:r>
            <a:r>
              <a:rPr lang="en-US" sz="1050" dirty="0">
                <a:solidFill>
                  <a:srgbClr val="002060"/>
                </a:solidFill>
              </a:rPr>
              <a:t>}}, </a:t>
            </a:r>
          </a:p>
          <a:p>
            <a:endParaRPr lang="en-US" sz="1050" dirty="0">
              <a:solidFill>
                <a:srgbClr val="002060"/>
              </a:solidFill>
            </a:endParaRPr>
          </a:p>
          <a:p>
            <a:r>
              <a:rPr lang="en-US" sz="1050" dirty="0">
                <a:solidFill>
                  <a:srgbClr val="002060"/>
                </a:solidFill>
              </a:rPr>
              <a:t>I hope your home search is going well! I'm reaching out because your current pre-approval is set to expire on {{</a:t>
            </a:r>
            <a:r>
              <a:rPr lang="en-US" sz="1050" dirty="0" err="1">
                <a:solidFill>
                  <a:srgbClr val="002060"/>
                </a:solidFill>
              </a:rPr>
              <a:t>loan.pre_approval_expiration_date</a:t>
            </a:r>
            <a:r>
              <a:rPr lang="en-US" sz="1050" dirty="0">
                <a:solidFill>
                  <a:srgbClr val="002060"/>
                </a:solidFill>
              </a:rPr>
              <a:t>}}. </a:t>
            </a:r>
          </a:p>
          <a:p>
            <a:endParaRPr lang="en-US" sz="1050" dirty="0">
              <a:solidFill>
                <a:srgbClr val="002060"/>
              </a:solidFill>
            </a:endParaRPr>
          </a:p>
          <a:p>
            <a:r>
              <a:rPr lang="en-US" sz="1050" dirty="0">
                <a:solidFill>
                  <a:srgbClr val="002060"/>
                </a:solidFill>
              </a:rPr>
              <a:t>Pre-approvals have expiration dates as it helps us make sure that the financial information we have on file for you remains accurate. It also enables us to improve your offer if your income, credit score or both have improved. </a:t>
            </a:r>
          </a:p>
          <a:p>
            <a:endParaRPr lang="en-US" sz="1050" dirty="0">
              <a:solidFill>
                <a:srgbClr val="002060"/>
              </a:solidFill>
            </a:endParaRPr>
          </a:p>
          <a:p>
            <a:r>
              <a:rPr lang="en-US" sz="1050" dirty="0">
                <a:solidFill>
                  <a:srgbClr val="002060"/>
                </a:solidFill>
              </a:rPr>
              <a:t>Even if you don't find the right property today, it could be right around the corner...literally. Having a valid pre-approval empowers you to make a firm offer. It can put you first in line ahead of other potential buyers with no pre-approval. </a:t>
            </a:r>
          </a:p>
          <a:p>
            <a:endParaRPr lang="en-US" sz="1050" dirty="0">
              <a:solidFill>
                <a:srgbClr val="002060"/>
              </a:solidFill>
            </a:endParaRPr>
          </a:p>
          <a:p>
            <a:r>
              <a:rPr lang="en-US" sz="1050" dirty="0">
                <a:solidFill>
                  <a:srgbClr val="002060"/>
                </a:solidFill>
              </a:rPr>
              <a:t>I'd be happy to start the renewal process right away to ensure there's no gap in your pre-approval status. This is especially important if you're actively looking at properties or planning to make an offer soon. </a:t>
            </a:r>
          </a:p>
          <a:p>
            <a:endParaRPr lang="en-US" sz="1050" dirty="0">
              <a:solidFill>
                <a:srgbClr val="002060"/>
              </a:solidFill>
            </a:endParaRPr>
          </a:p>
          <a:p>
            <a:r>
              <a:rPr lang="en-US" sz="1050" dirty="0">
                <a:solidFill>
                  <a:srgbClr val="002060"/>
                </a:solidFill>
              </a:rPr>
              <a:t>Please call me at {{</a:t>
            </a:r>
            <a:r>
              <a:rPr lang="en-US" sz="1050" dirty="0" err="1">
                <a:solidFill>
                  <a:srgbClr val="002060"/>
                </a:solidFill>
              </a:rPr>
              <a:t>sender.phone_cell</a:t>
            </a:r>
            <a:r>
              <a:rPr lang="en-US" sz="1050" dirty="0">
                <a:solidFill>
                  <a:srgbClr val="002060"/>
                </a:solidFill>
              </a:rPr>
              <a:t>}} or reply to this email, and we'll get your renewed pre-approval processed quickly. I'm here to make this as easy as possible for you. </a:t>
            </a:r>
          </a:p>
          <a:p>
            <a:endParaRPr lang="en-US" sz="1050" dirty="0">
              <a:solidFill>
                <a:srgbClr val="002060"/>
              </a:solidFill>
            </a:endParaRPr>
          </a:p>
          <a:p>
            <a:r>
              <a:rPr lang="en-US" sz="1050" dirty="0">
                <a:solidFill>
                  <a:srgbClr val="002060"/>
                </a:solidFill>
              </a:rPr>
              <a:t>Don't let an expired pre-approval slow down your home purchase when you find the perfect property! </a:t>
            </a:r>
          </a:p>
          <a:p>
            <a:endParaRPr lang="en-US" sz="1050" dirty="0">
              <a:solidFill>
                <a:srgbClr val="002060"/>
              </a:solidFill>
            </a:endParaRPr>
          </a:p>
          <a:p>
            <a:r>
              <a:rPr lang="en-US" sz="1050" dirty="0">
                <a:solidFill>
                  <a:srgbClr val="002060"/>
                </a:solidFill>
              </a:rPr>
              <a:t>Best regards, </a:t>
            </a:r>
          </a:p>
          <a:p>
            <a:endParaRPr lang="en-US" sz="1050" dirty="0">
              <a:solidFill>
                <a:srgbClr val="002060"/>
              </a:solidFill>
            </a:endParaRPr>
          </a:p>
          <a:p>
            <a:r>
              <a:rPr lang="en-US" sz="1050" dirty="0">
                <a:solidFill>
                  <a:srgbClr val="002060"/>
                </a:solidFill>
              </a:rPr>
              <a:t>{{</a:t>
            </a:r>
            <a:r>
              <a:rPr lang="en-US" sz="1050" dirty="0" err="1">
                <a:solidFill>
                  <a:srgbClr val="002060"/>
                </a:solidFill>
              </a:rPr>
              <a:t>sender.f_name</a:t>
            </a:r>
            <a:r>
              <a:rPr lang="en-US" sz="1050" dirty="0">
                <a:solidFill>
                  <a:srgbClr val="002060"/>
                </a:solidFill>
              </a:rPr>
              <a:t>}}</a:t>
            </a:r>
            <a:endParaRPr lang="en-US" sz="1050" dirty="0">
              <a:solidFill>
                <a:srgbClr val="002060"/>
              </a:solidFill>
              <a:highlight>
                <a:srgbClr val="FFFF00"/>
              </a:highlight>
            </a:endParaRPr>
          </a:p>
        </p:txBody>
      </p:sp>
      <p:pic>
        <p:nvPicPr>
          <p:cNvPr id="5" name="Picture 4" descr="A close-up of a phone&#10;&#10;AI-generated content may be incorrect.">
            <a:extLst>
              <a:ext uri="{FF2B5EF4-FFF2-40B4-BE49-F238E27FC236}">
                <a16:creationId xmlns:a16="http://schemas.microsoft.com/office/drawing/2014/main" id="{609F890A-E6E3-A7DF-75D0-D7F268525A6A}"/>
              </a:ext>
            </a:extLst>
          </p:cNvPr>
          <p:cNvPicPr>
            <a:picLocks noChangeAspect="1"/>
          </p:cNvPicPr>
          <p:nvPr/>
        </p:nvPicPr>
        <p:blipFill>
          <a:blip r:embed="rId4"/>
          <a:stretch>
            <a:fillRect/>
          </a:stretch>
        </p:blipFill>
        <p:spPr>
          <a:xfrm>
            <a:off x="613318" y="910764"/>
            <a:ext cx="3288946" cy="581890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738828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Aubrey Olsen</DisplayName>
        <AccountId>120</AccountId>
        <AccountType/>
      </UserInfo>
      <UserInfo>
        <DisplayName>Michael Young II</DisplayName>
        <AccountId>1006</AccountId>
        <AccountType/>
      </UserInfo>
      <UserInfo>
        <DisplayName>Jessa Kajencki</DisplayName>
        <AccountId>121</AccountId>
        <AccountType/>
      </UserInfo>
      <UserInfo>
        <DisplayName>Bobbi Jo Dallas Card</DisplayName>
        <AccountId>537</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Props1.xml><?xml version="1.0" encoding="utf-8"?>
<ds:datastoreItem xmlns:ds="http://schemas.openxmlformats.org/officeDocument/2006/customXml" ds:itemID="{E2E2CF2D-8033-4A46-82FD-267995FA47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3.xml><?xml version="1.0" encoding="utf-8"?>
<ds:datastoreItem xmlns:ds="http://schemas.openxmlformats.org/officeDocument/2006/customXml" ds:itemID="{89800FD4-94BC-49A2-82A0-99D176C54A60}">
  <ds:schemaRefs>
    <ds:schemaRef ds:uri="http://purl.org/dc/terms/"/>
    <ds:schemaRef ds:uri="http://schemas.openxmlformats.org/package/2006/metadata/core-properties"/>
    <ds:schemaRef ds:uri="http://schemas.microsoft.com/office/2006/documentManagement/types"/>
    <ds:schemaRef ds:uri="46207963-4797-4a7a-8025-35798118c8bb"/>
    <ds:schemaRef ds:uri="http://purl.org/dc/elements/1.1/"/>
    <ds:schemaRef ds:uri="http://schemas.microsoft.com/office/2006/metadata/properties"/>
    <ds:schemaRef ds:uri="http://schemas.microsoft.com/office/infopath/2007/PartnerControls"/>
    <ds:schemaRef ds:uri="6ff04132-d76e-4838-a243-81579268c2b1"/>
    <ds:schemaRef ds:uri="http://www.w3.org/XML/1998/namespace"/>
    <ds:schemaRef ds:uri="http://purl.org/dc/dcmitype/"/>
    <ds:schemaRef ds:uri="9d6ea532-a128-4102-90d6-037480f28622"/>
    <ds:schemaRef ds:uri="a0d940e6-08f7-4f55-ab22-1c60154efa17"/>
  </ds:schemaRefs>
</ds:datastoreItem>
</file>

<file path=docProps/app.xml><?xml version="1.0" encoding="utf-8"?>
<Properties xmlns="http://schemas.openxmlformats.org/officeDocument/2006/extended-properties" xmlns:vt="http://schemas.openxmlformats.org/officeDocument/2006/docPropsVTypes">
  <Template/>
  <TotalTime>39605</TotalTime>
  <Words>2967</Words>
  <Application>Microsoft Office PowerPoint</Application>
  <PresentationFormat>Widescreen</PresentationFormat>
  <Paragraphs>268</Paragraphs>
  <Slides>14</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Objektiv Mk2</vt:lpstr>
      <vt:lpstr>Barlow Medium</vt:lpstr>
      <vt:lpstr>Calibri</vt:lpstr>
      <vt:lpstr>Source Sans Pro</vt:lpstr>
      <vt:lpstr>Arial</vt:lpstr>
      <vt:lpstr>Objektiv Mk2 SemiBold</vt:lpstr>
      <vt:lpstr>Times New Roman</vt:lpstr>
      <vt:lpstr>Wingdings</vt:lpstr>
      <vt:lpstr>Barlow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54</cp:revision>
  <dcterms:created xsi:type="dcterms:W3CDTF">2021-06-10T15:34:01Z</dcterms:created>
  <dcterms:modified xsi:type="dcterms:W3CDTF">2025-09-26T16:02:16Z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{"FileActivityType":"9","FileActivityTimeStamp":"2025-02-14T17:42:56.640Z","FileActivityUsersOnPage":[{"DisplayName":"Chad Spencer","Id":"chad.spencer@totalexpert.com"},{"DisplayName":"Michael Young II","Id":"michael.young@totalexpert.com"}],"FileActivityNavigationId":null}</vt:lpwstr>
  </property>
  <property fmtid="{D5CDD505-2E9C-101B-9397-08002B2CF9AE}" pid="8" name="TriggerFlowInfo">
    <vt:lpwstr/>
  </property>
</Properties>
</file>